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13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81347"/>
  </p:normalViewPr>
  <p:slideViewPr>
    <p:cSldViewPr snapToGrid="0" snapToObjects="1">
      <p:cViewPr varScale="1">
        <p:scale>
          <a:sx n="89" d="100"/>
          <a:sy n="89" d="100"/>
        </p:scale>
        <p:origin x="2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AC9866-E0F8-4DBC-9FB2-E3BF6D55877E}" type="doc">
      <dgm:prSet loTypeId="urn:microsoft.com/office/officeart/2005/8/layout/hierarchy1" loCatId="hierarchy" qsTypeId="urn:microsoft.com/office/officeart/2005/8/quickstyle/simple2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8C3F9C0B-0719-4B3A-9BFC-ABE764B4D40F}">
      <dgm:prSet/>
      <dgm:spPr/>
      <dgm:t>
        <a:bodyPr/>
        <a:lstStyle/>
        <a:p>
          <a:r>
            <a:rPr lang="cs-CZ"/>
            <a:t>Zaslaný důvěrný obsah se objeví na sociálních sítích.</a:t>
          </a:r>
          <a:endParaRPr lang="en-US"/>
        </a:p>
      </dgm:t>
    </dgm:pt>
    <dgm:pt modelId="{42AB1149-0508-4679-A622-0EA8CC0E1600}" type="parTrans" cxnId="{1DCDCA4A-8BB2-4081-9F6B-0B9C66080C0F}">
      <dgm:prSet/>
      <dgm:spPr/>
      <dgm:t>
        <a:bodyPr/>
        <a:lstStyle/>
        <a:p>
          <a:endParaRPr lang="en-US"/>
        </a:p>
      </dgm:t>
    </dgm:pt>
    <dgm:pt modelId="{8AF591AE-0881-4C31-9524-5FFC318FED11}" type="sibTrans" cxnId="{1DCDCA4A-8BB2-4081-9F6B-0B9C66080C0F}">
      <dgm:prSet/>
      <dgm:spPr/>
      <dgm:t>
        <a:bodyPr/>
        <a:lstStyle/>
        <a:p>
          <a:endParaRPr lang="en-US"/>
        </a:p>
      </dgm:t>
    </dgm:pt>
    <dgm:pt modelId="{AA1FDFE3-E848-43AD-81DE-87D24502EA59}">
      <dgm:prSet/>
      <dgm:spPr/>
      <dgm:t>
        <a:bodyPr/>
        <a:lstStyle/>
        <a:p>
          <a:r>
            <a:rPr lang="cs-CZ"/>
            <a:t>Zesměšňování, kyberšikana.</a:t>
          </a:r>
          <a:endParaRPr lang="en-US"/>
        </a:p>
      </dgm:t>
    </dgm:pt>
    <dgm:pt modelId="{40687199-03C6-4239-B19F-B267CA76CC89}" type="parTrans" cxnId="{A07F3CEB-29DF-46D5-8E1C-F3CA9CBF94CE}">
      <dgm:prSet/>
      <dgm:spPr/>
      <dgm:t>
        <a:bodyPr/>
        <a:lstStyle/>
        <a:p>
          <a:endParaRPr lang="en-US"/>
        </a:p>
      </dgm:t>
    </dgm:pt>
    <dgm:pt modelId="{F705FF12-C146-4655-9399-BAFC3C72041F}" type="sibTrans" cxnId="{A07F3CEB-29DF-46D5-8E1C-F3CA9CBF94CE}">
      <dgm:prSet/>
      <dgm:spPr/>
      <dgm:t>
        <a:bodyPr/>
        <a:lstStyle/>
        <a:p>
          <a:endParaRPr lang="en-US"/>
        </a:p>
      </dgm:t>
    </dgm:pt>
    <dgm:pt modelId="{9BEBF006-E5AC-4E9D-979C-70068989365B}">
      <dgm:prSet/>
      <dgm:spPr/>
      <dgm:t>
        <a:bodyPr/>
        <a:lstStyle/>
        <a:p>
          <a:r>
            <a:rPr lang="cs-CZ"/>
            <a:t>Psychické následky. </a:t>
          </a:r>
          <a:endParaRPr lang="en-US"/>
        </a:p>
      </dgm:t>
    </dgm:pt>
    <dgm:pt modelId="{243C070C-AB99-40E4-876D-3BD1986D26A6}" type="parTrans" cxnId="{E07CB993-89DA-470B-BE85-E1AD4AC89726}">
      <dgm:prSet/>
      <dgm:spPr/>
      <dgm:t>
        <a:bodyPr/>
        <a:lstStyle/>
        <a:p>
          <a:endParaRPr lang="en-US"/>
        </a:p>
      </dgm:t>
    </dgm:pt>
    <dgm:pt modelId="{5E8CA795-97DA-43C3-B124-78E6C0E8FD74}" type="sibTrans" cxnId="{E07CB993-89DA-470B-BE85-E1AD4AC89726}">
      <dgm:prSet/>
      <dgm:spPr/>
      <dgm:t>
        <a:bodyPr/>
        <a:lstStyle/>
        <a:p>
          <a:endParaRPr lang="en-US"/>
        </a:p>
      </dgm:t>
    </dgm:pt>
    <dgm:pt modelId="{1DE3BFD2-6C50-994C-B7DE-A90CE892C560}" type="pres">
      <dgm:prSet presAssocID="{35AC9866-E0F8-4DBC-9FB2-E3BF6D55877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0AA2B99-DB28-C64D-A918-4105BE1A7705}" type="pres">
      <dgm:prSet presAssocID="{8C3F9C0B-0719-4B3A-9BFC-ABE764B4D40F}" presName="hierRoot1" presStyleCnt="0"/>
      <dgm:spPr/>
    </dgm:pt>
    <dgm:pt modelId="{DC8B3797-508E-F444-8510-997B99A16408}" type="pres">
      <dgm:prSet presAssocID="{8C3F9C0B-0719-4B3A-9BFC-ABE764B4D40F}" presName="composite" presStyleCnt="0"/>
      <dgm:spPr/>
    </dgm:pt>
    <dgm:pt modelId="{80369A20-1754-AB4D-BC67-243FD01CB4BB}" type="pres">
      <dgm:prSet presAssocID="{8C3F9C0B-0719-4B3A-9BFC-ABE764B4D40F}" presName="background" presStyleLbl="node0" presStyleIdx="0" presStyleCnt="3"/>
      <dgm:spPr/>
    </dgm:pt>
    <dgm:pt modelId="{26268E39-0572-424D-97D4-90E9A41FE8A0}" type="pres">
      <dgm:prSet presAssocID="{8C3F9C0B-0719-4B3A-9BFC-ABE764B4D40F}" presName="text" presStyleLbl="fgAcc0" presStyleIdx="0" presStyleCnt="3">
        <dgm:presLayoutVars>
          <dgm:chPref val="3"/>
        </dgm:presLayoutVars>
      </dgm:prSet>
      <dgm:spPr/>
    </dgm:pt>
    <dgm:pt modelId="{4A973C14-D021-6840-B5B7-BE3FFC9F3920}" type="pres">
      <dgm:prSet presAssocID="{8C3F9C0B-0719-4B3A-9BFC-ABE764B4D40F}" presName="hierChild2" presStyleCnt="0"/>
      <dgm:spPr/>
    </dgm:pt>
    <dgm:pt modelId="{7A564FD1-273A-AC49-A809-D3942C74AA97}" type="pres">
      <dgm:prSet presAssocID="{AA1FDFE3-E848-43AD-81DE-87D24502EA59}" presName="hierRoot1" presStyleCnt="0"/>
      <dgm:spPr/>
    </dgm:pt>
    <dgm:pt modelId="{2F27EBE2-AD3A-7242-945C-896CF0BBCD61}" type="pres">
      <dgm:prSet presAssocID="{AA1FDFE3-E848-43AD-81DE-87D24502EA59}" presName="composite" presStyleCnt="0"/>
      <dgm:spPr/>
    </dgm:pt>
    <dgm:pt modelId="{1A608766-ADE0-2945-AF0A-B331AE434DE7}" type="pres">
      <dgm:prSet presAssocID="{AA1FDFE3-E848-43AD-81DE-87D24502EA59}" presName="background" presStyleLbl="node0" presStyleIdx="1" presStyleCnt="3"/>
      <dgm:spPr/>
    </dgm:pt>
    <dgm:pt modelId="{189192A7-B6B7-FC41-9F96-1030508BB156}" type="pres">
      <dgm:prSet presAssocID="{AA1FDFE3-E848-43AD-81DE-87D24502EA59}" presName="text" presStyleLbl="fgAcc0" presStyleIdx="1" presStyleCnt="3">
        <dgm:presLayoutVars>
          <dgm:chPref val="3"/>
        </dgm:presLayoutVars>
      </dgm:prSet>
      <dgm:spPr/>
    </dgm:pt>
    <dgm:pt modelId="{CB02B52F-8833-AE40-8CF8-43752C612226}" type="pres">
      <dgm:prSet presAssocID="{AA1FDFE3-E848-43AD-81DE-87D24502EA59}" presName="hierChild2" presStyleCnt="0"/>
      <dgm:spPr/>
    </dgm:pt>
    <dgm:pt modelId="{62E36CDE-9571-7440-BF4F-706D2E803FD7}" type="pres">
      <dgm:prSet presAssocID="{9BEBF006-E5AC-4E9D-979C-70068989365B}" presName="hierRoot1" presStyleCnt="0"/>
      <dgm:spPr/>
    </dgm:pt>
    <dgm:pt modelId="{C6A39430-5342-8645-B7CA-BE828990C8D4}" type="pres">
      <dgm:prSet presAssocID="{9BEBF006-E5AC-4E9D-979C-70068989365B}" presName="composite" presStyleCnt="0"/>
      <dgm:spPr/>
    </dgm:pt>
    <dgm:pt modelId="{D2895452-2869-6B43-BFB1-C8A3C01CB68F}" type="pres">
      <dgm:prSet presAssocID="{9BEBF006-E5AC-4E9D-979C-70068989365B}" presName="background" presStyleLbl="node0" presStyleIdx="2" presStyleCnt="3"/>
      <dgm:spPr/>
    </dgm:pt>
    <dgm:pt modelId="{6EEE75DC-0476-114F-BBCE-CC1B4960340C}" type="pres">
      <dgm:prSet presAssocID="{9BEBF006-E5AC-4E9D-979C-70068989365B}" presName="text" presStyleLbl="fgAcc0" presStyleIdx="2" presStyleCnt="3">
        <dgm:presLayoutVars>
          <dgm:chPref val="3"/>
        </dgm:presLayoutVars>
      </dgm:prSet>
      <dgm:spPr/>
    </dgm:pt>
    <dgm:pt modelId="{4CF0BF9D-F95E-F04C-9D8A-D0CDA4EFEB5A}" type="pres">
      <dgm:prSet presAssocID="{9BEBF006-E5AC-4E9D-979C-70068989365B}" presName="hierChild2" presStyleCnt="0"/>
      <dgm:spPr/>
    </dgm:pt>
  </dgm:ptLst>
  <dgm:cxnLst>
    <dgm:cxn modelId="{1DCDCA4A-8BB2-4081-9F6B-0B9C66080C0F}" srcId="{35AC9866-E0F8-4DBC-9FB2-E3BF6D55877E}" destId="{8C3F9C0B-0719-4B3A-9BFC-ABE764B4D40F}" srcOrd="0" destOrd="0" parTransId="{42AB1149-0508-4679-A622-0EA8CC0E1600}" sibTransId="{8AF591AE-0881-4C31-9524-5FFC318FED11}"/>
    <dgm:cxn modelId="{E07CB993-89DA-470B-BE85-E1AD4AC89726}" srcId="{35AC9866-E0F8-4DBC-9FB2-E3BF6D55877E}" destId="{9BEBF006-E5AC-4E9D-979C-70068989365B}" srcOrd="2" destOrd="0" parTransId="{243C070C-AB99-40E4-876D-3BD1986D26A6}" sibTransId="{5E8CA795-97DA-43C3-B124-78E6C0E8FD74}"/>
    <dgm:cxn modelId="{3DEB20BD-D87F-AD4A-AC77-CF6431596BC4}" type="presOf" srcId="{35AC9866-E0F8-4DBC-9FB2-E3BF6D55877E}" destId="{1DE3BFD2-6C50-994C-B7DE-A90CE892C560}" srcOrd="0" destOrd="0" presId="urn:microsoft.com/office/officeart/2005/8/layout/hierarchy1"/>
    <dgm:cxn modelId="{70C0F1BF-4AB4-014E-858D-9F0F869BF9B3}" type="presOf" srcId="{9BEBF006-E5AC-4E9D-979C-70068989365B}" destId="{6EEE75DC-0476-114F-BBCE-CC1B4960340C}" srcOrd="0" destOrd="0" presId="urn:microsoft.com/office/officeart/2005/8/layout/hierarchy1"/>
    <dgm:cxn modelId="{A07F3CEB-29DF-46D5-8E1C-F3CA9CBF94CE}" srcId="{35AC9866-E0F8-4DBC-9FB2-E3BF6D55877E}" destId="{AA1FDFE3-E848-43AD-81DE-87D24502EA59}" srcOrd="1" destOrd="0" parTransId="{40687199-03C6-4239-B19F-B267CA76CC89}" sibTransId="{F705FF12-C146-4655-9399-BAFC3C72041F}"/>
    <dgm:cxn modelId="{6B99B9F9-C301-F24D-B818-5100F52D1FE1}" type="presOf" srcId="{8C3F9C0B-0719-4B3A-9BFC-ABE764B4D40F}" destId="{26268E39-0572-424D-97D4-90E9A41FE8A0}" srcOrd="0" destOrd="0" presId="urn:microsoft.com/office/officeart/2005/8/layout/hierarchy1"/>
    <dgm:cxn modelId="{EE9B51FD-F5E6-9540-9F40-7B8C48BB2B3E}" type="presOf" srcId="{AA1FDFE3-E848-43AD-81DE-87D24502EA59}" destId="{189192A7-B6B7-FC41-9F96-1030508BB156}" srcOrd="0" destOrd="0" presId="urn:microsoft.com/office/officeart/2005/8/layout/hierarchy1"/>
    <dgm:cxn modelId="{B06194F8-0F37-C441-9372-225D83976DAB}" type="presParOf" srcId="{1DE3BFD2-6C50-994C-B7DE-A90CE892C560}" destId="{30AA2B99-DB28-C64D-A918-4105BE1A7705}" srcOrd="0" destOrd="0" presId="urn:microsoft.com/office/officeart/2005/8/layout/hierarchy1"/>
    <dgm:cxn modelId="{818A4E40-741A-DE43-93CA-84EA03A4E745}" type="presParOf" srcId="{30AA2B99-DB28-C64D-A918-4105BE1A7705}" destId="{DC8B3797-508E-F444-8510-997B99A16408}" srcOrd="0" destOrd="0" presId="urn:microsoft.com/office/officeart/2005/8/layout/hierarchy1"/>
    <dgm:cxn modelId="{684A5710-0204-D542-B9B3-7F438BB98157}" type="presParOf" srcId="{DC8B3797-508E-F444-8510-997B99A16408}" destId="{80369A20-1754-AB4D-BC67-243FD01CB4BB}" srcOrd="0" destOrd="0" presId="urn:microsoft.com/office/officeart/2005/8/layout/hierarchy1"/>
    <dgm:cxn modelId="{A614E863-D066-594B-A27F-DF899E14C83C}" type="presParOf" srcId="{DC8B3797-508E-F444-8510-997B99A16408}" destId="{26268E39-0572-424D-97D4-90E9A41FE8A0}" srcOrd="1" destOrd="0" presId="urn:microsoft.com/office/officeart/2005/8/layout/hierarchy1"/>
    <dgm:cxn modelId="{FB236B64-6343-1C46-B84E-FD24455E566A}" type="presParOf" srcId="{30AA2B99-DB28-C64D-A918-4105BE1A7705}" destId="{4A973C14-D021-6840-B5B7-BE3FFC9F3920}" srcOrd="1" destOrd="0" presId="urn:microsoft.com/office/officeart/2005/8/layout/hierarchy1"/>
    <dgm:cxn modelId="{544A1B75-A7EE-1F46-B0EA-1340966DB972}" type="presParOf" srcId="{1DE3BFD2-6C50-994C-B7DE-A90CE892C560}" destId="{7A564FD1-273A-AC49-A809-D3942C74AA97}" srcOrd="1" destOrd="0" presId="urn:microsoft.com/office/officeart/2005/8/layout/hierarchy1"/>
    <dgm:cxn modelId="{6E0EEF63-CD1D-0A46-B133-3B7BC4A04A74}" type="presParOf" srcId="{7A564FD1-273A-AC49-A809-D3942C74AA97}" destId="{2F27EBE2-AD3A-7242-945C-896CF0BBCD61}" srcOrd="0" destOrd="0" presId="urn:microsoft.com/office/officeart/2005/8/layout/hierarchy1"/>
    <dgm:cxn modelId="{CCE5D18B-9C0E-3B4C-A868-B2E027EEB1B4}" type="presParOf" srcId="{2F27EBE2-AD3A-7242-945C-896CF0BBCD61}" destId="{1A608766-ADE0-2945-AF0A-B331AE434DE7}" srcOrd="0" destOrd="0" presId="urn:microsoft.com/office/officeart/2005/8/layout/hierarchy1"/>
    <dgm:cxn modelId="{12359E58-7E80-8F49-8F4A-07F3357F7868}" type="presParOf" srcId="{2F27EBE2-AD3A-7242-945C-896CF0BBCD61}" destId="{189192A7-B6B7-FC41-9F96-1030508BB156}" srcOrd="1" destOrd="0" presId="urn:microsoft.com/office/officeart/2005/8/layout/hierarchy1"/>
    <dgm:cxn modelId="{A49E80E5-2A60-6543-AD7C-C7C66CEA4C9F}" type="presParOf" srcId="{7A564FD1-273A-AC49-A809-D3942C74AA97}" destId="{CB02B52F-8833-AE40-8CF8-43752C612226}" srcOrd="1" destOrd="0" presId="urn:microsoft.com/office/officeart/2005/8/layout/hierarchy1"/>
    <dgm:cxn modelId="{90ABC8CC-7739-FD47-B6CB-D25FA48B8041}" type="presParOf" srcId="{1DE3BFD2-6C50-994C-B7DE-A90CE892C560}" destId="{62E36CDE-9571-7440-BF4F-706D2E803FD7}" srcOrd="2" destOrd="0" presId="urn:microsoft.com/office/officeart/2005/8/layout/hierarchy1"/>
    <dgm:cxn modelId="{FBB202CC-6F83-DB4B-9944-E649E2648AAD}" type="presParOf" srcId="{62E36CDE-9571-7440-BF4F-706D2E803FD7}" destId="{C6A39430-5342-8645-B7CA-BE828990C8D4}" srcOrd="0" destOrd="0" presId="urn:microsoft.com/office/officeart/2005/8/layout/hierarchy1"/>
    <dgm:cxn modelId="{F5C286AA-66EA-894A-B47D-7746EBEE4CB5}" type="presParOf" srcId="{C6A39430-5342-8645-B7CA-BE828990C8D4}" destId="{D2895452-2869-6B43-BFB1-C8A3C01CB68F}" srcOrd="0" destOrd="0" presId="urn:microsoft.com/office/officeart/2005/8/layout/hierarchy1"/>
    <dgm:cxn modelId="{CFCC59A7-C70C-3A4D-9468-AADFDBAD18DE}" type="presParOf" srcId="{C6A39430-5342-8645-B7CA-BE828990C8D4}" destId="{6EEE75DC-0476-114F-BBCE-CC1B4960340C}" srcOrd="1" destOrd="0" presId="urn:microsoft.com/office/officeart/2005/8/layout/hierarchy1"/>
    <dgm:cxn modelId="{53655932-0ACA-7149-B08B-B8FF2FD79EBF}" type="presParOf" srcId="{62E36CDE-9571-7440-BF4F-706D2E803FD7}" destId="{4CF0BF9D-F95E-F04C-9D8A-D0CDA4EFEB5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369A20-1754-AB4D-BC67-243FD01CB4BB}">
      <dsp:nvSpPr>
        <dsp:cNvPr id="0" name=""/>
        <dsp:cNvSpPr/>
      </dsp:nvSpPr>
      <dsp:spPr>
        <a:xfrm>
          <a:off x="0" y="312655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268E39-0572-424D-97D4-90E9A41FE8A0}">
      <dsp:nvSpPr>
        <dsp:cNvPr id="0" name=""/>
        <dsp:cNvSpPr/>
      </dsp:nvSpPr>
      <dsp:spPr>
        <a:xfrm>
          <a:off x="285750" y="584118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Zaslaný důvěrný obsah se objeví na sociálních sítích.</a:t>
          </a:r>
          <a:endParaRPr lang="en-US" sz="2400" kern="1200"/>
        </a:p>
      </dsp:txBody>
      <dsp:txXfrm>
        <a:off x="333581" y="631949"/>
        <a:ext cx="2476087" cy="1537399"/>
      </dsp:txXfrm>
    </dsp:sp>
    <dsp:sp modelId="{1A608766-ADE0-2945-AF0A-B331AE434DE7}">
      <dsp:nvSpPr>
        <dsp:cNvPr id="0" name=""/>
        <dsp:cNvSpPr/>
      </dsp:nvSpPr>
      <dsp:spPr>
        <a:xfrm>
          <a:off x="3143250" y="312655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89192A7-B6B7-FC41-9F96-1030508BB156}">
      <dsp:nvSpPr>
        <dsp:cNvPr id="0" name=""/>
        <dsp:cNvSpPr/>
      </dsp:nvSpPr>
      <dsp:spPr>
        <a:xfrm>
          <a:off x="3429000" y="584118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Zesměšňování, kyberšikana.</a:t>
          </a:r>
          <a:endParaRPr lang="en-US" sz="2400" kern="1200"/>
        </a:p>
      </dsp:txBody>
      <dsp:txXfrm>
        <a:off x="3476831" y="631949"/>
        <a:ext cx="2476087" cy="1537399"/>
      </dsp:txXfrm>
    </dsp:sp>
    <dsp:sp modelId="{D2895452-2869-6B43-BFB1-C8A3C01CB68F}">
      <dsp:nvSpPr>
        <dsp:cNvPr id="0" name=""/>
        <dsp:cNvSpPr/>
      </dsp:nvSpPr>
      <dsp:spPr>
        <a:xfrm>
          <a:off x="6286500" y="312655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EEE75DC-0476-114F-BBCE-CC1B4960340C}">
      <dsp:nvSpPr>
        <dsp:cNvPr id="0" name=""/>
        <dsp:cNvSpPr/>
      </dsp:nvSpPr>
      <dsp:spPr>
        <a:xfrm>
          <a:off x="6572250" y="584118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Psychické následky. </a:t>
          </a:r>
          <a:endParaRPr lang="en-US" sz="2400" kern="1200"/>
        </a:p>
      </dsp:txBody>
      <dsp:txXfrm>
        <a:off x="6620081" y="631949"/>
        <a:ext cx="2476087" cy="15373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1D6C7-9F7C-DF45-8A1B-D7EB748C2652}" type="datetimeFigureOut">
              <a:rPr lang="cs-CZ" smtClean="0"/>
              <a:t>12.05.2021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80540D-DEAB-504E-9CE3-B7537C555B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8958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 pojmem sexting se skrývají dvě slova – sex a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texting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neboli posílání obsahu </a:t>
            </a:r>
            <a:b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sexuálním podtextem pomocí informačních a komunikačních technologií. Tento obsah </a:t>
            </a:r>
            <a:b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ve většině případů zaslán dobrovolně, ale následně pak může být použit k vydírání. V případě, že se jedná o nezletilé a mladistvé osoby, to může být klasifikováno i jako trestný čin.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80540D-DEAB-504E-9CE3-B7537C555B6B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5171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80540D-DEAB-504E-9CE3-B7537C555B6B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91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80540D-DEAB-504E-9CE3-B7537C555B6B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1700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Pokud se rozhodnete, že danému člověku věříte a tohle zaslání intimních či dokonce erotických fotografií je z vaší strany dobrovolné, myslete na to, aby tyto fotky byly nafoceny tak, aby bylo co nejtěžší identifikovat vaši osobu na fotografiích.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80540D-DEAB-504E-9CE3-B7537C555B6B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2693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Pokud už něco takového uděláte, a dostanete strach, že by příjemce těchto informací je mohl sdílet a vám by to nebylo příjemné, není se za co stydět a všechno má své řešení. Vždy se najde někdo, kdo vás pochopí a kdo vám pomůže. </a:t>
            </a:r>
          </a:p>
          <a:p>
            <a:r>
              <a:rPr lang="cs-CZ" dirty="0"/>
              <a:t>Z internetu se většina věcí v podstatě nedá smazat, ale pokud se s tímto člověk někomu svěří, tak i když se to dostane a veřejnost, je to řešitelné.</a:t>
            </a:r>
          </a:p>
          <a:p>
            <a:r>
              <a:rPr lang="cs-CZ" dirty="0"/>
              <a:t>Pokud se jedná o fotografie nezletilé osoby je sdílení na sociálních sítí veřejně trestným činem!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80540D-DEAB-504E-9CE3-B7537C555B6B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4132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9EA1E-98C4-4A2E-AAC3-800E357DC9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7904" y="1517904"/>
            <a:ext cx="9144000" cy="279806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96B1FA-5AE6-4D57-B37B-4AA0216007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7904" y="4572000"/>
            <a:ext cx="9144000" cy="15270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F49B66-DBC3-45EE-A6E1-DE10A6C18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6CAA646C-56CF-794B-A7CB-9868EFFC9F6E}" type="datetime1">
              <a:rPr lang="cs-CZ" smtClean="0"/>
              <a:t>12.05.2021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1085F0-1967-4B4F-9824-58E9F2E0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00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AEDEE5-31B5-4868-8C16-47FF43E2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79683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F9454-6F74-46A8-B299-4AF451BFB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F55CA9-A0BD-4609-9307-BAF987B26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E4293-851E-4FA2-BFF2-B646A4236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B8A8-95A3-E04C-98F2-79E2B65ECE11}" type="datetime1">
              <a:rPr lang="cs-CZ" smtClean="0"/>
              <a:t>12.05.2021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907F5-F26D-4A91-8D70-AB54F8B43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ACBD8-D942-449E-A2B8-358CD1365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541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A50897-0C2E-420B-9A38-A8D5C1D72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450317" y="1517904"/>
            <a:ext cx="2220731" cy="454678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DB2173-32A5-4677-A08F-DAB8FD430D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517904" y="1517904"/>
            <a:ext cx="6562553" cy="454678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DB124D-B801-4A6A-9DAF-EBC1B98FE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DEAC-4FBD-9F44-BA58-B5DDC0628E38}" type="datetime1">
              <a:rPr lang="cs-CZ" smtClean="0"/>
              <a:t>12.05.2021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AF8DF-2544-45A5-B62B-BB7948FC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AC232D-131E-4BE6-8E2E-BAF5A3084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565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C5BB2-C09C-49B0-BAFA-DE1801CD3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47C21-944D-47FE-9519-A25518837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CE36D-6B7B-4D5E-831E-34A4286D6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8C30-2150-9E47-A344-9EF487AC91BF}" type="datetime1">
              <a:rPr lang="cs-CZ" smtClean="0"/>
              <a:t>12.05.2021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AD668-6E19-425C-88F7-AF4220662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05C53-CF7C-4936-9E35-1BEBD6836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10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46C78-A717-4E1F-A742-FD5AECA03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A1270D-CCAE-4437-A0C0-052D111DF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4" y="4572000"/>
            <a:ext cx="91440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9F006A-7EEE-4DB0-8F92-D34C0D46C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D57E1-40C4-9D4F-87A3-CC549D0807E9}" type="datetime1">
              <a:rPr lang="cs-CZ" smtClean="0"/>
              <a:t>12.05.2021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3F2ED-2B0E-44A9-8603-286CA0634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4D801C-6B4E-40B6-9D6E-55819226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742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446AA-9418-4C3E-901B-8E2806122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97482-2CA6-4707-976E-6FD4B57BFE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17904" y="2980944"/>
            <a:ext cx="4334256" cy="31181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909652-DD12-479C-B639-9452CBA8C0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6792" y="2980944"/>
            <a:ext cx="4334256" cy="31181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0EC7A6-AFB1-4989-A0B4-B422D5B2C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B6348-E5AF-F740-BEB7-446A5685CA0C}" type="datetime1">
              <a:rPr lang="cs-CZ" smtClean="0"/>
              <a:t>12.05.2021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D2117C-B497-4647-A66B-1887750FB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8C7AF-5092-416B-B61C-F41D3C573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692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90CDE0-3FEB-42A0-8BCC-7DADE7D4A6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5" y="2944368"/>
            <a:ext cx="4334256" cy="606026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778B8B-E9A3-44BE-85A6-3E316659A9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17904" y="3644987"/>
            <a:ext cx="4334256" cy="2449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BF1BCA-A435-4779-A6FE-15207141F5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36792" y="2944368"/>
            <a:ext cx="4334256" cy="606026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9B1923-9749-49E3-88FA-75C326E671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36792" y="3644987"/>
            <a:ext cx="4334256" cy="2449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3A70F0-5AFA-4C5A-812B-220C6A38D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3F70B-7725-384D-A8A1-F169D924126C}" type="datetime1">
              <a:rPr lang="cs-CZ" smtClean="0"/>
              <a:t>12.05.2021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6AF721-83FE-4B57-B910-C395D23FD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6A5893-52F1-44A1-AE8E-CF094DB4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9D22302-83E3-4E22-93DF-1E5D463B6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884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D85A6-A4E6-4160-BE43-8146A9894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A24A80-0792-4B3B-BB5A-8B2BD9109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75B99-9D4D-B849-8E0C-B8D50276CCAF}" type="datetime1">
              <a:rPr lang="cs-CZ" smtClean="0"/>
              <a:t>12.05.2021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26116E-7A6D-485F-9FA2-25F94D4F4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09ADCC-C5F2-4D90-B153-93DF55858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62271-51F6-4122-9709-D279042F8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F2AB9-9620-284C-9784-7EE5AC1A8D7E}" type="datetime1">
              <a:rPr lang="cs-CZ" smtClean="0"/>
              <a:t>12.05.2021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2CFE08-03FE-487B-8963-9FAD3049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35A50-18AE-4CB1-BB10-1CBDD8A7C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71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1F683-796D-458C-9B32-A385D604D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3145536" cy="1792224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1F0BD-641B-4148-BCB3-2704218C8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0952" y="1517904"/>
            <a:ext cx="5330952" cy="458114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28C843-B846-4456-9720-71B7D4FF4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7904" y="3483864"/>
            <a:ext cx="3145536" cy="261518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3A3A03-31BD-4E7E-879A-A1C718497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4818D-6053-1946-9AF4-CF5B0A64F55E}" type="datetime1">
              <a:rPr lang="cs-CZ" smtClean="0"/>
              <a:t>12.05.2021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A39078-7D38-4851-A363-B6BC179A5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1FF25E-A25D-47AA-94EB-580A74F01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367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E83B4-9B31-4F73-9767-163636522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3145536" cy="1792224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CFC30-8163-47A0-A97F-3F2C3A3BE7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49240" y="764032"/>
            <a:ext cx="6089904" cy="533095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F1B390-0C23-466E-987C-26420A5F09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7904" y="3483864"/>
            <a:ext cx="3145536" cy="261518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C9CA7C-B9D0-4A72-8061-1E02AA15F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3C8D-E559-F646-A20D-1B8E2A223C97}" type="datetime1">
              <a:rPr lang="cs-CZ" smtClean="0"/>
              <a:t>12.05.2021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3EFC84-C9FE-4BFA-9B4E-4516A136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1A469-3EFC-4F94-8482-378582E1C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4CB7-CB13-4810-BF18-BE31AFC64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631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D84C-7934-4E5B-B6E4-A1D6EC299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13441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A990F-40AC-447A-964A-840C94A64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4" y="2971800"/>
            <a:ext cx="9144000" cy="3127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832A1-FFBA-48B6-B2D0-E5414F1283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05672" y="6400800"/>
            <a:ext cx="18653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algn="r"/>
            <a:fld id="{A614B58E-07A2-E844-B08D-294E2687A5DE}" type="datetime1">
              <a:rPr lang="cs-CZ" smtClean="0"/>
              <a:t>12.05.2021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33EC1-4EE2-4453-841C-CFDFE7089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952" y="6400800"/>
            <a:ext cx="6099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EBA78-E732-44EF-BA0B-FC42F7931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9648" y="6400800"/>
            <a:ext cx="5303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CB1E4CB7-CB13-4810-BF18-BE31AFC64F93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9306479-8C4D-4E4A-A330-DFC80A8A01BE}"/>
              </a:ext>
            </a:extLst>
          </p:cNvPr>
          <p:cNvSpPr/>
          <p:nvPr/>
        </p:nvSpPr>
        <p:spPr>
          <a:xfrm>
            <a:off x="0" y="0"/>
            <a:ext cx="12192000" cy="6105524"/>
          </a:xfrm>
          <a:custGeom>
            <a:avLst/>
            <a:gdLst>
              <a:gd name="connsiteX0" fmla="*/ 0 w 12192000"/>
              <a:gd name="connsiteY0" fmla="*/ 0 h 6105524"/>
              <a:gd name="connsiteX1" fmla="*/ 12192000 w 12192000"/>
              <a:gd name="connsiteY1" fmla="*/ 0 h 6105524"/>
              <a:gd name="connsiteX2" fmla="*/ 12192000 w 12192000"/>
              <a:gd name="connsiteY2" fmla="*/ 6105524 h 6105524"/>
              <a:gd name="connsiteX3" fmla="*/ 11435080 w 12192000"/>
              <a:gd name="connsiteY3" fmla="*/ 6105524 h 6105524"/>
              <a:gd name="connsiteX4" fmla="*/ 11435080 w 12192000"/>
              <a:gd name="connsiteY4" fmla="*/ 771523 h 6105524"/>
              <a:gd name="connsiteX5" fmla="*/ 767080 w 12192000"/>
              <a:gd name="connsiteY5" fmla="*/ 771523 h 6105524"/>
              <a:gd name="connsiteX6" fmla="*/ 767080 w 12192000"/>
              <a:gd name="connsiteY6" fmla="*/ 6105524 h 6105524"/>
              <a:gd name="connsiteX7" fmla="*/ 0 w 12192000"/>
              <a:gd name="connsiteY7" fmla="*/ 6105524 h 610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105524">
                <a:moveTo>
                  <a:pt x="0" y="0"/>
                </a:moveTo>
                <a:lnTo>
                  <a:pt x="12192000" y="0"/>
                </a:lnTo>
                <a:lnTo>
                  <a:pt x="12192000" y="6105524"/>
                </a:lnTo>
                <a:lnTo>
                  <a:pt x="11435080" y="6105524"/>
                </a:lnTo>
                <a:lnTo>
                  <a:pt x="11435080" y="771523"/>
                </a:lnTo>
                <a:lnTo>
                  <a:pt x="767080" y="771523"/>
                </a:lnTo>
                <a:lnTo>
                  <a:pt x="767080" y="6105524"/>
                </a:lnTo>
                <a:lnTo>
                  <a:pt x="0" y="6105524"/>
                </a:lnTo>
                <a:close/>
              </a:path>
            </a:pathLst>
          </a:cu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638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2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5760" indent="-365760" algn="l" defTabSz="914400" rtl="0" eaLnBrk="1" latinLnBrk="0" hangingPunct="1">
        <a:lnSpc>
          <a:spcPct val="105000"/>
        </a:lnSpc>
        <a:spcBef>
          <a:spcPts val="900"/>
        </a:spcBef>
        <a:buClr>
          <a:schemeClr val="accent5"/>
        </a:buClr>
        <a:buFont typeface="Avenir Next LT Pro" panose="020B0504020202020204" pitchFamily="34" charset="0"/>
        <a:buChar char="+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0" algn="l" defTabSz="914400" rtl="0" eaLnBrk="1" latinLnBrk="0" hangingPunct="1">
        <a:lnSpc>
          <a:spcPct val="105000"/>
        </a:lnSpc>
        <a:spcBef>
          <a:spcPts val="900"/>
        </a:spcBef>
        <a:buFont typeface="Arial" panose="020B0604020202020204" pitchFamily="34" charset="0"/>
        <a:buNone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40080" indent="-274320" algn="l" defTabSz="914400" rtl="0" eaLnBrk="1" latinLnBrk="0" hangingPunct="1">
        <a:lnSpc>
          <a:spcPct val="105000"/>
        </a:lnSpc>
        <a:spcBef>
          <a:spcPts val="600"/>
        </a:spcBef>
        <a:buClr>
          <a:schemeClr val="accent5"/>
        </a:buClr>
        <a:buFont typeface="Avenir Next LT Pro" panose="020B0504020202020204" pitchFamily="34" charset="0"/>
        <a:buChar char="+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" indent="0" algn="l" defTabSz="914400" rtl="0" eaLnBrk="1" latinLnBrk="0" hangingPunct="1">
        <a:lnSpc>
          <a:spcPct val="105000"/>
        </a:lnSpc>
        <a:spcBef>
          <a:spcPts val="600"/>
        </a:spcBef>
        <a:buFontTx/>
        <a:buNone/>
        <a:defRPr sz="1800" i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886968" indent="-274320" algn="l" defTabSz="914400" rtl="0" eaLnBrk="1" latinLnBrk="0" hangingPunct="1">
        <a:lnSpc>
          <a:spcPct val="105000"/>
        </a:lnSpc>
        <a:spcBef>
          <a:spcPts val="600"/>
        </a:spcBef>
        <a:buClr>
          <a:schemeClr val="accent5"/>
        </a:buClr>
        <a:buFont typeface="Avenir Next LT Pro" panose="020B0504020202020204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9B45BA4C-9B54-4496-821F-9E0985CA9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5E1BB9D-FAFF-4C3E-9E44-13F8FBABC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A8DDC302-DBEC-4742-B54B-5E9AAFE969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430001" cy="6858000"/>
          </a:xfrm>
          <a:custGeom>
            <a:avLst/>
            <a:gdLst>
              <a:gd name="connsiteX0" fmla="*/ 0 w 11430001"/>
              <a:gd name="connsiteY0" fmla="*/ 0 h 6858000"/>
              <a:gd name="connsiteX1" fmla="*/ 5330522 w 11430001"/>
              <a:gd name="connsiteY1" fmla="*/ 0 h 6858000"/>
              <a:gd name="connsiteX2" fmla="*/ 5334002 w 11430001"/>
              <a:gd name="connsiteY2" fmla="*/ 0 h 6858000"/>
              <a:gd name="connsiteX3" fmla="*/ 5334002 w 11430001"/>
              <a:gd name="connsiteY3" fmla="*/ 762270 h 6858000"/>
              <a:gd name="connsiteX4" fmla="*/ 11430001 w 11430001"/>
              <a:gd name="connsiteY4" fmla="*/ 762270 h 6858000"/>
              <a:gd name="connsiteX5" fmla="*/ 11430001 w 11430001"/>
              <a:gd name="connsiteY5" fmla="*/ 6094807 h 6858000"/>
              <a:gd name="connsiteX6" fmla="*/ 5330522 w 11430001"/>
              <a:gd name="connsiteY6" fmla="*/ 6094807 h 6858000"/>
              <a:gd name="connsiteX7" fmla="*/ 5330522 w 11430001"/>
              <a:gd name="connsiteY7" fmla="*/ 6858000 h 6858000"/>
              <a:gd name="connsiteX8" fmla="*/ 0 w 11430001"/>
              <a:gd name="connsiteY8" fmla="*/ 6858000 h 6858000"/>
              <a:gd name="connsiteX9" fmla="*/ 0 w 11430001"/>
              <a:gd name="connsiteY9" fmla="*/ 609480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30001" h="6858000">
                <a:moveTo>
                  <a:pt x="0" y="0"/>
                </a:moveTo>
                <a:lnTo>
                  <a:pt x="5330522" y="0"/>
                </a:lnTo>
                <a:lnTo>
                  <a:pt x="5334002" y="0"/>
                </a:lnTo>
                <a:lnTo>
                  <a:pt x="5334002" y="762270"/>
                </a:lnTo>
                <a:lnTo>
                  <a:pt x="11430001" y="762270"/>
                </a:lnTo>
                <a:lnTo>
                  <a:pt x="11430001" y="6094807"/>
                </a:lnTo>
                <a:lnTo>
                  <a:pt x="5330522" y="6094807"/>
                </a:lnTo>
                <a:lnTo>
                  <a:pt x="5330522" y="6858000"/>
                </a:lnTo>
                <a:lnTo>
                  <a:pt x="0" y="6858000"/>
                </a:lnTo>
                <a:lnTo>
                  <a:pt x="0" y="6094807"/>
                </a:lnTo>
                <a:close/>
              </a:path>
            </a:pathLst>
          </a:cu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DDFC33C-F54E-704A-B935-A00B4D436F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82616" y="1517904"/>
            <a:ext cx="4579288" cy="2796945"/>
          </a:xfrm>
        </p:spPr>
        <p:txBody>
          <a:bodyPr>
            <a:normAutofit/>
          </a:bodyPr>
          <a:lstStyle/>
          <a:p>
            <a:pPr algn="l"/>
            <a:r>
              <a:rPr lang="cs-CZ"/>
              <a:t>Sexting 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E31C970-E55D-064B-969A-C4F788F5EE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82616" y="4570807"/>
            <a:ext cx="4579288" cy="942889"/>
          </a:xfrm>
        </p:spPr>
        <p:txBody>
          <a:bodyPr>
            <a:normAutofit/>
          </a:bodyPr>
          <a:lstStyle/>
          <a:p>
            <a:pPr algn="l"/>
            <a:r>
              <a:rPr lang="cs-CZ" dirty="0"/>
              <a:t>Bc. Veronika Jordánová, </a:t>
            </a:r>
            <a:r>
              <a:rPr lang="cs-CZ" dirty="0" err="1"/>
              <a:t>DiS</a:t>
            </a:r>
            <a:r>
              <a:rPr lang="cs-CZ" dirty="0"/>
              <a:t>.</a:t>
            </a: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C9439411-2F5D-44DD-8BE3-66D05FD13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" r="3" b="3"/>
          <a:stretch/>
        </p:blipFill>
        <p:spPr>
          <a:xfrm>
            <a:off x="20" y="758953"/>
            <a:ext cx="5327883" cy="533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647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84136905-015B-4510-B514-027CBA846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6CD0F97-2E5B-4E84-8544-EB24DED10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1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3B272257-593A-402F-88FA-F1DECD9E3F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2000" y="762000"/>
            <a:ext cx="10668000" cy="5340096"/>
          </a:xfrm>
          <a:prstGeom prst="rect">
            <a:avLst/>
          </a:pr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59519C2-85DA-8B44-97DB-3481898C3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1344168"/>
          </a:xfrm>
        </p:spPr>
        <p:txBody>
          <a:bodyPr>
            <a:normAutofit/>
          </a:bodyPr>
          <a:lstStyle/>
          <a:p>
            <a:r>
              <a:rPr lang="cs-CZ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Obsah prezentace</a:t>
            </a:r>
          </a:p>
        </p:txBody>
      </p:sp>
      <p:sp>
        <p:nvSpPr>
          <p:cNvPr id="27" name="Zástupný obsah 2">
            <a:extLst>
              <a:ext uri="{FF2B5EF4-FFF2-40B4-BE49-F238E27FC236}">
                <a16:creationId xmlns:a16="http://schemas.microsoft.com/office/drawing/2014/main" id="{0615EC58-9A3D-3C4A-9F94-4ED73E77B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7904" y="2970222"/>
            <a:ext cx="9144000" cy="2610771"/>
          </a:xfrm>
        </p:spPr>
        <p:txBody>
          <a:bodyPr>
            <a:normAutofit/>
          </a:bodyPr>
          <a:lstStyle/>
          <a:p>
            <a:r>
              <a:rPr lang="cs-CZ"/>
              <a:t>Co je to sexting?</a:t>
            </a:r>
          </a:p>
          <a:p>
            <a:r>
              <a:rPr lang="cs-CZ"/>
              <a:t>Proč může být nebezpečný?</a:t>
            </a:r>
          </a:p>
          <a:p>
            <a:r>
              <a:rPr lang="cs-CZ"/>
              <a:t>Je v pořádku říct NE!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B4D27C2-2550-B04C-B0EA-C4A237B52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9648" y="6400800"/>
            <a:ext cx="530352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1E4CB7-CB13-4810-BF18-BE31AFC64F93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3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4136905-015B-4510-B514-027CBA846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CD0F97-2E5B-4E84-8544-EB24DED10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1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3B272257-593A-402F-88FA-F1DECD9E3F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2000" y="762000"/>
            <a:ext cx="10668000" cy="5340096"/>
          </a:xfrm>
          <a:prstGeom prst="rect">
            <a:avLst/>
          </a:pr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CE6F2F-BBD1-4F47-8169-3DED4FD95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1344168"/>
          </a:xfrm>
        </p:spPr>
        <p:txBody>
          <a:bodyPr>
            <a:normAutofit/>
          </a:bodyPr>
          <a:lstStyle/>
          <a:p>
            <a:r>
              <a:rPr lang="cs-CZ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Co je to sexting?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7A8E6B5-A6A3-6941-BB80-2DBE10304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7904" y="2970222"/>
            <a:ext cx="9144000" cy="2610771"/>
          </a:xfrm>
        </p:spPr>
        <p:txBody>
          <a:bodyPr>
            <a:normAutofit/>
          </a:bodyPr>
          <a:lstStyle/>
          <a:p>
            <a:r>
              <a:rPr lang="cs-CZ" dirty="0"/>
              <a:t>Posílání obsahu s intimní či sexuální tématikou.</a:t>
            </a:r>
          </a:p>
          <a:p>
            <a:r>
              <a:rPr lang="cs-CZ" dirty="0"/>
              <a:t>Zasílání fotografií.</a:t>
            </a:r>
          </a:p>
          <a:p>
            <a:r>
              <a:rPr lang="cs-CZ" dirty="0"/>
              <a:t>Zasílání intimních zpráv.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40FC8B9-72C8-F544-B5B1-53F49304E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9648" y="6400800"/>
            <a:ext cx="530352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1E4CB7-CB13-4810-BF18-BE31AFC64F93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3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460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4136905-015B-4510-B514-027CBA846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6CD0F97-2E5B-4E84-8544-EB24DED10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1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3B272257-593A-402F-88FA-F1DECD9E3F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2000" y="762000"/>
            <a:ext cx="10668000" cy="5340096"/>
          </a:xfrm>
          <a:prstGeom prst="rect">
            <a:avLst/>
          </a:pr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BF60FB8-35DE-F143-AA22-D67648C1A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1344168"/>
          </a:xfrm>
        </p:spPr>
        <p:txBody>
          <a:bodyPr>
            <a:normAutofit/>
          </a:bodyPr>
          <a:lstStyle/>
          <a:p>
            <a:r>
              <a:rPr lang="cs-CZ" b="1" dirty="0">
                <a:latin typeface="Arial Black" panose="020B0604020202020204" pitchFamily="34" charset="0"/>
                <a:cs typeface="Arial Black" panose="020B0604020202020204" pitchFamily="34" charset="0"/>
              </a:rPr>
              <a:t>Nebezpečí sextingu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211EF36-467F-8742-B5C3-F53441930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9648" y="6400800"/>
            <a:ext cx="530352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1E4CB7-CB13-4810-BF18-BE31AFC64F93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>
              <a:solidFill>
                <a:srgbClr val="FFFFFF"/>
              </a:solidFill>
            </a:endParaRPr>
          </a:p>
        </p:txBody>
      </p:sp>
      <p:graphicFrame>
        <p:nvGraphicFramePr>
          <p:cNvPr id="6" name="Zástupný obsah 2">
            <a:extLst>
              <a:ext uri="{FF2B5EF4-FFF2-40B4-BE49-F238E27FC236}">
                <a16:creationId xmlns:a16="http://schemas.microsoft.com/office/drawing/2014/main" id="{DFDB1711-9D53-494A-824A-85DE5CA42D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4145145"/>
              </p:ext>
            </p:extLst>
          </p:nvPr>
        </p:nvGraphicFramePr>
        <p:xfrm>
          <a:off x="1517650" y="2970213"/>
          <a:ext cx="9144000" cy="2529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44767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160B463-41E9-4323-AE6D-30E67F2C72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88A358F-F8B2-4FD2-99F3-7CA8335850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2CCE2735-7843-4DC6-81F5-6366AB3EFF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1372" y="1065276"/>
            <a:ext cx="10049256" cy="47274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41E066A-C29A-BF40-899A-CE8517BE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0324" y="1790175"/>
            <a:ext cx="8531352" cy="1072843"/>
          </a:xfrm>
        </p:spPr>
        <p:txBody>
          <a:bodyPr>
            <a:normAutofit/>
          </a:bodyPr>
          <a:lstStyle/>
          <a:p>
            <a:r>
              <a:rPr lang="cs-CZ" b="1">
                <a:latin typeface="Arial Black" panose="020B0604020202020204" pitchFamily="34" charset="0"/>
                <a:cs typeface="Arial Black" panose="020B0604020202020204" pitchFamily="34" charset="0"/>
              </a:rPr>
              <a:t>Umění říct NE!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DB297ED-A604-F847-B783-9B5D56CCF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0322" y="2970223"/>
            <a:ext cx="8531353" cy="2194124"/>
          </a:xfrm>
        </p:spPr>
        <p:txBody>
          <a:bodyPr>
            <a:normAutofit/>
          </a:bodyPr>
          <a:lstStyle/>
          <a:p>
            <a:r>
              <a:rPr lang="cs-CZ" dirty="0"/>
              <a:t>V každém případě můžeme říct NE!</a:t>
            </a:r>
          </a:p>
          <a:p>
            <a:r>
              <a:rPr lang="cs-CZ" dirty="0"/>
              <a:t>Nikdo nás nesmí do ničeho nutit.</a:t>
            </a:r>
          </a:p>
          <a:p>
            <a:r>
              <a:rPr lang="cs-CZ" dirty="0"/>
              <a:t>Je v pořádku stát si za svým a nedělat věci, které nám nejsou příjemné. 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6187EAC-3C2A-444F-A39D-4AB3FB7B5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9648" y="6400800"/>
            <a:ext cx="530352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1E4CB7-CB13-4810-BF18-BE31AFC64F93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925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160B463-41E9-4323-AE6D-30E67F2C72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8A358F-F8B2-4FD2-99F3-7CA8335850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CCE2735-7843-4DC6-81F5-6366AB3EFF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1372" y="1065276"/>
            <a:ext cx="10049256" cy="47274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A5B93E7-2EB3-BC48-B5E8-F5D4E7279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0324" y="1790175"/>
            <a:ext cx="8531352" cy="1072843"/>
          </a:xfrm>
        </p:spPr>
        <p:txBody>
          <a:bodyPr>
            <a:normAutofit/>
          </a:bodyPr>
          <a:lstStyle/>
          <a:p>
            <a:r>
              <a:rPr lang="cs-CZ" dirty="0"/>
              <a:t>Pokud ano, tak jak?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7511F8-6E1E-124F-976E-3549681B2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0322" y="2970223"/>
            <a:ext cx="8531353" cy="2194124"/>
          </a:xfrm>
        </p:spPr>
        <p:txBody>
          <a:bodyPr>
            <a:normAutofit/>
          </a:bodyPr>
          <a:lstStyle/>
          <a:p>
            <a:r>
              <a:rPr lang="cs-CZ" dirty="0"/>
              <a:t>Fotografie bez obličeje.</a:t>
            </a:r>
          </a:p>
          <a:p>
            <a:r>
              <a:rPr lang="cs-CZ" dirty="0"/>
              <a:t>Fotografie tak, aby bylo co nejtěžší identifikovat vaši osobu (nefotit pokoj, koupelnu</a:t>
            </a:r>
            <a:r>
              <a:rPr lang="cs-CZ"/>
              <a:t>, …).</a:t>
            </a: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C05CFA3-577B-5D43-B352-CEAC1744B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9648" y="6400800"/>
            <a:ext cx="530352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1E4CB7-CB13-4810-BF18-BE31AFC64F93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21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8">
            <a:extLst>
              <a:ext uri="{FF2B5EF4-FFF2-40B4-BE49-F238E27FC236}">
                <a16:creationId xmlns:a16="http://schemas.microsoft.com/office/drawing/2014/main" id="{49306479-8C4D-4E4A-A330-DFC80A8A01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105524"/>
          </a:xfrm>
          <a:custGeom>
            <a:avLst/>
            <a:gdLst>
              <a:gd name="connsiteX0" fmla="*/ 0 w 12192000"/>
              <a:gd name="connsiteY0" fmla="*/ 0 h 6105524"/>
              <a:gd name="connsiteX1" fmla="*/ 12192000 w 12192000"/>
              <a:gd name="connsiteY1" fmla="*/ 0 h 6105524"/>
              <a:gd name="connsiteX2" fmla="*/ 12192000 w 12192000"/>
              <a:gd name="connsiteY2" fmla="*/ 6105524 h 6105524"/>
              <a:gd name="connsiteX3" fmla="*/ 11435080 w 12192000"/>
              <a:gd name="connsiteY3" fmla="*/ 6105524 h 6105524"/>
              <a:gd name="connsiteX4" fmla="*/ 11435080 w 12192000"/>
              <a:gd name="connsiteY4" fmla="*/ 771523 h 6105524"/>
              <a:gd name="connsiteX5" fmla="*/ 767080 w 12192000"/>
              <a:gd name="connsiteY5" fmla="*/ 771523 h 6105524"/>
              <a:gd name="connsiteX6" fmla="*/ 767080 w 12192000"/>
              <a:gd name="connsiteY6" fmla="*/ 6105524 h 6105524"/>
              <a:gd name="connsiteX7" fmla="*/ 0 w 12192000"/>
              <a:gd name="connsiteY7" fmla="*/ 6105524 h 610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105524">
                <a:moveTo>
                  <a:pt x="0" y="0"/>
                </a:moveTo>
                <a:lnTo>
                  <a:pt x="12192000" y="0"/>
                </a:lnTo>
                <a:lnTo>
                  <a:pt x="12192000" y="6105524"/>
                </a:lnTo>
                <a:lnTo>
                  <a:pt x="11435080" y="6105524"/>
                </a:lnTo>
                <a:lnTo>
                  <a:pt x="11435080" y="771523"/>
                </a:lnTo>
                <a:lnTo>
                  <a:pt x="767080" y="771523"/>
                </a:lnTo>
                <a:lnTo>
                  <a:pt x="767080" y="6105524"/>
                </a:lnTo>
                <a:lnTo>
                  <a:pt x="0" y="6105524"/>
                </a:lnTo>
                <a:close/>
              </a:path>
            </a:pathLst>
          </a:cu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B45BA4C-9B54-4496-821F-9E0985CA9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17B5C06-12CC-49EF-A907-08F1B132C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099048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Freeform: Shape 14">
            <a:extLst>
              <a:ext uri="{FF2B5EF4-FFF2-40B4-BE49-F238E27FC236}">
                <a16:creationId xmlns:a16="http://schemas.microsoft.com/office/drawing/2014/main" id="{F37401D6-BDB1-48AE-A98F-2CD05E92E3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30000" cy="6105523"/>
          </a:xfrm>
          <a:custGeom>
            <a:avLst/>
            <a:gdLst>
              <a:gd name="connsiteX0" fmla="*/ 0 w 11430000"/>
              <a:gd name="connsiteY0" fmla="*/ 0 h 6105523"/>
              <a:gd name="connsiteX1" fmla="*/ 7267575 w 11430000"/>
              <a:gd name="connsiteY1" fmla="*/ 0 h 6105523"/>
              <a:gd name="connsiteX2" fmla="*/ 7267575 w 11430000"/>
              <a:gd name="connsiteY2" fmla="*/ 762000 h 6105523"/>
              <a:gd name="connsiteX3" fmla="*/ 11430000 w 11430000"/>
              <a:gd name="connsiteY3" fmla="*/ 762000 h 6105523"/>
              <a:gd name="connsiteX4" fmla="*/ 11430000 w 11430000"/>
              <a:gd name="connsiteY4" fmla="*/ 6105523 h 6105523"/>
              <a:gd name="connsiteX5" fmla="*/ 7267575 w 11430000"/>
              <a:gd name="connsiteY5" fmla="*/ 6105523 h 6105523"/>
              <a:gd name="connsiteX6" fmla="*/ 5334000 w 11430000"/>
              <a:gd name="connsiteY6" fmla="*/ 6105523 h 6105523"/>
              <a:gd name="connsiteX7" fmla="*/ 0 w 11430000"/>
              <a:gd name="connsiteY7" fmla="*/ 6105523 h 6105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30000" h="6105523">
                <a:moveTo>
                  <a:pt x="0" y="0"/>
                </a:moveTo>
                <a:lnTo>
                  <a:pt x="7267575" y="0"/>
                </a:lnTo>
                <a:lnTo>
                  <a:pt x="7267575" y="762000"/>
                </a:lnTo>
                <a:lnTo>
                  <a:pt x="11430000" y="762000"/>
                </a:lnTo>
                <a:lnTo>
                  <a:pt x="11430000" y="6105523"/>
                </a:lnTo>
                <a:lnTo>
                  <a:pt x="7267575" y="6105523"/>
                </a:lnTo>
                <a:lnTo>
                  <a:pt x="5334000" y="6105523"/>
                </a:lnTo>
                <a:lnTo>
                  <a:pt x="0" y="6105523"/>
                </a:lnTo>
                <a:close/>
              </a:path>
            </a:pathLst>
          </a:cu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F65D7A-284F-B742-B329-55A4B1CE0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17904"/>
            <a:ext cx="9899904" cy="27969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b="1" dirty="0" err="1">
                <a:latin typeface="Arial Black" panose="020B0604020202020204" pitchFamily="34" charset="0"/>
                <a:cs typeface="Arial Black" panose="020B0604020202020204" pitchFamily="34" charset="0"/>
              </a:rPr>
              <a:t>Není</a:t>
            </a:r>
            <a:r>
              <a:rPr lang="en-US" sz="6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se za co </a:t>
            </a:r>
            <a:r>
              <a:rPr lang="en-US" sz="6000" b="1" dirty="0" err="1">
                <a:latin typeface="Arial Black" panose="020B0604020202020204" pitchFamily="34" charset="0"/>
                <a:cs typeface="Arial Black" panose="020B0604020202020204" pitchFamily="34" charset="0"/>
              </a:rPr>
              <a:t>stydět</a:t>
            </a:r>
            <a:r>
              <a:rPr lang="en-US" sz="6000" b="1" dirty="0">
                <a:latin typeface="Arial Black" panose="020B0604020202020204" pitchFamily="34" charset="0"/>
                <a:cs typeface="Arial Black" panose="020B0604020202020204" pitchFamily="34" charset="0"/>
              </a:rPr>
              <a:t>!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E7D9353-E2EF-0748-BEDC-7BCF3D55D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9648" y="6400800"/>
            <a:ext cx="53035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CB1E4CB7-CB13-4810-BF18-BE31AFC64F93}" type="slidenum">
              <a:rPr lang="en-US" smtClean="0"/>
              <a:pPr defTabSz="914400">
                <a:spcAft>
                  <a:spcPts val="600"/>
                </a:spcAft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121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18">
            <a:extLst>
              <a:ext uri="{FF2B5EF4-FFF2-40B4-BE49-F238E27FC236}">
                <a16:creationId xmlns:a16="http://schemas.microsoft.com/office/drawing/2014/main" id="{49306479-8C4D-4E4A-A330-DFC80A8A01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105524"/>
          </a:xfrm>
          <a:custGeom>
            <a:avLst/>
            <a:gdLst>
              <a:gd name="connsiteX0" fmla="*/ 0 w 12192000"/>
              <a:gd name="connsiteY0" fmla="*/ 0 h 6105524"/>
              <a:gd name="connsiteX1" fmla="*/ 12192000 w 12192000"/>
              <a:gd name="connsiteY1" fmla="*/ 0 h 6105524"/>
              <a:gd name="connsiteX2" fmla="*/ 12192000 w 12192000"/>
              <a:gd name="connsiteY2" fmla="*/ 6105524 h 6105524"/>
              <a:gd name="connsiteX3" fmla="*/ 11435080 w 12192000"/>
              <a:gd name="connsiteY3" fmla="*/ 6105524 h 6105524"/>
              <a:gd name="connsiteX4" fmla="*/ 11435080 w 12192000"/>
              <a:gd name="connsiteY4" fmla="*/ 771523 h 6105524"/>
              <a:gd name="connsiteX5" fmla="*/ 767080 w 12192000"/>
              <a:gd name="connsiteY5" fmla="*/ 771523 h 6105524"/>
              <a:gd name="connsiteX6" fmla="*/ 767080 w 12192000"/>
              <a:gd name="connsiteY6" fmla="*/ 6105524 h 6105524"/>
              <a:gd name="connsiteX7" fmla="*/ 0 w 12192000"/>
              <a:gd name="connsiteY7" fmla="*/ 6105524 h 610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105524">
                <a:moveTo>
                  <a:pt x="0" y="0"/>
                </a:moveTo>
                <a:lnTo>
                  <a:pt x="12192000" y="0"/>
                </a:lnTo>
                <a:lnTo>
                  <a:pt x="12192000" y="6105524"/>
                </a:lnTo>
                <a:lnTo>
                  <a:pt x="11435080" y="6105524"/>
                </a:lnTo>
                <a:lnTo>
                  <a:pt x="11435080" y="771523"/>
                </a:lnTo>
                <a:lnTo>
                  <a:pt x="767080" y="771523"/>
                </a:lnTo>
                <a:lnTo>
                  <a:pt x="767080" y="6105524"/>
                </a:lnTo>
                <a:lnTo>
                  <a:pt x="0" y="6105524"/>
                </a:lnTo>
                <a:close/>
              </a:path>
            </a:pathLst>
          </a:cu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28" name="Rectangle 20">
            <a:extLst>
              <a:ext uri="{FF2B5EF4-FFF2-40B4-BE49-F238E27FC236}">
                <a16:creationId xmlns:a16="http://schemas.microsoft.com/office/drawing/2014/main" id="{1EC502BD-3766-4D83-94CC-391A4CD4E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Tmavé žárovky ve vzduchu a jedna jasně svítící">
            <a:extLst>
              <a:ext uri="{FF2B5EF4-FFF2-40B4-BE49-F238E27FC236}">
                <a16:creationId xmlns:a16="http://schemas.microsoft.com/office/drawing/2014/main" id="{8359B2F9-1C20-49C2-8846-FC4E0613C0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694" b="31056"/>
          <a:stretch/>
        </p:blipFill>
        <p:spPr>
          <a:xfrm>
            <a:off x="20" y="10"/>
            <a:ext cx="12191977" cy="6857990"/>
          </a:xfrm>
          <a:prstGeom prst="rect">
            <a:avLst/>
          </a:prstGeom>
        </p:spPr>
      </p:pic>
      <p:sp>
        <p:nvSpPr>
          <p:cNvPr id="29" name="Rectangle 22">
            <a:extLst>
              <a:ext uri="{FF2B5EF4-FFF2-40B4-BE49-F238E27FC236}">
                <a16:creationId xmlns:a16="http://schemas.microsoft.com/office/drawing/2014/main" id="{2867CC89-052A-4B89-A1FF-972E522C65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8" y="-1534136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8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51877DB-DDF8-7043-8BD3-B9A86D312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624"/>
            <a:ext cx="10668000" cy="177501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 dirty="0" err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Děkuji</a:t>
            </a:r>
            <a:r>
              <a:rPr lang="en-US" sz="6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za </a:t>
            </a:r>
            <a:r>
              <a:rPr lang="en-US" sz="6000" b="1" dirty="0" err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pozornost</a:t>
            </a:r>
            <a:r>
              <a:rPr lang="en-US" sz="6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!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BBB12D1-BCCB-D443-92FE-6FF3DCA6E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9648" y="6400800"/>
            <a:ext cx="53035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CB1E4CB7-CB13-4810-BF18-BE31AFC64F93}" type="slidenum">
              <a:rPr lang="en-US" smtClean="0">
                <a:solidFill>
                  <a:srgbClr val="FFFFFF"/>
                </a:solidFill>
              </a:rPr>
              <a:pPr defTabSz="914400">
                <a:spcAft>
                  <a:spcPts val="600"/>
                </a:spcAft>
              </a:pPr>
              <a:t>8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144660"/>
      </p:ext>
    </p:extLst>
  </p:cSld>
  <p:clrMapOvr>
    <a:masterClrMapping/>
  </p:clrMapOvr>
</p:sld>
</file>

<file path=ppt/theme/theme1.xml><?xml version="1.0" encoding="utf-8"?>
<a:theme xmlns:a="http://schemas.openxmlformats.org/drawingml/2006/main" name="PrismaticVTI">
  <a:themeElements>
    <a:clrScheme name="AnalogousFromLightSeedRightStep">
      <a:dk1>
        <a:srgbClr val="000000"/>
      </a:dk1>
      <a:lt1>
        <a:srgbClr val="FFFFFF"/>
      </a:lt1>
      <a:dk2>
        <a:srgbClr val="412432"/>
      </a:dk2>
      <a:lt2>
        <a:srgbClr val="E8E2E5"/>
      </a:lt2>
      <a:accent1>
        <a:srgbClr val="77AA94"/>
      </a:accent1>
      <a:accent2>
        <a:srgbClr val="69ACAA"/>
      </a:accent2>
      <a:accent3>
        <a:srgbClr val="7BA7C4"/>
      </a:accent3>
      <a:accent4>
        <a:srgbClr val="7785C2"/>
      </a:accent4>
      <a:accent5>
        <a:srgbClr val="9D8FCD"/>
      </a:accent5>
      <a:accent6>
        <a:srgbClr val="A777C2"/>
      </a:accent6>
      <a:hlink>
        <a:srgbClr val="AE6988"/>
      </a:hlink>
      <a:folHlink>
        <a:srgbClr val="7F7F7F"/>
      </a:folHlink>
    </a:clrScheme>
    <a:fontScheme name="Custom 166">
      <a:majorFont>
        <a:latin typeface="Aharon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ismaticVTI" id="{DA44D624-A564-4DE8-8446-0CD5C485C979}" vid="{8B2B1550-B69C-4156-BAEC-B2E559F94BDB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Atlas</Template>
  <TotalTime>161</TotalTime>
  <Words>352</Words>
  <Application>Microsoft Macintosh PowerPoint</Application>
  <PresentationFormat>Širokoúhlá obrazovka</PresentationFormat>
  <Paragraphs>40</Paragraphs>
  <Slides>8</Slides>
  <Notes>5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4" baseType="lpstr">
      <vt:lpstr>Aharoni</vt:lpstr>
      <vt:lpstr>Arial</vt:lpstr>
      <vt:lpstr>Arial Black</vt:lpstr>
      <vt:lpstr>Avenir Next LT Pro</vt:lpstr>
      <vt:lpstr>Calibri</vt:lpstr>
      <vt:lpstr>PrismaticVTI</vt:lpstr>
      <vt:lpstr>Sexting </vt:lpstr>
      <vt:lpstr>Obsah prezentace</vt:lpstr>
      <vt:lpstr>Co je to sexting?</vt:lpstr>
      <vt:lpstr>Nebezpečí sextingu</vt:lpstr>
      <vt:lpstr>Umění říct NE!</vt:lpstr>
      <vt:lpstr>Pokud ano, tak jak?</vt:lpstr>
      <vt:lpstr>Není se za co stydět!</vt:lpstr>
      <vt:lpstr>Děkuji za pozornost!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Sexting </dc:title>
  <dc:creator>Veronika Jordánová</dc:creator>
  <cp:lastModifiedBy>Veronika Jordánová</cp:lastModifiedBy>
  <cp:revision>8</cp:revision>
  <dcterms:created xsi:type="dcterms:W3CDTF">2021-04-30T06:36:15Z</dcterms:created>
  <dcterms:modified xsi:type="dcterms:W3CDTF">2021-05-12T10:11:52Z</dcterms:modified>
</cp:coreProperties>
</file>