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 algn="ctr"/>
            <a:r>
              <a:rPr lang="cs-CZ" dirty="0" smtClean="0"/>
              <a:t>4. hodina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000525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2357" y="2587336"/>
            <a:ext cx="10018713" cy="1752599"/>
          </a:xfrm>
        </p:spPr>
        <p:txBody>
          <a:bodyPr>
            <a:normAutofit/>
          </a:bodyPr>
          <a:lstStyle/>
          <a:p>
            <a:r>
              <a:rPr lang="cs-CZ" sz="5000" b="1" dirty="0" smtClean="0"/>
              <a:t>Pracovní list – Práce s písmem</a:t>
            </a:r>
            <a:endParaRPr lang="cs-CZ" sz="5000" b="1" dirty="0"/>
          </a:p>
        </p:txBody>
      </p:sp>
    </p:spTree>
    <p:extLst>
      <p:ext uri="{BB962C8B-B14F-4D97-AF65-F5344CB8AC3E}">
        <p14:creationId xmlns:p14="http://schemas.microsoft.com/office/powerpoint/2010/main" val="3317924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6000" b="1" dirty="0" smtClean="0"/>
              <a:t>Obsah	</a:t>
            </a:r>
            <a:endParaRPr lang="cs-CZ" sz="6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84310" y="2438399"/>
            <a:ext cx="10018713" cy="3764974"/>
          </a:xfrm>
        </p:spPr>
        <p:txBody>
          <a:bodyPr anchor="t">
            <a:normAutofit fontScale="92500" lnSpcReduction="10000"/>
          </a:bodyPr>
          <a:lstStyle/>
          <a:p>
            <a:r>
              <a:rPr lang="cs-CZ" dirty="0" smtClean="0"/>
              <a:t>Druh písma,</a:t>
            </a:r>
          </a:p>
          <a:p>
            <a:r>
              <a:rPr lang="cs-CZ" dirty="0" smtClean="0"/>
              <a:t>Typ písma,</a:t>
            </a:r>
          </a:p>
          <a:p>
            <a:r>
              <a:rPr lang="cs-CZ" dirty="0" smtClean="0"/>
              <a:t>Řez písma,</a:t>
            </a:r>
          </a:p>
          <a:p>
            <a:r>
              <a:rPr lang="cs-CZ" dirty="0" smtClean="0"/>
              <a:t>Schránka,</a:t>
            </a:r>
          </a:p>
          <a:p>
            <a:r>
              <a:rPr lang="cs-CZ" dirty="0" smtClean="0"/>
              <a:t>Vkládání textu,</a:t>
            </a:r>
          </a:p>
          <a:p>
            <a:r>
              <a:rPr lang="cs-CZ" dirty="0" smtClean="0"/>
              <a:t>Vyjmutí a kopírování textu,</a:t>
            </a:r>
          </a:p>
          <a:p>
            <a:r>
              <a:rPr lang="cs-CZ" dirty="0" smtClean="0"/>
              <a:t>Práce s písmem,</a:t>
            </a:r>
          </a:p>
          <a:p>
            <a:r>
              <a:rPr lang="cs-CZ" dirty="0" smtClean="0"/>
              <a:t>Samostatná práce – Pracovní list.</a:t>
            </a:r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92867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Druh písma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1" y="2078182"/>
            <a:ext cx="4895056" cy="4312108"/>
          </a:xfrm>
        </p:spPr>
        <p:txBody>
          <a:bodyPr>
            <a:normAutofit/>
          </a:bodyPr>
          <a:lstStyle/>
          <a:p>
            <a:r>
              <a:rPr lang="cs-CZ" sz="2200" dirty="0" smtClean="0"/>
              <a:t>Dvě skupiny</a:t>
            </a:r>
          </a:p>
          <a:p>
            <a:pPr lvl="1"/>
            <a:r>
              <a:rPr lang="cs-CZ" sz="2000" dirty="0" smtClean="0"/>
              <a:t>Proporcionální: </a:t>
            </a:r>
          </a:p>
          <a:p>
            <a:pPr lvl="2"/>
            <a:r>
              <a:rPr lang="cs-CZ" sz="1800" dirty="0" smtClean="0"/>
              <a:t>různá šířka písmen, </a:t>
            </a:r>
          </a:p>
          <a:p>
            <a:pPr lvl="2"/>
            <a:r>
              <a:rPr lang="cs-CZ" sz="1800" dirty="0" smtClean="0"/>
              <a:t>např. Times </a:t>
            </a:r>
            <a:r>
              <a:rPr lang="cs-CZ" sz="1800" dirty="0"/>
              <a:t>New </a:t>
            </a:r>
            <a:r>
              <a:rPr lang="cs-CZ" sz="1800" dirty="0" smtClean="0"/>
              <a:t>Roman</a:t>
            </a:r>
            <a:r>
              <a:rPr lang="cs-CZ" sz="1800" dirty="0"/>
              <a:t>,</a:t>
            </a:r>
          </a:p>
          <a:p>
            <a:pPr lvl="1"/>
            <a:r>
              <a:rPr lang="cs-CZ" sz="2000" dirty="0" smtClean="0"/>
              <a:t>Neproporcionální: </a:t>
            </a:r>
          </a:p>
          <a:p>
            <a:pPr lvl="2"/>
            <a:r>
              <a:rPr lang="cs-CZ" sz="1800" dirty="0" smtClean="0"/>
              <a:t>snaží se napodobovat </a:t>
            </a:r>
            <a:r>
              <a:rPr lang="cs-CZ" sz="1800" dirty="0"/>
              <a:t>psací </a:t>
            </a:r>
            <a:r>
              <a:rPr lang="cs-CZ" sz="1800" dirty="0" smtClean="0"/>
              <a:t>stroj, </a:t>
            </a:r>
          </a:p>
          <a:p>
            <a:pPr lvl="2"/>
            <a:r>
              <a:rPr lang="cs-CZ" sz="1800" dirty="0" smtClean="0"/>
              <a:t>všechna </a:t>
            </a:r>
            <a:r>
              <a:rPr lang="cs-CZ" sz="1800" dirty="0"/>
              <a:t>písmena i mezery stejně </a:t>
            </a:r>
            <a:r>
              <a:rPr lang="cs-CZ" sz="1800" dirty="0" smtClean="0"/>
              <a:t>široké, </a:t>
            </a:r>
          </a:p>
          <a:p>
            <a:pPr lvl="2"/>
            <a:r>
              <a:rPr lang="cs-CZ" sz="1800" dirty="0" smtClean="0"/>
              <a:t>např. Courier</a:t>
            </a:r>
            <a:r>
              <a:rPr lang="cs-CZ" sz="1800" dirty="0"/>
              <a:t>. 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493667" y="2078182"/>
            <a:ext cx="4622537" cy="576262"/>
          </a:xfrm>
        </p:spPr>
        <p:txBody>
          <a:bodyPr/>
          <a:lstStyle/>
          <a:p>
            <a:r>
              <a:rPr lang="cs-CZ" dirty="0" smtClean="0"/>
              <a:t>Ukázka písma – velikost 20</a:t>
            </a:r>
            <a:endParaRPr lang="cs-CZ" dirty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966887" y="2691894"/>
            <a:ext cx="5676096" cy="1915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794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Typ písma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0" y="2078181"/>
            <a:ext cx="5023059" cy="4385681"/>
          </a:xfrm>
        </p:spPr>
        <p:txBody>
          <a:bodyPr>
            <a:normAutofit lnSpcReduction="10000"/>
          </a:bodyPr>
          <a:lstStyle/>
          <a:p>
            <a:r>
              <a:rPr lang="cs-CZ" sz="2200" dirty="0" smtClean="0"/>
              <a:t>Dvě skupiny</a:t>
            </a:r>
          </a:p>
          <a:p>
            <a:pPr lvl="1"/>
            <a:r>
              <a:rPr lang="cs-CZ" sz="2000" dirty="0" smtClean="0"/>
              <a:t>Patková písma: </a:t>
            </a:r>
          </a:p>
          <a:p>
            <a:pPr lvl="2"/>
            <a:r>
              <a:rPr lang="cs-CZ" sz="1800" dirty="0" smtClean="0"/>
              <a:t>obsahují </a:t>
            </a:r>
            <a:r>
              <a:rPr lang="cs-CZ" sz="1800" dirty="0"/>
              <a:t>tzv. </a:t>
            </a:r>
            <a:r>
              <a:rPr lang="cs-CZ" sz="1800" dirty="0" smtClean="0"/>
              <a:t>patku, speciální </a:t>
            </a:r>
            <a:r>
              <a:rPr lang="cs-CZ" sz="1800" dirty="0"/>
              <a:t>zakončení na začátku a konci </a:t>
            </a:r>
            <a:r>
              <a:rPr lang="cs-CZ" sz="1800" dirty="0" smtClean="0"/>
              <a:t>písmene,</a:t>
            </a:r>
          </a:p>
          <a:p>
            <a:pPr lvl="2"/>
            <a:r>
              <a:rPr lang="cs-CZ" sz="1800" dirty="0"/>
              <a:t>t</a:t>
            </a:r>
            <a:r>
              <a:rPr lang="cs-CZ" sz="1800" dirty="0" smtClean="0"/>
              <a:t>yp vhodný </a:t>
            </a:r>
            <a:r>
              <a:rPr lang="cs-CZ" sz="1800" dirty="0"/>
              <a:t>pro dlouhé </a:t>
            </a:r>
            <a:r>
              <a:rPr lang="cs-CZ" sz="1800" dirty="0" smtClean="0"/>
              <a:t>texty,</a:t>
            </a:r>
          </a:p>
          <a:p>
            <a:pPr lvl="2"/>
            <a:r>
              <a:rPr lang="cs-CZ" sz="1800" dirty="0" smtClean="0"/>
              <a:t>např</a:t>
            </a:r>
            <a:r>
              <a:rPr lang="cs-CZ" sz="1800" dirty="0"/>
              <a:t>.</a:t>
            </a:r>
            <a:r>
              <a:rPr lang="cs-CZ" sz="1800" dirty="0" smtClean="0"/>
              <a:t> </a:t>
            </a:r>
            <a:r>
              <a:rPr lang="cs-CZ" sz="1800" dirty="0"/>
              <a:t>Times New Roman. </a:t>
            </a:r>
            <a:endParaRPr lang="cs-CZ" sz="1800" dirty="0" smtClean="0"/>
          </a:p>
          <a:p>
            <a:pPr lvl="1"/>
            <a:r>
              <a:rPr lang="cs-CZ" sz="2000" dirty="0" smtClean="0"/>
              <a:t>Bezpatková písma:</a:t>
            </a:r>
          </a:p>
          <a:p>
            <a:pPr lvl="2"/>
            <a:r>
              <a:rPr lang="cs-CZ" sz="1800" dirty="0" smtClean="0"/>
              <a:t>neobsahují </a:t>
            </a:r>
            <a:r>
              <a:rPr lang="cs-CZ" sz="1800" dirty="0"/>
              <a:t>zakončení </a:t>
            </a:r>
            <a:r>
              <a:rPr lang="cs-CZ" sz="1800" dirty="0" smtClean="0"/>
              <a:t>písmen,</a:t>
            </a:r>
          </a:p>
          <a:p>
            <a:pPr lvl="2"/>
            <a:r>
              <a:rPr lang="cs-CZ" sz="1800" dirty="0"/>
              <a:t>v</a:t>
            </a:r>
            <a:r>
              <a:rPr lang="cs-CZ" sz="1800" dirty="0" smtClean="0"/>
              <a:t>yužití: tam</a:t>
            </a:r>
            <a:r>
              <a:rPr lang="cs-CZ" sz="1800" dirty="0"/>
              <a:t>, kde je nutné rychlé a snadné čtení například v tabulkách, schématech aj. </a:t>
            </a:r>
            <a:endParaRPr lang="cs-CZ" sz="1800" dirty="0" smtClean="0"/>
          </a:p>
          <a:p>
            <a:pPr lvl="2"/>
            <a:r>
              <a:rPr lang="cs-CZ" sz="1800" dirty="0" smtClean="0"/>
              <a:t>např. </a:t>
            </a:r>
            <a:r>
              <a:rPr lang="cs-CZ" sz="1800" dirty="0" err="1" smtClean="0"/>
              <a:t>Arial</a:t>
            </a:r>
            <a:r>
              <a:rPr lang="cs-CZ" sz="1800" dirty="0" smtClean="0"/>
              <a:t>.</a:t>
            </a:r>
            <a:endParaRPr lang="cs-CZ" sz="18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743831" y="2078182"/>
            <a:ext cx="4622537" cy="576262"/>
          </a:xfrm>
        </p:spPr>
        <p:txBody>
          <a:bodyPr/>
          <a:lstStyle/>
          <a:p>
            <a:r>
              <a:rPr lang="cs-CZ" dirty="0" smtClean="0"/>
              <a:t>Ukázka písma – velikost 20</a:t>
            </a:r>
            <a:endParaRPr lang="cs-CZ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644026" y="3018630"/>
            <a:ext cx="4822146" cy="1624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89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Řez písma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356150" y="2093335"/>
            <a:ext cx="4895056" cy="3906982"/>
          </a:xfrm>
        </p:spPr>
        <p:txBody>
          <a:bodyPr>
            <a:normAutofit/>
          </a:bodyPr>
          <a:lstStyle/>
          <a:p>
            <a:r>
              <a:rPr lang="cs-CZ" sz="2200" dirty="0" smtClean="0"/>
              <a:t>V aplikaci Word 3 </a:t>
            </a:r>
            <a:r>
              <a:rPr lang="cs-CZ" sz="2200" dirty="0"/>
              <a:t>řezy </a:t>
            </a:r>
            <a:r>
              <a:rPr lang="cs-CZ" sz="2200" dirty="0" smtClean="0"/>
              <a:t>písma:</a:t>
            </a:r>
          </a:p>
          <a:p>
            <a:pPr lvl="1"/>
            <a:r>
              <a:rPr lang="cs-CZ" sz="1800" dirty="0" smtClean="0"/>
              <a:t>obyčejný text: výchozí </a:t>
            </a:r>
            <a:r>
              <a:rPr lang="cs-CZ" sz="1800" dirty="0"/>
              <a:t>stav </a:t>
            </a:r>
            <a:r>
              <a:rPr lang="cs-CZ" sz="1800" dirty="0" smtClean="0"/>
              <a:t>písma</a:t>
            </a:r>
            <a:r>
              <a:rPr lang="cs-CZ" sz="1800" dirty="0"/>
              <a:t>,</a:t>
            </a:r>
            <a:endParaRPr lang="cs-CZ" sz="1800" dirty="0" smtClean="0"/>
          </a:p>
          <a:p>
            <a:pPr lvl="1"/>
            <a:r>
              <a:rPr lang="cs-CZ" sz="1800" dirty="0" smtClean="0"/>
              <a:t>tučné písmo: zdůraznění textu</a:t>
            </a:r>
            <a:r>
              <a:rPr lang="cs-CZ" sz="1800" dirty="0"/>
              <a:t>,</a:t>
            </a:r>
            <a:endParaRPr lang="cs-CZ" sz="1800" dirty="0" smtClean="0"/>
          </a:p>
          <a:p>
            <a:pPr lvl="1"/>
            <a:r>
              <a:rPr lang="cs-CZ" sz="1800" dirty="0" smtClean="0"/>
              <a:t>kurzíva</a:t>
            </a:r>
            <a:r>
              <a:rPr lang="cs-CZ" sz="1800" dirty="0" smtClean="0"/>
              <a:t>: mírné naklonění písma, zvýraznění </a:t>
            </a:r>
            <a:r>
              <a:rPr lang="cs-CZ" sz="1800" dirty="0"/>
              <a:t>citátů a doslovné citace. 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23045" y="2078182"/>
            <a:ext cx="4862814" cy="576262"/>
          </a:xfrm>
        </p:spPr>
        <p:txBody>
          <a:bodyPr/>
          <a:lstStyle/>
          <a:p>
            <a:r>
              <a:rPr lang="cs-CZ" dirty="0" smtClean="0"/>
              <a:t>Ukázka řezu písma – velikost 20</a:t>
            </a:r>
            <a:endParaRPr lang="cs-CZ" dirty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379367" y="2762322"/>
            <a:ext cx="4350170" cy="2538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4616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Schránka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1" y="2554014"/>
            <a:ext cx="4895056" cy="3237185"/>
          </a:xfrm>
        </p:spPr>
        <p:txBody>
          <a:bodyPr>
            <a:normAutofit/>
          </a:bodyPr>
          <a:lstStyle/>
          <a:p>
            <a:r>
              <a:rPr lang="cs-CZ" sz="2000" dirty="0" smtClean="0"/>
              <a:t>Záložka Domů -&gt; část Schránka.</a:t>
            </a:r>
          </a:p>
          <a:p>
            <a:r>
              <a:rPr lang="cs-CZ" sz="2000" dirty="0" smtClean="0"/>
              <a:t>Pomocí </a:t>
            </a:r>
            <a:r>
              <a:rPr lang="cs-CZ" sz="2000" dirty="0"/>
              <a:t>schránky vkládáme, kopírujeme a vyjímáme </a:t>
            </a:r>
            <a:r>
              <a:rPr lang="cs-CZ" sz="2000" dirty="0" smtClean="0"/>
              <a:t>text.</a:t>
            </a:r>
          </a:p>
          <a:p>
            <a:r>
              <a:rPr lang="cs-CZ" sz="2000" dirty="0" smtClean="0"/>
              <a:t>Kopírování formátu. </a:t>
            </a:r>
            <a:endParaRPr lang="cs-CZ" sz="2000" dirty="0"/>
          </a:p>
        </p:txBody>
      </p:sp>
      <p:pic>
        <p:nvPicPr>
          <p:cNvPr id="14" name="Zástupný symbol pro obsah 13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7776279" y="3277328"/>
            <a:ext cx="2536622" cy="179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2371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Vkládání textu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1" y="2343807"/>
            <a:ext cx="4895056" cy="3447392"/>
          </a:xfrm>
        </p:spPr>
        <p:txBody>
          <a:bodyPr>
            <a:normAutofit/>
          </a:bodyPr>
          <a:lstStyle/>
          <a:p>
            <a:r>
              <a:rPr lang="cs-CZ" dirty="0" smtClean="0"/>
              <a:t>tlačítko Vložit -&gt; 3 </a:t>
            </a:r>
            <a:r>
              <a:rPr lang="cs-CZ" dirty="0"/>
              <a:t>možností. </a:t>
            </a:r>
            <a:endParaRPr lang="cs-CZ" dirty="0" smtClean="0"/>
          </a:p>
          <a:p>
            <a:pPr lvl="1"/>
            <a:r>
              <a:rPr lang="cs-CZ" b="1" dirty="0" smtClean="0"/>
              <a:t>Zachovat </a:t>
            </a:r>
            <a:r>
              <a:rPr lang="cs-CZ" b="1" dirty="0"/>
              <a:t>formátování </a:t>
            </a:r>
            <a:r>
              <a:rPr lang="cs-CZ" b="1" dirty="0" smtClean="0"/>
              <a:t>zdroje</a:t>
            </a:r>
            <a:r>
              <a:rPr lang="cs-CZ" dirty="0" smtClean="0"/>
              <a:t>: formátování z původního dokumentu,</a:t>
            </a:r>
          </a:p>
          <a:p>
            <a:pPr lvl="1"/>
            <a:r>
              <a:rPr lang="cs-CZ" b="1" dirty="0" smtClean="0"/>
              <a:t>Sloučit formátování</a:t>
            </a:r>
            <a:r>
              <a:rPr lang="cs-CZ" dirty="0" smtClean="0"/>
              <a:t>: formátováním v aktuálním dokumentu </a:t>
            </a:r>
            <a:r>
              <a:rPr lang="cs-CZ" dirty="0"/>
              <a:t>Wordu</a:t>
            </a:r>
            <a:r>
              <a:rPr lang="cs-CZ" dirty="0" smtClean="0"/>
              <a:t>, určité nastavení písma zachováno např. tučné písmo zůstane tučné,  </a:t>
            </a:r>
          </a:p>
          <a:p>
            <a:pPr lvl="1"/>
            <a:r>
              <a:rPr lang="cs-CZ" b="1" dirty="0" smtClean="0"/>
              <a:t>Zachovat </a:t>
            </a:r>
            <a:r>
              <a:rPr lang="cs-CZ" b="1" dirty="0"/>
              <a:t>jenom </a:t>
            </a:r>
            <a:r>
              <a:rPr lang="cs-CZ" b="1" dirty="0" smtClean="0"/>
              <a:t>text</a:t>
            </a:r>
            <a:r>
              <a:rPr lang="cs-CZ" dirty="0" smtClean="0"/>
              <a:t>: zruší </a:t>
            </a:r>
            <a:r>
              <a:rPr lang="cs-CZ" dirty="0"/>
              <a:t>veškeré formátování textu a nastaví mu parametry ze stylu Odstavce. </a:t>
            </a:r>
            <a:endParaRPr lang="cs-CZ" dirty="0" smtClean="0"/>
          </a:p>
        </p:txBody>
      </p:sp>
      <p:pic>
        <p:nvPicPr>
          <p:cNvPr id="17" name="Zástupný symbol pro obsah 1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7620900" y="2839572"/>
            <a:ext cx="2847378" cy="245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59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Vyjmutí a kopírování textu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1" y="2438399"/>
            <a:ext cx="4895056" cy="3352800"/>
          </a:xfrm>
        </p:spPr>
        <p:txBody>
          <a:bodyPr>
            <a:normAutofit/>
          </a:bodyPr>
          <a:lstStyle/>
          <a:p>
            <a:r>
              <a:rPr lang="cs-CZ" sz="2200" dirty="0" smtClean="0"/>
              <a:t>Vyjmout: </a:t>
            </a:r>
          </a:p>
          <a:p>
            <a:pPr lvl="1"/>
            <a:r>
              <a:rPr lang="cs-CZ" sz="1800" dirty="0" smtClean="0"/>
              <a:t>text </a:t>
            </a:r>
            <a:r>
              <a:rPr lang="cs-CZ" sz="1800" dirty="0"/>
              <a:t>se nám vloží do schránky a z původního dokumentu </a:t>
            </a:r>
            <a:r>
              <a:rPr lang="cs-CZ" sz="1800" dirty="0" smtClean="0"/>
              <a:t>zmizí,</a:t>
            </a:r>
            <a:endParaRPr lang="cs-CZ" sz="1800" dirty="0" smtClean="0"/>
          </a:p>
          <a:p>
            <a:r>
              <a:rPr lang="cs-CZ" sz="2200" dirty="0" smtClean="0"/>
              <a:t>Kopírovat: </a:t>
            </a:r>
          </a:p>
          <a:p>
            <a:pPr lvl="1"/>
            <a:r>
              <a:rPr lang="cs-CZ" sz="1800" dirty="0" smtClean="0"/>
              <a:t>text </a:t>
            </a:r>
            <a:r>
              <a:rPr lang="cs-CZ" sz="1800" dirty="0"/>
              <a:t>se </a:t>
            </a:r>
            <a:r>
              <a:rPr lang="cs-CZ" sz="1800" dirty="0" smtClean="0"/>
              <a:t>zkopíruje </a:t>
            </a:r>
            <a:r>
              <a:rPr lang="cs-CZ" sz="1800" dirty="0"/>
              <a:t>do schránky, </a:t>
            </a:r>
            <a:r>
              <a:rPr lang="cs-CZ" sz="1800" dirty="0" smtClean="0"/>
              <a:t>ale v</a:t>
            </a:r>
            <a:r>
              <a:rPr lang="cs-CZ" sz="1800" dirty="0"/>
              <a:t> dokumentu zůstane. </a:t>
            </a:r>
            <a:endParaRPr lang="cs-CZ" sz="1800" dirty="0" smtClean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7616298" y="3081356"/>
            <a:ext cx="2835564" cy="206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312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Práce s písmem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1" y="2140527"/>
            <a:ext cx="4895056" cy="4470480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Záložka Domů -&gt; část Písmo.</a:t>
            </a:r>
          </a:p>
          <a:p>
            <a:r>
              <a:rPr lang="cs-CZ" dirty="0" smtClean="0"/>
              <a:t>Nalezneme zde: </a:t>
            </a:r>
          </a:p>
          <a:p>
            <a:pPr lvl="1"/>
            <a:r>
              <a:rPr lang="cs-CZ" dirty="0" smtClean="0"/>
              <a:t>Výběr typu písma,</a:t>
            </a:r>
          </a:p>
          <a:p>
            <a:pPr lvl="1"/>
            <a:r>
              <a:rPr lang="cs-CZ" dirty="0" smtClean="0"/>
              <a:t>Změnu velikosti, </a:t>
            </a:r>
          </a:p>
          <a:p>
            <a:pPr lvl="1"/>
            <a:r>
              <a:rPr lang="cs-CZ" dirty="0" smtClean="0"/>
              <a:t>Zvětšování </a:t>
            </a:r>
            <a:r>
              <a:rPr lang="cs-CZ" dirty="0"/>
              <a:t>a zmenšování </a:t>
            </a:r>
            <a:r>
              <a:rPr lang="cs-CZ" dirty="0" smtClean="0"/>
              <a:t>písma pomocí tlačítka, </a:t>
            </a:r>
          </a:p>
          <a:p>
            <a:pPr lvl="1"/>
            <a:r>
              <a:rPr lang="cs-CZ" dirty="0" smtClean="0"/>
              <a:t>Malá / velká písmena,</a:t>
            </a:r>
          </a:p>
          <a:p>
            <a:pPr lvl="1"/>
            <a:r>
              <a:rPr lang="cs-CZ" dirty="0" smtClean="0"/>
              <a:t>Smazání </a:t>
            </a:r>
            <a:r>
              <a:rPr lang="cs-CZ" dirty="0"/>
              <a:t>veškerého formátování na vybraném </a:t>
            </a:r>
            <a:r>
              <a:rPr lang="cs-CZ" dirty="0" smtClean="0"/>
              <a:t>textu,</a:t>
            </a:r>
          </a:p>
          <a:p>
            <a:pPr lvl="1"/>
            <a:r>
              <a:rPr lang="cs-CZ" dirty="0" smtClean="0"/>
              <a:t>Změna řezu </a:t>
            </a:r>
            <a:r>
              <a:rPr lang="cs-CZ" dirty="0"/>
              <a:t>písma: </a:t>
            </a:r>
            <a:r>
              <a:rPr lang="cs-CZ" dirty="0" smtClean="0"/>
              <a:t>tučné písmo, kurzíva,</a:t>
            </a:r>
          </a:p>
          <a:p>
            <a:pPr lvl="1"/>
            <a:r>
              <a:rPr lang="cs-CZ" dirty="0" smtClean="0"/>
              <a:t>Podtržení /přeškrtnutí písma,</a:t>
            </a:r>
          </a:p>
          <a:p>
            <a:pPr lvl="1"/>
            <a:r>
              <a:rPr lang="cs-CZ" dirty="0" smtClean="0"/>
              <a:t>Psaní horních a dolních indexů,</a:t>
            </a:r>
          </a:p>
          <a:p>
            <a:pPr lvl="1"/>
            <a:r>
              <a:rPr lang="cs-CZ" dirty="0" smtClean="0"/>
              <a:t>Přidávání textových efektů,</a:t>
            </a:r>
          </a:p>
          <a:p>
            <a:pPr lvl="1"/>
            <a:r>
              <a:rPr lang="cs-CZ" dirty="0" smtClean="0"/>
              <a:t>Barva </a:t>
            </a:r>
            <a:r>
              <a:rPr lang="cs-CZ" dirty="0"/>
              <a:t>zvýraznění </a:t>
            </a:r>
            <a:r>
              <a:rPr lang="cs-CZ" dirty="0" smtClean="0"/>
              <a:t>textu,</a:t>
            </a:r>
          </a:p>
          <a:p>
            <a:pPr lvl="1"/>
            <a:r>
              <a:rPr lang="cs-CZ" dirty="0" smtClean="0"/>
              <a:t>Barva písma.</a:t>
            </a:r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875917" y="3615571"/>
            <a:ext cx="4379388" cy="1520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259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xa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TM03457496[[fn=Paralaxa]]</Template>
  <TotalTime>83</TotalTime>
  <Words>331</Words>
  <Application>Microsoft Office PowerPoint</Application>
  <PresentationFormat>Širokoúhlá obrazovka</PresentationFormat>
  <Paragraphs>66</Paragraphs>
  <Slides>10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3" baseType="lpstr">
      <vt:lpstr>Arial</vt:lpstr>
      <vt:lpstr>Corbel</vt:lpstr>
      <vt:lpstr>Paralaxa</vt:lpstr>
      <vt:lpstr>4. hodina</vt:lpstr>
      <vt:lpstr>Obsah </vt:lpstr>
      <vt:lpstr>Druh písma</vt:lpstr>
      <vt:lpstr>Typ písma</vt:lpstr>
      <vt:lpstr>Řez písma</vt:lpstr>
      <vt:lpstr>Schránka</vt:lpstr>
      <vt:lpstr>Vkládání textu</vt:lpstr>
      <vt:lpstr>Vyjmutí a kopírování textu</vt:lpstr>
      <vt:lpstr>Práce s písmem</vt:lpstr>
      <vt:lpstr>Pracovní list – Práce s písmem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nuny90@live.com</dc:creator>
  <cp:lastModifiedBy>nuny90@live.com</cp:lastModifiedBy>
  <cp:revision>15</cp:revision>
  <dcterms:created xsi:type="dcterms:W3CDTF">2016-03-06T10:10:22Z</dcterms:created>
  <dcterms:modified xsi:type="dcterms:W3CDTF">2016-04-05T18:43:49Z</dcterms:modified>
</cp:coreProperties>
</file>