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2" r:id="rId6"/>
    <p:sldId id="261" r:id="rId7"/>
    <p:sldId id="264" r:id="rId8"/>
    <p:sldId id="263" r:id="rId9"/>
    <p:sldId id="260" r:id="rId1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660"/>
  </p:normalViewPr>
  <p:slideViewPr>
    <p:cSldViewPr snapToGrid="0">
      <p:cViewPr varScale="1">
        <p:scale>
          <a:sx n="91" d="100"/>
          <a:sy n="91" d="100"/>
        </p:scale>
        <p:origin x="534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18"/>
          <p:cNvGrpSpPr/>
          <p:nvPr/>
        </p:nvGrpSpPr>
        <p:grpSpPr>
          <a:xfrm>
            <a:off x="546100" y="-4763"/>
            <a:ext cx="5014912" cy="6862763"/>
            <a:chOff x="2928938" y="-4763"/>
            <a:chExt cx="5014912" cy="6862763"/>
          </a:xfrm>
        </p:grpSpPr>
        <p:sp>
          <p:nvSpPr>
            <p:cNvPr id="22" name="Freeform 6"/>
            <p:cNvSpPr/>
            <p:nvPr/>
          </p:nvSpPr>
          <p:spPr bwMode="auto">
            <a:xfrm>
              <a:off x="3367088" y="-4763"/>
              <a:ext cx="1063625" cy="2782888"/>
            </a:xfrm>
            <a:custGeom>
              <a:avLst/>
              <a:gdLst/>
              <a:ahLst/>
              <a:cxnLst/>
              <a:rect l="0" t="0" r="r" b="b"/>
              <a:pathLst>
                <a:path w="670" h="1753">
                  <a:moveTo>
                    <a:pt x="0" y="1696"/>
                  </a:moveTo>
                  <a:lnTo>
                    <a:pt x="225" y="1753"/>
                  </a:lnTo>
                  <a:lnTo>
                    <a:pt x="670" y="0"/>
                  </a:lnTo>
                  <a:lnTo>
                    <a:pt x="430" y="0"/>
                  </a:lnTo>
                  <a:lnTo>
                    <a:pt x="0" y="169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23" name="Freeform 7"/>
            <p:cNvSpPr/>
            <p:nvPr/>
          </p:nvSpPr>
          <p:spPr bwMode="auto">
            <a:xfrm>
              <a:off x="2928938" y="-4763"/>
              <a:ext cx="1035050" cy="2673350"/>
            </a:xfrm>
            <a:custGeom>
              <a:avLst/>
              <a:gdLst/>
              <a:ahLst/>
              <a:cxnLst/>
              <a:rect l="0" t="0" r="r" b="b"/>
              <a:pathLst>
                <a:path w="652" h="1684">
                  <a:moveTo>
                    <a:pt x="225" y="1684"/>
                  </a:moveTo>
                  <a:lnTo>
                    <a:pt x="652" y="0"/>
                  </a:lnTo>
                  <a:lnTo>
                    <a:pt x="411" y="0"/>
                  </a:lnTo>
                  <a:lnTo>
                    <a:pt x="0" y="1627"/>
                  </a:lnTo>
                  <a:lnTo>
                    <a:pt x="219" y="1681"/>
                  </a:lnTo>
                  <a:lnTo>
                    <a:pt x="225" y="1684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</p:sp>
        <p:sp>
          <p:nvSpPr>
            <p:cNvPr id="24" name="Freeform 9"/>
            <p:cNvSpPr/>
            <p:nvPr/>
          </p:nvSpPr>
          <p:spPr bwMode="auto">
            <a:xfrm>
              <a:off x="2928938" y="2582862"/>
              <a:ext cx="2693987" cy="4275138"/>
            </a:xfrm>
            <a:custGeom>
              <a:avLst/>
              <a:gdLst/>
              <a:ahLst/>
              <a:cxnLst/>
              <a:rect l="0" t="0" r="r" b="b"/>
              <a:pathLst>
                <a:path w="1697" h="2693">
                  <a:moveTo>
                    <a:pt x="0" y="0"/>
                  </a:moveTo>
                  <a:lnTo>
                    <a:pt x="1622" y="2693"/>
                  </a:lnTo>
                  <a:lnTo>
                    <a:pt x="1697" y="269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</p:sp>
        <p:sp>
          <p:nvSpPr>
            <p:cNvPr id="25" name="Freeform 10"/>
            <p:cNvSpPr/>
            <p:nvPr/>
          </p:nvSpPr>
          <p:spPr bwMode="auto">
            <a:xfrm>
              <a:off x="3371850" y="2692400"/>
              <a:ext cx="3332162" cy="4165600"/>
            </a:xfrm>
            <a:custGeom>
              <a:avLst/>
              <a:gdLst/>
              <a:ahLst/>
              <a:cxnLst/>
              <a:rect l="0" t="0" r="r" b="b"/>
              <a:pathLst>
                <a:path w="2099" h="2624">
                  <a:moveTo>
                    <a:pt x="2099" y="2624"/>
                  </a:moveTo>
                  <a:lnTo>
                    <a:pt x="0" y="0"/>
                  </a:lnTo>
                  <a:lnTo>
                    <a:pt x="2021" y="2624"/>
                  </a:lnTo>
                  <a:lnTo>
                    <a:pt x="2099" y="2624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</p:sp>
        <p:sp>
          <p:nvSpPr>
            <p:cNvPr id="26" name="Freeform 11"/>
            <p:cNvSpPr/>
            <p:nvPr/>
          </p:nvSpPr>
          <p:spPr bwMode="auto">
            <a:xfrm>
              <a:off x="3367088" y="2687637"/>
              <a:ext cx="4576762" cy="4170363"/>
            </a:xfrm>
            <a:custGeom>
              <a:avLst/>
              <a:gdLst/>
              <a:ahLst/>
              <a:cxnLst/>
              <a:rect l="0" t="0" r="r" b="b"/>
              <a:pathLst>
                <a:path w="2883" h="2627">
                  <a:moveTo>
                    <a:pt x="0" y="0"/>
                  </a:moveTo>
                  <a:lnTo>
                    <a:pt x="3" y="3"/>
                  </a:lnTo>
                  <a:lnTo>
                    <a:pt x="2102" y="2627"/>
                  </a:lnTo>
                  <a:lnTo>
                    <a:pt x="2883" y="2627"/>
                  </a:lnTo>
                  <a:lnTo>
                    <a:pt x="225" y="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</p:sp>
        <p:sp>
          <p:nvSpPr>
            <p:cNvPr id="27" name="Freeform 12"/>
            <p:cNvSpPr/>
            <p:nvPr/>
          </p:nvSpPr>
          <p:spPr bwMode="auto">
            <a:xfrm>
              <a:off x="2928938" y="2578100"/>
              <a:ext cx="3584575" cy="4279900"/>
            </a:xfrm>
            <a:custGeom>
              <a:avLst/>
              <a:gdLst/>
              <a:ahLst/>
              <a:cxnLst/>
              <a:rect l="0" t="0" r="r" b="b"/>
              <a:pathLst>
                <a:path w="2258" h="2696">
                  <a:moveTo>
                    <a:pt x="2258" y="2696"/>
                  </a:moveTo>
                  <a:lnTo>
                    <a:pt x="264" y="111"/>
                  </a:lnTo>
                  <a:lnTo>
                    <a:pt x="228" y="60"/>
                  </a:lnTo>
                  <a:lnTo>
                    <a:pt x="225" y="57"/>
                  </a:lnTo>
                  <a:lnTo>
                    <a:pt x="0" y="0"/>
                  </a:lnTo>
                  <a:lnTo>
                    <a:pt x="0" y="3"/>
                  </a:lnTo>
                  <a:lnTo>
                    <a:pt x="1697" y="2696"/>
                  </a:lnTo>
                  <a:lnTo>
                    <a:pt x="2258" y="2696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928401" y="1380068"/>
            <a:ext cx="8574622" cy="2616199"/>
          </a:xfrm>
        </p:spPr>
        <p:txBody>
          <a:bodyPr anchor="b">
            <a:normAutofit/>
          </a:bodyPr>
          <a:lstStyle>
            <a:lvl1pPr algn="r">
              <a:defRPr sz="6000">
                <a:effectLst/>
              </a:defRPr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15377" y="3996267"/>
            <a:ext cx="6987645" cy="1388534"/>
          </a:xfrm>
        </p:spPr>
        <p:txBody>
          <a:bodyPr anchor="t">
            <a:normAutofit/>
          </a:bodyPr>
          <a:lstStyle>
            <a:lvl1pPr marL="0" indent="0" algn="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Kliknutím můžete upravit styl předlohy.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4/20/2016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32412" y="5883275"/>
            <a:ext cx="4324044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atický obrázek s popis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1" y="4732865"/>
            <a:ext cx="10018711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386012" y="932112"/>
            <a:ext cx="8225944" cy="3164976"/>
          </a:xfrm>
          <a:prstGeom prst="roundRect">
            <a:avLst>
              <a:gd name="adj" fmla="val 43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cs-CZ" smtClean="0"/>
              <a:t>Kliknutím na ikonu přidáte obrázek.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4311" y="5299603"/>
            <a:ext cx="10018711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Upravte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4/20/2016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ázev a popis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2" y="685800"/>
            <a:ext cx="10018711" cy="3048000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2" y="4343400"/>
            <a:ext cx="10018713" cy="14478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Upravte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4/20/2016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ce s popis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1598612" y="863023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893425" y="2819399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8212" y="685800"/>
            <a:ext cx="8990012" cy="2743199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436811" y="3428999"/>
            <a:ext cx="8532815" cy="381000"/>
          </a:xfrm>
        </p:spPr>
        <p:txBody>
          <a:bodyPr anchor="ctr">
            <a:normAutofit/>
          </a:bodyPr>
          <a:lstStyle>
            <a:lvl1pPr marL="0" indent="0">
              <a:buFontTx/>
              <a:buNone/>
              <a:defRPr sz="18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cs-CZ" smtClean="0"/>
              <a:t>Upravte styly předlohy textu.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1" y="4343400"/>
            <a:ext cx="10018711" cy="14478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Upravte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4/20/2016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Jmenov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3" y="3308581"/>
            <a:ext cx="10018709" cy="1468800"/>
          </a:xfrm>
        </p:spPr>
        <p:txBody>
          <a:bodyPr anchor="b">
            <a:normAutofit/>
          </a:bodyPr>
          <a:lstStyle>
            <a:lvl1pPr algn="r">
              <a:defRPr sz="3200" b="0" cap="none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2" y="4777381"/>
            <a:ext cx="10018710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Upravte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4/20/2016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Jmenovka s citac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1598612" y="863023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893425" y="2819399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8212" y="685800"/>
            <a:ext cx="8990012" cy="2743199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84313" y="3886200"/>
            <a:ext cx="10018710" cy="889000"/>
          </a:xfrm>
        </p:spPr>
        <p:txBody>
          <a:bodyPr vert="horz" lIns="91440" tIns="45720" rIns="91440" bIns="45720" rtlCol="0" anchor="b">
            <a:normAutofit/>
          </a:bodyPr>
          <a:lstStyle>
            <a:lvl1pPr algn="r">
              <a:buNone/>
              <a:defRPr lang="en-US" sz="24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cs-CZ" smtClean="0"/>
              <a:t>Upravte styly předlohy textu.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2" y="4775200"/>
            <a:ext cx="10018710" cy="1016000"/>
          </a:xfrm>
        </p:spPr>
        <p:txBody>
          <a:bodyPr anchor="t">
            <a:normAutofit/>
          </a:bodyPr>
          <a:lstStyle>
            <a:lvl1pPr marL="0" indent="0" algn="r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Upravte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4/20/2016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ravda nebo neprav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3" y="685800"/>
            <a:ext cx="10018712" cy="2727325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84312" y="3505200"/>
            <a:ext cx="10018713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8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cs-CZ" smtClean="0"/>
              <a:t>Upravte styly předlohy textu.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1" y="4343400"/>
            <a:ext cx="10018713" cy="14478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Upravte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4/20/2016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4/20/2016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732655" y="685800"/>
            <a:ext cx="1770369" cy="5105400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84312" y="685800"/>
            <a:ext cx="8019742" cy="5105400"/>
          </a:xfrm>
        </p:spPr>
        <p:txBody>
          <a:bodyPr vert="eaVert" anchor="t"/>
          <a:lstStyle/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4/20/2016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4/20/2016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951856" y="5867131"/>
            <a:ext cx="5511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72279" y="2666999"/>
            <a:ext cx="8930747" cy="2110382"/>
          </a:xfrm>
        </p:spPr>
        <p:txBody>
          <a:bodyPr anchor="b"/>
          <a:lstStyle>
            <a:lvl1pPr algn="r">
              <a:defRPr sz="4000" b="0" cap="none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72278" y="4777381"/>
            <a:ext cx="8930748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Upravte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4/20/2016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1" y="685800"/>
            <a:ext cx="10018713" cy="1752599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84312" y="2666999"/>
            <a:ext cx="4895055" cy="3124201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607967" y="2667000"/>
            <a:ext cx="4895056" cy="3124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4/20/2016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72179" y="2658533"/>
            <a:ext cx="4607188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Upravte styly předlohy textu.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84311" y="3335337"/>
            <a:ext cx="4895056" cy="2455862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880487" y="2667000"/>
            <a:ext cx="462253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Upravte styly předlohy textu.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7967" y="3335337"/>
            <a:ext cx="4895056" cy="2455862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4/20/2016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Jenom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4/20/2016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4/20/2016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2" y="1600200"/>
            <a:ext cx="3549121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62033" y="685799"/>
            <a:ext cx="6240990" cy="5105401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4312" y="2971800"/>
            <a:ext cx="3549121" cy="18288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Upravte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4/20/2016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2724" y="1752599"/>
            <a:ext cx="5426158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594682" y="914400"/>
            <a:ext cx="3280974" cy="4572000"/>
          </a:xfrm>
          <a:prstGeom prst="roundRect">
            <a:avLst>
              <a:gd name="adj" fmla="val 42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cs-CZ" smtClean="0"/>
              <a:t>Kliknutím na ikonu přidáte obrázek.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2724" y="3124199"/>
            <a:ext cx="5426158" cy="1828800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Upravte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4/20/2016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150812" y="0"/>
            <a:ext cx="2436813" cy="6858001"/>
            <a:chOff x="1320800" y="0"/>
            <a:chExt cx="2436813" cy="6858001"/>
          </a:xfrm>
        </p:grpSpPr>
        <p:sp>
          <p:nvSpPr>
            <p:cNvPr id="8" name="Freeform 6"/>
            <p:cNvSpPr/>
            <p:nvPr/>
          </p:nvSpPr>
          <p:spPr bwMode="auto">
            <a:xfrm>
              <a:off x="1627188" y="0"/>
              <a:ext cx="1122363" cy="5329238"/>
            </a:xfrm>
            <a:custGeom>
              <a:avLst/>
              <a:gdLst/>
              <a:ahLst/>
              <a:cxnLst/>
              <a:rect l="0" t="0" r="r" b="b"/>
              <a:pathLst>
                <a:path w="707" h="3357">
                  <a:moveTo>
                    <a:pt x="0" y="3330"/>
                  </a:moveTo>
                  <a:lnTo>
                    <a:pt x="156" y="3357"/>
                  </a:lnTo>
                  <a:lnTo>
                    <a:pt x="707" y="0"/>
                  </a:lnTo>
                  <a:lnTo>
                    <a:pt x="547" y="0"/>
                  </a:lnTo>
                  <a:lnTo>
                    <a:pt x="0" y="333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9" name="Freeform 7"/>
            <p:cNvSpPr/>
            <p:nvPr/>
          </p:nvSpPr>
          <p:spPr bwMode="auto">
            <a:xfrm>
              <a:off x="1320800" y="0"/>
              <a:ext cx="1117600" cy="5276850"/>
            </a:xfrm>
            <a:custGeom>
              <a:avLst/>
              <a:gdLst/>
              <a:ahLst/>
              <a:cxnLst/>
              <a:rect l="0" t="0" r="r" b="b"/>
              <a:pathLst>
                <a:path w="704" h="3324">
                  <a:moveTo>
                    <a:pt x="704" y="0"/>
                  </a:moveTo>
                  <a:lnTo>
                    <a:pt x="545" y="0"/>
                  </a:lnTo>
                  <a:lnTo>
                    <a:pt x="0" y="3300"/>
                  </a:lnTo>
                  <a:lnTo>
                    <a:pt x="157" y="3324"/>
                  </a:lnTo>
                  <a:lnTo>
                    <a:pt x="704" y="0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</p:sp>
        <p:sp>
          <p:nvSpPr>
            <p:cNvPr id="10" name="Freeform 8"/>
            <p:cNvSpPr/>
            <p:nvPr/>
          </p:nvSpPr>
          <p:spPr bwMode="auto">
            <a:xfrm>
              <a:off x="1320800" y="5238750"/>
              <a:ext cx="1228725" cy="1619250"/>
            </a:xfrm>
            <a:custGeom>
              <a:avLst/>
              <a:gdLst/>
              <a:ahLst/>
              <a:cxnLst/>
              <a:rect l="0" t="0" r="r" b="b"/>
              <a:pathLst>
                <a:path w="774" h="1020">
                  <a:moveTo>
                    <a:pt x="0" y="0"/>
                  </a:moveTo>
                  <a:lnTo>
                    <a:pt x="740" y="1020"/>
                  </a:lnTo>
                  <a:lnTo>
                    <a:pt x="774" y="10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</p:sp>
        <p:sp>
          <p:nvSpPr>
            <p:cNvPr id="11" name="Freeform 9"/>
            <p:cNvSpPr/>
            <p:nvPr/>
          </p:nvSpPr>
          <p:spPr bwMode="auto">
            <a:xfrm>
              <a:off x="1627188" y="5291138"/>
              <a:ext cx="1495425" cy="1566863"/>
            </a:xfrm>
            <a:custGeom>
              <a:avLst/>
              <a:gdLst/>
              <a:ahLst/>
              <a:cxnLst/>
              <a:rect l="0" t="0" r="r" b="b"/>
              <a:pathLst>
                <a:path w="942" h="987">
                  <a:moveTo>
                    <a:pt x="0" y="0"/>
                  </a:moveTo>
                  <a:lnTo>
                    <a:pt x="909" y="987"/>
                  </a:lnTo>
                  <a:lnTo>
                    <a:pt x="942" y="98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</p:sp>
        <p:sp>
          <p:nvSpPr>
            <p:cNvPr id="12" name="Freeform 10"/>
            <p:cNvSpPr/>
            <p:nvPr/>
          </p:nvSpPr>
          <p:spPr bwMode="auto">
            <a:xfrm>
              <a:off x="1627188" y="5286375"/>
              <a:ext cx="2130425" cy="1571625"/>
            </a:xfrm>
            <a:custGeom>
              <a:avLst/>
              <a:gdLst/>
              <a:ahLst/>
              <a:cxnLst/>
              <a:rect l="0" t="0" r="r" b="b"/>
              <a:pathLst>
                <a:path w="1342" h="990">
                  <a:moveTo>
                    <a:pt x="0" y="3"/>
                  </a:moveTo>
                  <a:lnTo>
                    <a:pt x="942" y="990"/>
                  </a:lnTo>
                  <a:lnTo>
                    <a:pt x="1342" y="990"/>
                  </a:lnTo>
                  <a:lnTo>
                    <a:pt x="156" y="27"/>
                  </a:lnTo>
                  <a:lnTo>
                    <a:pt x="0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</p:sp>
        <p:sp>
          <p:nvSpPr>
            <p:cNvPr id="13" name="Freeform 11"/>
            <p:cNvSpPr/>
            <p:nvPr/>
          </p:nvSpPr>
          <p:spPr bwMode="auto">
            <a:xfrm>
              <a:off x="1320800" y="5238750"/>
              <a:ext cx="1695450" cy="1619250"/>
            </a:xfrm>
            <a:custGeom>
              <a:avLst/>
              <a:gdLst/>
              <a:ahLst/>
              <a:cxnLst/>
              <a:rect l="0" t="0" r="r" b="b"/>
              <a:pathLst>
                <a:path w="1068" h="1020">
                  <a:moveTo>
                    <a:pt x="1068" y="1020"/>
                  </a:moveTo>
                  <a:lnTo>
                    <a:pt x="184" y="60"/>
                  </a:lnTo>
                  <a:lnTo>
                    <a:pt x="154" y="27"/>
                  </a:lnTo>
                  <a:lnTo>
                    <a:pt x="157" y="27"/>
                  </a:lnTo>
                  <a:lnTo>
                    <a:pt x="157" y="24"/>
                  </a:lnTo>
                  <a:lnTo>
                    <a:pt x="154" y="24"/>
                  </a:lnTo>
                  <a:lnTo>
                    <a:pt x="0" y="0"/>
                  </a:lnTo>
                  <a:lnTo>
                    <a:pt x="0" y="0"/>
                  </a:lnTo>
                  <a:lnTo>
                    <a:pt x="774" y="1020"/>
                  </a:lnTo>
                  <a:lnTo>
                    <a:pt x="1068" y="102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484311" y="685800"/>
            <a:ext cx="10018713" cy="1752599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0" y="2666999"/>
            <a:ext cx="10018713" cy="312420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732656" y="5883275"/>
            <a:ext cx="1143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B61BEF0D-F0BB-DE4B-95CE-6DB70DBA9567}" type="datetimeFigureOut">
              <a:rPr lang="en-US" dirty="0"/>
              <a:pPr/>
              <a:t>4/20/2016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72279" y="5883275"/>
            <a:ext cx="708417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951856" y="5883275"/>
            <a:ext cx="5511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60" r:id="rId9"/>
    <p:sldLayoutId id="2147483657" r:id="rId10"/>
    <p:sldLayoutId id="2147483663" r:id="rId11"/>
    <p:sldLayoutId id="2147483664" r:id="rId12"/>
    <p:sldLayoutId id="2147483665" r:id="rId13"/>
    <p:sldLayoutId id="2147483666" r:id="rId14"/>
    <p:sldLayoutId id="2147483667" r:id="rId15"/>
    <p:sldLayoutId id="2147483658" r:id="rId16"/>
    <p:sldLayoutId id="214748365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000" kern="1200" cap="none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2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20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8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6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hyperlink" Target="mailto:novak@novak.cz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cs-CZ" dirty="0" smtClean="0"/>
              <a:t>2. Hodina</a:t>
            </a:r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50005256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6000" b="1" dirty="0" smtClean="0"/>
              <a:t>Obsah</a:t>
            </a:r>
            <a:endParaRPr lang="cs-CZ" sz="6000" b="1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 anchor="t"/>
          <a:lstStyle/>
          <a:p>
            <a:r>
              <a:rPr lang="cs-CZ" dirty="0" smtClean="0"/>
              <a:t>Stavební prvky dokumentu,</a:t>
            </a:r>
          </a:p>
          <a:p>
            <a:r>
              <a:rPr lang="cs-CZ" dirty="0" smtClean="0"/>
              <a:t>Základní typografická pravidla,</a:t>
            </a:r>
          </a:p>
          <a:p>
            <a:r>
              <a:rPr lang="cs-CZ" dirty="0" smtClean="0"/>
              <a:t>Samostatná práce: pracovní list.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420207986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b="1" dirty="0" smtClean="0"/>
              <a:t>Stavební prvky dokumentu</a:t>
            </a:r>
            <a:endParaRPr lang="cs-CZ" b="1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484310" y="2098965"/>
            <a:ext cx="10018713" cy="3692236"/>
          </a:xfrm>
        </p:spPr>
        <p:txBody>
          <a:bodyPr>
            <a:normAutofit/>
          </a:bodyPr>
          <a:lstStyle/>
          <a:p>
            <a:r>
              <a:rPr lang="cs-CZ" dirty="0" smtClean="0"/>
              <a:t>4 základní stavební prvky:</a:t>
            </a:r>
          </a:p>
          <a:p>
            <a:pPr lvl="1"/>
            <a:r>
              <a:rPr lang="cs-CZ" b="1" dirty="0" smtClean="0"/>
              <a:t>Stránka</a:t>
            </a:r>
            <a:r>
              <a:rPr lang="cs-CZ" dirty="0" smtClean="0"/>
              <a:t> - jednostránkové </a:t>
            </a:r>
            <a:r>
              <a:rPr lang="cs-CZ" dirty="0"/>
              <a:t>dokumenty, </a:t>
            </a:r>
            <a:r>
              <a:rPr lang="cs-CZ" dirty="0" smtClean="0"/>
              <a:t>vícestránkové </a:t>
            </a:r>
            <a:r>
              <a:rPr lang="cs-CZ" dirty="0"/>
              <a:t>dokumenty. </a:t>
            </a:r>
            <a:endParaRPr lang="cs-CZ" dirty="0" smtClean="0"/>
          </a:p>
          <a:p>
            <a:pPr lvl="1"/>
            <a:r>
              <a:rPr lang="cs-CZ" b="1" dirty="0" smtClean="0"/>
              <a:t>Oddíly</a:t>
            </a:r>
            <a:r>
              <a:rPr lang="cs-CZ" dirty="0" smtClean="0"/>
              <a:t> - jednotlivým </a:t>
            </a:r>
            <a:r>
              <a:rPr lang="cs-CZ" dirty="0"/>
              <a:t>oddílům můžeme nastavovat různé vlastnosti</a:t>
            </a:r>
            <a:r>
              <a:rPr lang="cs-CZ" dirty="0" smtClean="0"/>
              <a:t>.</a:t>
            </a:r>
          </a:p>
          <a:p>
            <a:pPr lvl="2"/>
            <a:r>
              <a:rPr lang="cs-CZ" dirty="0" smtClean="0"/>
              <a:t>Využití například: </a:t>
            </a:r>
            <a:r>
              <a:rPr lang="cs-CZ" dirty="0"/>
              <a:t>při změně orientace </a:t>
            </a:r>
            <a:r>
              <a:rPr lang="cs-CZ" dirty="0" smtClean="0"/>
              <a:t>stránky.</a:t>
            </a:r>
          </a:p>
          <a:p>
            <a:pPr lvl="1"/>
            <a:r>
              <a:rPr lang="cs-CZ" b="1" dirty="0" smtClean="0"/>
              <a:t>Odstavec</a:t>
            </a:r>
            <a:r>
              <a:rPr lang="cs-CZ" dirty="0" smtClean="0"/>
              <a:t> – základ dokumentu</a:t>
            </a:r>
          </a:p>
          <a:p>
            <a:pPr lvl="2"/>
            <a:r>
              <a:rPr lang="cs-CZ" dirty="0" smtClean="0"/>
              <a:t>Vytváříme pomocí klávesy Enter,</a:t>
            </a:r>
          </a:p>
          <a:p>
            <a:pPr lvl="2"/>
            <a:r>
              <a:rPr lang="cs-CZ" dirty="0" smtClean="0"/>
              <a:t>Základ odstavce: slova (oddělována mezerníkem).</a:t>
            </a:r>
          </a:p>
          <a:p>
            <a:pPr lvl="1"/>
            <a:r>
              <a:rPr lang="cs-CZ" b="1" dirty="0" smtClean="0"/>
              <a:t>Sloupce </a:t>
            </a:r>
            <a:endParaRPr lang="cs-CZ" b="1" dirty="0"/>
          </a:p>
        </p:txBody>
      </p:sp>
    </p:spTree>
    <p:extLst>
      <p:ext uri="{BB962C8B-B14F-4D97-AF65-F5344CB8AC3E}">
        <p14:creationId xmlns:p14="http://schemas.microsoft.com/office/powerpoint/2010/main" val="401173382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b="1" dirty="0" smtClean="0"/>
              <a:t>Základní typografická pravidla</a:t>
            </a:r>
            <a:endParaRPr lang="cs-CZ" b="1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484310" y="2060028"/>
            <a:ext cx="10018713" cy="4645572"/>
          </a:xfrm>
        </p:spPr>
        <p:txBody>
          <a:bodyPr>
            <a:normAutofit fontScale="92500" lnSpcReduction="10000"/>
          </a:bodyPr>
          <a:lstStyle/>
          <a:p>
            <a:r>
              <a:rPr lang="cs-CZ" dirty="0" smtClean="0"/>
              <a:t>Norma ČSN </a:t>
            </a:r>
            <a:r>
              <a:rPr lang="cs-CZ" dirty="0"/>
              <a:t>01 6910 Úprava dokumentů zpracovaných textovými </a:t>
            </a:r>
            <a:r>
              <a:rPr lang="cs-CZ" dirty="0" smtClean="0"/>
              <a:t>procesory</a:t>
            </a:r>
            <a:r>
              <a:rPr lang="cs-CZ" dirty="0"/>
              <a:t>:</a:t>
            </a:r>
            <a:endParaRPr lang="cs-CZ" dirty="0" smtClean="0"/>
          </a:p>
          <a:p>
            <a:pPr lvl="1"/>
            <a:r>
              <a:rPr lang="cs-CZ" dirty="0" smtClean="0"/>
              <a:t>Obecná </a:t>
            </a:r>
            <a:r>
              <a:rPr lang="cs-CZ" dirty="0"/>
              <a:t>pravidla, pomocí kterých texty upravujeme a </a:t>
            </a:r>
            <a:r>
              <a:rPr lang="cs-CZ" dirty="0" smtClean="0"/>
              <a:t>vytváříme, formální úprava písemností,</a:t>
            </a:r>
          </a:p>
          <a:p>
            <a:pPr lvl="1"/>
            <a:r>
              <a:rPr lang="cs-CZ" dirty="0" smtClean="0"/>
              <a:t>Uplatnění pouze na texty psané v českém jazyce.</a:t>
            </a:r>
            <a:endParaRPr lang="cs-CZ" dirty="0"/>
          </a:p>
          <a:p>
            <a:pPr lvl="0"/>
            <a:r>
              <a:rPr lang="cs-CZ" b="1" dirty="0" smtClean="0"/>
              <a:t>Interpunkční </a:t>
            </a:r>
            <a:r>
              <a:rPr lang="cs-CZ" b="1" dirty="0"/>
              <a:t>znaménka</a:t>
            </a:r>
            <a:endParaRPr lang="cs-CZ" dirty="0"/>
          </a:p>
          <a:p>
            <a:pPr lvl="1"/>
            <a:r>
              <a:rPr lang="cs-CZ" dirty="0" smtClean="0"/>
              <a:t>V</a:t>
            </a:r>
            <a:r>
              <a:rPr lang="cs-CZ" dirty="0"/>
              <a:t> případě psaní tečky, čárky, dvojtečky, středníku, vykřičníku a otazníku, které jsou připojeny k </a:t>
            </a:r>
            <a:r>
              <a:rPr lang="cs-CZ" sz="2100" dirty="0"/>
              <a:t>slovu, mezeru psát nebudeme. Pozor na výjimky, které představují ucelený zápis: Například: Mám zájem o koupi vašeho domu. Kontaktujte mě na e-mail: </a:t>
            </a:r>
            <a:r>
              <a:rPr lang="cs-CZ" sz="2100" dirty="0">
                <a:hlinkClick r:id="rId2"/>
              </a:rPr>
              <a:t>novak@novak.cz</a:t>
            </a:r>
            <a:r>
              <a:rPr lang="cs-CZ" sz="2100" dirty="0"/>
              <a:t>.</a:t>
            </a:r>
          </a:p>
          <a:p>
            <a:pPr lvl="1"/>
            <a:r>
              <a:rPr lang="cs-CZ" dirty="0" smtClean="0"/>
              <a:t>Na konci </a:t>
            </a:r>
            <a:r>
              <a:rPr lang="cs-CZ" dirty="0"/>
              <a:t>věty uvedena řadová číslovka (číslicí), která končí tečkou, tečka na ukončení věty se již </a:t>
            </a:r>
            <a:r>
              <a:rPr lang="cs-CZ" dirty="0" smtClean="0"/>
              <a:t>nevkládá.</a:t>
            </a:r>
          </a:p>
          <a:p>
            <a:pPr lvl="1"/>
            <a:r>
              <a:rPr lang="cs-CZ" dirty="0" smtClean="0"/>
              <a:t>Více </a:t>
            </a:r>
            <a:r>
              <a:rPr lang="cs-CZ" dirty="0"/>
              <a:t>interpunkčních znamének za </a:t>
            </a:r>
            <a:r>
              <a:rPr lang="cs-CZ" dirty="0" smtClean="0"/>
              <a:t>sebou, mezera za posledním z nich: Například</a:t>
            </a:r>
            <a:r>
              <a:rPr lang="cs-CZ" dirty="0"/>
              <a:t>: Petr Novák, </a:t>
            </a:r>
            <a:r>
              <a:rPr lang="cs-CZ" dirty="0" err="1" smtClean="0"/>
              <a:t>DiS</a:t>
            </a:r>
            <a:r>
              <a:rPr lang="cs-CZ" dirty="0" smtClean="0"/>
              <a:t>., </a:t>
            </a:r>
            <a:r>
              <a:rPr lang="cs-CZ" dirty="0"/>
              <a:t>zástupce </a:t>
            </a:r>
            <a:r>
              <a:rPr lang="cs-CZ" dirty="0" smtClean="0"/>
              <a:t>starosty.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429470462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b="1" dirty="0" smtClean="0"/>
              <a:t>Základní typografická pravidla</a:t>
            </a:r>
            <a:endParaRPr lang="cs-CZ" b="1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484310" y="2123090"/>
            <a:ext cx="10018713" cy="4456385"/>
          </a:xfrm>
        </p:spPr>
        <p:txBody>
          <a:bodyPr>
            <a:normAutofit fontScale="85000" lnSpcReduction="20000"/>
          </a:bodyPr>
          <a:lstStyle/>
          <a:p>
            <a:pPr lvl="1"/>
            <a:r>
              <a:rPr lang="cs-CZ" dirty="0"/>
              <a:t>Pomlčka často zaměňována se spojovníkem, který není řazen mezi interpunkční znaménka. </a:t>
            </a:r>
          </a:p>
          <a:p>
            <a:pPr lvl="2"/>
            <a:r>
              <a:rPr lang="cs-CZ" dirty="0"/>
              <a:t>Spojovník je kratší než pomlčka. Spojovník neoddělujeme mezerami a jeho využití je zejména při naznačování těsného spojení. (Například: česko-anglický slovník),  psaní místních jmen a názvů správních oblastí. (Například: Frýdek-Místek)  </a:t>
            </a:r>
          </a:p>
          <a:p>
            <a:pPr lvl="2"/>
            <a:r>
              <a:rPr lang="cs-CZ" dirty="0"/>
              <a:t>Pomlčku oddělujeme z obou stran mezerami. V případě rozsahu však toto pravidlo neplatí. (Například: 10-20 km, turnaj Praha-Brno) Pokud však u rozsahu máme víceslovné spojení, můžeme mezery doplnit. (Například: turnaj Praha – Brno)</a:t>
            </a:r>
          </a:p>
          <a:p>
            <a:pPr lvl="1"/>
            <a:r>
              <a:rPr lang="cs-CZ" dirty="0" smtClean="0"/>
              <a:t>Typy </a:t>
            </a:r>
            <a:r>
              <a:rPr lang="cs-CZ" dirty="0"/>
              <a:t>závorek: Kulaté (), Hranaté [], Složené {}, Lomené &lt;&gt;. Přednostní </a:t>
            </a:r>
            <a:r>
              <a:rPr lang="cs-CZ" dirty="0" smtClean="0"/>
              <a:t>závorky </a:t>
            </a:r>
            <a:r>
              <a:rPr lang="cs-CZ" dirty="0"/>
              <a:t>kulaté. Pokud závorky vkládáme, jako součást věty koncovou závorku vkládáme před ukončovací interpunkční znaménko věty: Například: V České republice je spousta zajímavých míst (např. </a:t>
            </a:r>
            <a:r>
              <a:rPr lang="cs-CZ" dirty="0" err="1"/>
              <a:t>Rešovské</a:t>
            </a:r>
            <a:r>
              <a:rPr lang="cs-CZ" dirty="0"/>
              <a:t> vodopády, Království železnic a zámek Dačice). , V roce 2010 jsem navštívila zámek Telč. (Nejkrásnější zámek, který jsem navštívila, byl zámek Hluboká.) </a:t>
            </a:r>
          </a:p>
          <a:p>
            <a:pPr lvl="1"/>
            <a:r>
              <a:rPr lang="cs-CZ" dirty="0"/>
              <a:t>Hranaté závorky se používají pro zápis výslovnosti cizích slov a uvádění bibliografických citací. </a:t>
            </a:r>
          </a:p>
          <a:p>
            <a:pPr lvl="1"/>
            <a:r>
              <a:rPr lang="cs-CZ" dirty="0"/>
              <a:t>Uvozovky (počáteční, koncové), v českém jazyce dvojité („ “).: Například: Dobrá hračka podporuje přirozenou touhu dětí „přicházet věcem na kloub“.,  „Největší prioritou naší obce,“ prohlásil starosta, „je vybudování dětského hřiště.“</a:t>
            </a:r>
          </a:p>
          <a:p>
            <a:pPr lvl="1"/>
            <a:r>
              <a:rPr lang="cs-CZ" dirty="0"/>
              <a:t>Lomítko využijeme při psaní jednotek a zlomků, označení a naznačování alternativ: Například: start/cíl, levá strana / pravá strana, </a:t>
            </a:r>
            <a:r>
              <a:rPr lang="cs-CZ" dirty="0" smtClean="0"/>
              <a:t>km/h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94337454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b="1" dirty="0" smtClean="0"/>
              <a:t>Základní typografická pravidla</a:t>
            </a:r>
            <a:endParaRPr lang="cs-CZ" b="1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484310" y="2196662"/>
            <a:ext cx="10018713" cy="4414345"/>
          </a:xfrm>
        </p:spPr>
        <p:txBody>
          <a:bodyPr anchor="t">
            <a:normAutofit fontScale="92500" lnSpcReduction="20000"/>
          </a:bodyPr>
          <a:lstStyle/>
          <a:p>
            <a:pPr lvl="0"/>
            <a:r>
              <a:rPr lang="cs-CZ" b="1" dirty="0"/>
              <a:t>Zkratky</a:t>
            </a:r>
            <a:endParaRPr lang="cs-CZ" dirty="0"/>
          </a:p>
          <a:p>
            <a:pPr lvl="1"/>
            <a:r>
              <a:rPr lang="cs-CZ" dirty="0"/>
              <a:t>Zkratky je nejlépe používat v celém dokumentu jednotným způsob a je vhodné, aby byl jejich význam jednoznačný. </a:t>
            </a:r>
            <a:endParaRPr lang="cs-CZ" dirty="0" smtClean="0"/>
          </a:p>
          <a:p>
            <a:pPr lvl="1"/>
            <a:r>
              <a:rPr lang="cs-CZ" dirty="0" smtClean="0"/>
              <a:t>např</a:t>
            </a:r>
            <a:r>
              <a:rPr lang="cs-CZ" dirty="0"/>
              <a:t>. (například</a:t>
            </a:r>
            <a:r>
              <a:rPr lang="cs-CZ" dirty="0" smtClean="0"/>
              <a:t>),  víceslovné spojení -  za </a:t>
            </a:r>
            <a:r>
              <a:rPr lang="cs-CZ" dirty="0"/>
              <a:t>každou zkratkou píšeme tečku a </a:t>
            </a:r>
            <a:r>
              <a:rPr lang="cs-CZ" dirty="0" smtClean="0"/>
              <a:t>mezeru Například</a:t>
            </a:r>
            <a:r>
              <a:rPr lang="cs-CZ" dirty="0"/>
              <a:t>: s. r. o. (Společnost s ručením omezeným</a:t>
            </a:r>
            <a:r>
              <a:rPr lang="cs-CZ" dirty="0" smtClean="0"/>
              <a:t>) , iniciálové </a:t>
            </a:r>
            <a:r>
              <a:rPr lang="cs-CZ" dirty="0"/>
              <a:t>zkraty, tečku </a:t>
            </a:r>
            <a:r>
              <a:rPr lang="cs-CZ" dirty="0" smtClean="0"/>
              <a:t>nepíšeme Například</a:t>
            </a:r>
            <a:r>
              <a:rPr lang="cs-CZ" dirty="0"/>
              <a:t>: </a:t>
            </a:r>
            <a:r>
              <a:rPr lang="cs-CZ" dirty="0" smtClean="0"/>
              <a:t>ČR, víceslovné zkratky v</a:t>
            </a:r>
            <a:r>
              <a:rPr lang="cs-CZ" dirty="0"/>
              <a:t> některých případech psát </a:t>
            </a:r>
            <a:r>
              <a:rPr lang="cs-CZ" dirty="0" smtClean="0"/>
              <a:t>dohromady Například</a:t>
            </a:r>
            <a:r>
              <a:rPr lang="cs-CZ" dirty="0"/>
              <a:t>: tj. (to je), atd. (a tak dále</a:t>
            </a:r>
            <a:r>
              <a:rPr lang="cs-CZ" dirty="0" smtClean="0"/>
              <a:t>)), stažené </a:t>
            </a:r>
            <a:r>
              <a:rPr lang="cs-CZ" dirty="0"/>
              <a:t>zkratky, které jsou tvořeny prvním písmenem a koncem slova zakončeného samohláskou tečku </a:t>
            </a:r>
            <a:r>
              <a:rPr lang="cs-CZ" dirty="0" smtClean="0"/>
              <a:t>nepíšeme Například</a:t>
            </a:r>
            <a:r>
              <a:rPr lang="cs-CZ" dirty="0"/>
              <a:t>: </a:t>
            </a:r>
            <a:r>
              <a:rPr lang="cs-CZ" dirty="0" err="1"/>
              <a:t>fce</a:t>
            </a:r>
            <a:r>
              <a:rPr lang="cs-CZ" dirty="0"/>
              <a:t> (funkce</a:t>
            </a:r>
            <a:r>
              <a:rPr lang="cs-CZ" dirty="0" smtClean="0"/>
              <a:t>)</a:t>
            </a:r>
            <a:endParaRPr lang="cs-CZ" dirty="0"/>
          </a:p>
          <a:p>
            <a:pPr lvl="1"/>
            <a:r>
              <a:rPr lang="cs-CZ" dirty="0" smtClean="0"/>
              <a:t>Zkratky titulů</a:t>
            </a:r>
            <a:r>
              <a:rPr lang="cs-CZ" dirty="0"/>
              <a:t>, hodností a certifikací. </a:t>
            </a:r>
            <a:endParaRPr lang="cs-CZ" dirty="0" smtClean="0"/>
          </a:p>
          <a:p>
            <a:pPr lvl="2"/>
            <a:r>
              <a:rPr lang="cs-CZ" dirty="0" smtClean="0"/>
              <a:t>Tituly </a:t>
            </a:r>
            <a:r>
              <a:rPr lang="cs-CZ" dirty="0"/>
              <a:t>před jménem neoddělujeme čárkou. (Například: Ing. Arch. Eva Novotná) </a:t>
            </a:r>
            <a:endParaRPr lang="cs-CZ" dirty="0" smtClean="0"/>
          </a:p>
          <a:p>
            <a:pPr lvl="2"/>
            <a:r>
              <a:rPr lang="cs-CZ" dirty="0" smtClean="0"/>
              <a:t>Uvádíme-li </a:t>
            </a:r>
            <a:r>
              <a:rPr lang="cs-CZ" dirty="0"/>
              <a:t>hodnost i akademický titul, nejdříve napíšeme hodnost. (Například: mjr. Mgr. Petr Novák) </a:t>
            </a:r>
            <a:endParaRPr lang="cs-CZ" dirty="0" smtClean="0"/>
          </a:p>
          <a:p>
            <a:pPr lvl="2"/>
            <a:r>
              <a:rPr lang="cs-CZ" dirty="0" smtClean="0"/>
              <a:t>Pokud </a:t>
            </a:r>
            <a:r>
              <a:rPr lang="cs-CZ" dirty="0"/>
              <a:t>mají lidé dva shodné tituly, použijeme spojku „et“. (Například: Mgr. Et Mgr. Petr Novák) </a:t>
            </a:r>
            <a:endParaRPr lang="cs-CZ" dirty="0" smtClean="0"/>
          </a:p>
          <a:p>
            <a:pPr lvl="2"/>
            <a:r>
              <a:rPr lang="cs-CZ" dirty="0" smtClean="0"/>
              <a:t>Jestliže </a:t>
            </a:r>
            <a:r>
              <a:rPr lang="cs-CZ" dirty="0"/>
              <a:t>uvádíme tituly za jméno, od jména tento titul oddělíme čárkou. (Například: Mgr. Petr Novák, </a:t>
            </a:r>
            <a:r>
              <a:rPr lang="cs-CZ" dirty="0" err="1" smtClean="0"/>
              <a:t>DiS</a:t>
            </a:r>
            <a:r>
              <a:rPr lang="cs-CZ" dirty="0" smtClean="0"/>
              <a:t>.) 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97700839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b="1" dirty="0" smtClean="0"/>
              <a:t>Základní typografická pravidla</a:t>
            </a:r>
            <a:endParaRPr lang="cs-CZ" b="1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484310" y="2186152"/>
            <a:ext cx="10018713" cy="4256689"/>
          </a:xfrm>
        </p:spPr>
        <p:txBody>
          <a:bodyPr anchor="t">
            <a:normAutofit fontScale="85000" lnSpcReduction="20000"/>
          </a:bodyPr>
          <a:lstStyle/>
          <a:p>
            <a:pPr lvl="0"/>
            <a:r>
              <a:rPr lang="cs-CZ" b="1" dirty="0"/>
              <a:t>Značky a znaky</a:t>
            </a:r>
            <a:endParaRPr lang="cs-CZ" dirty="0"/>
          </a:p>
          <a:p>
            <a:pPr lvl="1"/>
            <a:r>
              <a:rPr lang="cs-CZ" dirty="0"/>
              <a:t>Značky neukončujeme tečkou, pokud nestojí na konci věty.  </a:t>
            </a:r>
            <a:endParaRPr lang="cs-CZ" dirty="0" smtClean="0"/>
          </a:p>
          <a:p>
            <a:pPr lvl="1"/>
            <a:r>
              <a:rPr lang="cs-CZ" dirty="0" smtClean="0"/>
              <a:t>Značky </a:t>
            </a:r>
            <a:r>
              <a:rPr lang="cs-CZ" dirty="0"/>
              <a:t>jednotek, od čísla oddělíme mezerou, jestliže však zapisujeme značky jednotek pro stupně a minutu zde mezeru nepíšeme. (Například: 150 km, úhel 180°) </a:t>
            </a:r>
            <a:endParaRPr lang="cs-CZ" dirty="0" smtClean="0"/>
          </a:p>
          <a:p>
            <a:pPr lvl="1"/>
            <a:r>
              <a:rPr lang="cs-CZ" dirty="0" smtClean="0"/>
              <a:t>Víceznakové </a:t>
            </a:r>
            <a:r>
              <a:rPr lang="cs-CZ" dirty="0"/>
              <a:t>značky zapisujeme bez mezery. (Například: kWh) </a:t>
            </a:r>
          </a:p>
          <a:p>
            <a:pPr lvl="1"/>
            <a:r>
              <a:rPr lang="cs-CZ" dirty="0"/>
              <a:t>Peněžní částku oddělujeme od čísla mezerou. V bankách jsou měny uváděny pomocí třípísmenového kódu. (Například: CZK)</a:t>
            </a:r>
          </a:p>
          <a:p>
            <a:pPr lvl="1"/>
            <a:r>
              <a:rPr lang="cs-CZ" dirty="0"/>
              <a:t>Při psaní matematických znaků, mezi které řadíme plus, mínus, krát, děleno, poměr, menší než, rovná se, větší než, oddělujeme jednotlivé znaky z obou stran mezerami. </a:t>
            </a:r>
            <a:endParaRPr lang="cs-CZ" dirty="0" smtClean="0"/>
          </a:p>
          <a:p>
            <a:pPr lvl="1"/>
            <a:r>
              <a:rPr lang="cs-CZ" dirty="0" smtClean="0"/>
              <a:t>Mezery </a:t>
            </a:r>
            <a:r>
              <a:rPr lang="cs-CZ" dirty="0"/>
              <a:t>neuvádíme v případě, že znak plus a mínus představuje kladnou nebo zápornou hodnotu čísla, před znak krát pokud vyjadřujeme několikanásobek. (Například: -50°, 10x) </a:t>
            </a:r>
          </a:p>
          <a:p>
            <a:pPr lvl="1"/>
            <a:r>
              <a:rPr lang="cs-CZ" dirty="0"/>
              <a:t>Mezery neuvádíme ani v případě psaní exponentů a indexů. (Například: H</a:t>
            </a:r>
            <a:r>
              <a:rPr lang="cs-CZ" baseline="-25000" dirty="0"/>
              <a:t>2</a:t>
            </a:r>
            <a:r>
              <a:rPr lang="cs-CZ" dirty="0"/>
              <a:t>O, 1 m</a:t>
            </a:r>
            <a:r>
              <a:rPr lang="cs-CZ" baseline="30000" dirty="0"/>
              <a:t>2</a:t>
            </a:r>
            <a:r>
              <a:rPr lang="cs-CZ" dirty="0"/>
              <a:t>) Pokud potřebujeme zapsat například měřítko mapy, dvojtečku oddělíme mezerami. Naopak pokud budeme zapisovat skóre například zápasu, dvojtečku mezerami neoddělujeme. (Například: Praha-Brno 0:2</a:t>
            </a:r>
            <a:r>
              <a:rPr lang="cs-CZ" dirty="0" smtClean="0"/>
              <a:t>)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5878208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b="1" dirty="0" smtClean="0"/>
              <a:t>Základní typografická pravidla</a:t>
            </a:r>
            <a:endParaRPr lang="cs-CZ" b="1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484310" y="2217682"/>
            <a:ext cx="10018713" cy="4120055"/>
          </a:xfrm>
        </p:spPr>
        <p:txBody>
          <a:bodyPr anchor="t">
            <a:normAutofit fontScale="77500" lnSpcReduction="20000"/>
          </a:bodyPr>
          <a:lstStyle/>
          <a:p>
            <a:pPr lvl="0"/>
            <a:r>
              <a:rPr lang="cs-CZ" b="1" dirty="0"/>
              <a:t>Čísla a číslice</a:t>
            </a:r>
            <a:endParaRPr lang="cs-CZ" dirty="0"/>
          </a:p>
          <a:p>
            <a:pPr lvl="1"/>
            <a:r>
              <a:rPr lang="cs-CZ" dirty="0"/>
              <a:t>Pokud oddělujeme desetinnou část čísla od jednotkové části, desetinnou čárku neoddělujeme mezerami. (Například: 10,5) </a:t>
            </a:r>
            <a:endParaRPr lang="cs-CZ" dirty="0" smtClean="0"/>
          </a:p>
          <a:p>
            <a:pPr lvl="1"/>
            <a:r>
              <a:rPr lang="cs-CZ" dirty="0" smtClean="0"/>
              <a:t>Dlouhá </a:t>
            </a:r>
            <a:r>
              <a:rPr lang="cs-CZ" dirty="0"/>
              <a:t>čísla jsou rozdělována do skupin po třech číslicích. Jednotlivé skupiny oddělujeme mezerou. (Například: 12 568,124 7) Jsou také případy, kdy je členění na skupiny zakázáno. (Například: vlak Os 1111) </a:t>
            </a:r>
            <a:endParaRPr lang="cs-CZ" dirty="0" smtClean="0"/>
          </a:p>
          <a:p>
            <a:pPr lvl="1"/>
            <a:r>
              <a:rPr lang="cs-CZ" dirty="0" smtClean="0"/>
              <a:t>Pokud </a:t>
            </a:r>
            <a:r>
              <a:rPr lang="cs-CZ" dirty="0"/>
              <a:t>spojujeme čísla se slovy, mezera se neuvádí. (Například: 10krát) </a:t>
            </a:r>
            <a:endParaRPr lang="cs-CZ" dirty="0" smtClean="0"/>
          </a:p>
          <a:p>
            <a:pPr lvl="1"/>
            <a:r>
              <a:rPr lang="cs-CZ" dirty="0" smtClean="0"/>
              <a:t>Datum </a:t>
            </a:r>
            <a:r>
              <a:rPr lang="cs-CZ" dirty="0"/>
              <a:t>zapsané pomocí čísel, oddělujeme </a:t>
            </a:r>
            <a:r>
              <a:rPr lang="cs-CZ" dirty="0" smtClean="0"/>
              <a:t>tečkou </a:t>
            </a:r>
            <a:r>
              <a:rPr lang="cs-CZ" dirty="0"/>
              <a:t>a za tečkou bude následovat mezera. (Například: 1. 1. 2016</a:t>
            </a:r>
            <a:r>
              <a:rPr lang="cs-CZ" dirty="0" smtClean="0"/>
              <a:t>) V případě dvoumístného data , </a:t>
            </a:r>
            <a:r>
              <a:rPr lang="cs-CZ" dirty="0"/>
              <a:t>mezery nepíšeme. (Například: 01.01.2016) </a:t>
            </a:r>
            <a:endParaRPr lang="cs-CZ" dirty="0" smtClean="0"/>
          </a:p>
          <a:p>
            <a:pPr lvl="1"/>
            <a:r>
              <a:rPr lang="cs-CZ" dirty="0" smtClean="0"/>
              <a:t>Zápis času: tečka </a:t>
            </a:r>
            <a:r>
              <a:rPr lang="cs-CZ" dirty="0"/>
              <a:t>nebo </a:t>
            </a:r>
            <a:r>
              <a:rPr lang="cs-CZ" dirty="0" smtClean="0"/>
              <a:t>dvojtečka. </a:t>
            </a:r>
            <a:r>
              <a:rPr lang="cs-CZ" dirty="0"/>
              <a:t>(Například: 0.00, 0:00, 7:30) </a:t>
            </a:r>
            <a:r>
              <a:rPr lang="cs-CZ" dirty="0" smtClean="0"/>
              <a:t>Časový </a:t>
            </a:r>
            <a:r>
              <a:rPr lang="cs-CZ" dirty="0"/>
              <a:t>údaj, první uvedená složka bude napsaná jednomístně, další vždy dvoumístně. (Například: 1 km jsem uběhla za 9:08 min). </a:t>
            </a:r>
            <a:endParaRPr lang="cs-CZ" dirty="0" smtClean="0"/>
          </a:p>
          <a:p>
            <a:pPr lvl="1"/>
            <a:r>
              <a:rPr lang="cs-CZ" dirty="0" smtClean="0"/>
              <a:t>Telefonní </a:t>
            </a:r>
            <a:r>
              <a:rPr lang="cs-CZ" dirty="0"/>
              <a:t>čísla píšeme po 3 číslicích a poštovní směrovací čísla, která jsou pětimístná, členíme zleva na trojici a dvojici číslic. (Například: 777 852 111, 681 01)</a:t>
            </a:r>
          </a:p>
          <a:p>
            <a:pPr lvl="1"/>
            <a:r>
              <a:rPr lang="cs-CZ" dirty="0"/>
              <a:t>Pokud zapisujeme číslo pomocí římských číslic, zapíšeme je velkými písmeny. Pravidla zápisu: I = 1, V = 5, X = 10, L = 50, C = 100, D = 500, M = 1000. Pokud je menší číslo před větším – odečítáme, pokud je menší číslo za větším – přičítáme. (Například: XL = 40, CX = 110)</a:t>
            </a: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49088328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3"/>
          <p:cNvSpPr>
            <a:spLocks noGrp="1"/>
          </p:cNvSpPr>
          <p:nvPr>
            <p:ph type="title"/>
          </p:nvPr>
        </p:nvSpPr>
        <p:spPr>
          <a:xfrm>
            <a:off x="1473920" y="2597727"/>
            <a:ext cx="10018713" cy="1752599"/>
          </a:xfrm>
        </p:spPr>
        <p:txBody>
          <a:bodyPr>
            <a:normAutofit/>
          </a:bodyPr>
          <a:lstStyle/>
          <a:p>
            <a:r>
              <a:rPr lang="cs-CZ" sz="5000" b="1" dirty="0" smtClean="0"/>
              <a:t>Pracovní list – Stavební prvky dokumentu a typografická pravidla</a:t>
            </a:r>
            <a:endParaRPr lang="cs-CZ" sz="5000" b="1" dirty="0"/>
          </a:p>
        </p:txBody>
      </p:sp>
    </p:spTree>
    <p:extLst>
      <p:ext uri="{BB962C8B-B14F-4D97-AF65-F5344CB8AC3E}">
        <p14:creationId xmlns:p14="http://schemas.microsoft.com/office/powerpoint/2010/main" val="3196377025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Paralaxa">
  <a:themeElements>
    <a:clrScheme name="Parallax">
      <a:dk1>
        <a:sysClr val="windowText" lastClr="000000"/>
      </a:dk1>
      <a:lt1>
        <a:sysClr val="window" lastClr="FFFFFF"/>
      </a:lt1>
      <a:dk2>
        <a:srgbClr val="212121"/>
      </a:dk2>
      <a:lt2>
        <a:srgbClr val="CDD0D1"/>
      </a:lt2>
      <a:accent1>
        <a:srgbClr val="8BB434"/>
      </a:accent1>
      <a:accent2>
        <a:srgbClr val="33A583"/>
      </a:accent2>
      <a:accent3>
        <a:srgbClr val="3594B4"/>
      </a:accent3>
      <a:accent4>
        <a:srgbClr val="6063B4"/>
      </a:accent4>
      <a:accent5>
        <a:srgbClr val="D35731"/>
      </a:accent5>
      <a:accent6>
        <a:srgbClr val="EBAC4B"/>
      </a:accent6>
      <a:hlink>
        <a:srgbClr val="65AD30"/>
      </a:hlink>
      <a:folHlink>
        <a:srgbClr val="8ED25B"/>
      </a:folHlink>
    </a:clrScheme>
    <a:fontScheme name="Parallax">
      <a:majorFont>
        <a:latin typeface="Corbel" panose="020B0503020204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rallax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04000"/>
              </a:schemeClr>
            </a:gs>
            <a:gs pos="100000">
              <a:schemeClr val="phClr">
                <a:tint val="84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2000"/>
              </a:schemeClr>
            </a:gs>
            <a:gs pos="100000">
              <a:schemeClr val="phClr">
                <a:shade val="88000"/>
                <a:lumMod val="94000"/>
              </a:schemeClr>
            </a:gs>
          </a:gsLst>
          <a:path path="circle">
            <a:fillToRect l="50000" t="100000" r="100000" b="50000"/>
          </a:path>
        </a:gradFill>
      </a:fillStyleLst>
      <a:lnStyleLst>
        <a:ln w="9525" cap="rnd" cmpd="sng" algn="ctr">
          <a:solidFill>
            <a:schemeClr val="phClr">
              <a:tint val="6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reflection blurRad="12700" stA="26000" endPos="32000" dist="12700" dir="5400000" sy="-100000" rotWithShape="0"/>
          </a:effectLst>
        </a:effectStyle>
        <a:effectStyle>
          <a:effectLst>
            <a:outerShdw blurRad="38100" dist="25400" dir="5400000" rotWithShape="0">
              <a:srgbClr val="000000">
                <a:alpha val="6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200000"/>
            </a:lightRig>
          </a:scene3d>
          <a:sp3d>
            <a:bevelT w="25400" h="127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98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76000"/>
                <a:satMod val="180000"/>
              </a:schemeClr>
              <a:schemeClr val="phClr">
                <a:tint val="80000"/>
                <a:satMod val="120000"/>
                <a:lumMod val="180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arallax" id="{3388167B-A2EB-4685-9635-1831D9AEF8C4}" vid="{1A9F9826-882C-40B9-8F38-5A3B8CFD196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TM03457496[[fn=Paralaxa]]</Template>
  <TotalTime>61</TotalTime>
  <Words>292</Words>
  <Application>Microsoft Office PowerPoint</Application>
  <PresentationFormat>Širokoúhlá obrazovka</PresentationFormat>
  <Paragraphs>58</Paragraphs>
  <Slides>9</Slides>
  <Notes>0</Notes>
  <HiddenSlides>0</HiddenSlides>
  <MMClips>0</MMClips>
  <ScaleCrop>false</ScaleCrop>
  <HeadingPairs>
    <vt:vector size="6" baseType="variant">
      <vt:variant>
        <vt:lpstr>Použitá písma</vt:lpstr>
      </vt:variant>
      <vt:variant>
        <vt:i4>2</vt:i4>
      </vt:variant>
      <vt:variant>
        <vt:lpstr>Motiv</vt:lpstr>
      </vt:variant>
      <vt:variant>
        <vt:i4>1</vt:i4>
      </vt:variant>
      <vt:variant>
        <vt:lpstr>Nadpisy snímků</vt:lpstr>
      </vt:variant>
      <vt:variant>
        <vt:i4>9</vt:i4>
      </vt:variant>
    </vt:vector>
  </HeadingPairs>
  <TitlesOfParts>
    <vt:vector size="12" baseType="lpstr">
      <vt:lpstr>Arial</vt:lpstr>
      <vt:lpstr>Corbel</vt:lpstr>
      <vt:lpstr>Paralaxa</vt:lpstr>
      <vt:lpstr>2. Hodina</vt:lpstr>
      <vt:lpstr>Obsah</vt:lpstr>
      <vt:lpstr>Stavební prvky dokumentu</vt:lpstr>
      <vt:lpstr>Základní typografická pravidla</vt:lpstr>
      <vt:lpstr>Základní typografická pravidla</vt:lpstr>
      <vt:lpstr>Základní typografická pravidla</vt:lpstr>
      <vt:lpstr>Základní typografická pravidla</vt:lpstr>
      <vt:lpstr>Základní typografická pravidla</vt:lpstr>
      <vt:lpstr>Pracovní list – Stavební prvky dokumentu a typografická pravidla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nuny90@live.com</dc:creator>
  <cp:lastModifiedBy>nuny90@live.com</cp:lastModifiedBy>
  <cp:revision>21</cp:revision>
  <dcterms:created xsi:type="dcterms:W3CDTF">2016-03-06T10:10:22Z</dcterms:created>
  <dcterms:modified xsi:type="dcterms:W3CDTF">2016-04-20T13:45:38Z</dcterms:modified>
</cp:coreProperties>
</file>