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60" r:id="rId4"/>
    <p:sldId id="259" r:id="rId5"/>
    <p:sldId id="262" r:id="rId6"/>
    <p:sldId id="261" r:id="rId7"/>
    <p:sldId id="264" r:id="rId8"/>
    <p:sldId id="263" r:id="rId9"/>
    <p:sldId id="258" r:id="rId1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660"/>
  </p:normalViewPr>
  <p:slideViewPr>
    <p:cSldViewPr snapToGrid="0">
      <p:cViewPr varScale="1">
        <p:scale>
          <a:sx n="91" d="100"/>
          <a:sy n="91" d="100"/>
        </p:scale>
        <p:origin x="534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18"/>
          <p:cNvGrpSpPr/>
          <p:nvPr/>
        </p:nvGrpSpPr>
        <p:grpSpPr>
          <a:xfrm>
            <a:off x="546100" y="-4763"/>
            <a:ext cx="5014912" cy="6862763"/>
            <a:chOff x="2928938" y="-4763"/>
            <a:chExt cx="5014912" cy="6862763"/>
          </a:xfrm>
        </p:grpSpPr>
        <p:sp>
          <p:nvSpPr>
            <p:cNvPr id="22" name="Freeform 6"/>
            <p:cNvSpPr/>
            <p:nvPr/>
          </p:nvSpPr>
          <p:spPr bwMode="auto">
            <a:xfrm>
              <a:off x="3367088" y="-4763"/>
              <a:ext cx="1063625" cy="2782888"/>
            </a:xfrm>
            <a:custGeom>
              <a:avLst/>
              <a:gdLst/>
              <a:ahLst/>
              <a:cxnLst/>
              <a:rect l="0" t="0" r="r" b="b"/>
              <a:pathLst>
                <a:path w="670" h="1753">
                  <a:moveTo>
                    <a:pt x="0" y="1696"/>
                  </a:moveTo>
                  <a:lnTo>
                    <a:pt x="225" y="1753"/>
                  </a:lnTo>
                  <a:lnTo>
                    <a:pt x="670" y="0"/>
                  </a:lnTo>
                  <a:lnTo>
                    <a:pt x="430" y="0"/>
                  </a:lnTo>
                  <a:lnTo>
                    <a:pt x="0" y="169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23" name="Freeform 7"/>
            <p:cNvSpPr/>
            <p:nvPr/>
          </p:nvSpPr>
          <p:spPr bwMode="auto">
            <a:xfrm>
              <a:off x="2928938" y="-4763"/>
              <a:ext cx="1035050" cy="2673350"/>
            </a:xfrm>
            <a:custGeom>
              <a:avLst/>
              <a:gdLst/>
              <a:ahLst/>
              <a:cxnLst/>
              <a:rect l="0" t="0" r="r" b="b"/>
              <a:pathLst>
                <a:path w="652" h="1684">
                  <a:moveTo>
                    <a:pt x="225" y="1684"/>
                  </a:moveTo>
                  <a:lnTo>
                    <a:pt x="652" y="0"/>
                  </a:lnTo>
                  <a:lnTo>
                    <a:pt x="411" y="0"/>
                  </a:lnTo>
                  <a:lnTo>
                    <a:pt x="0" y="1627"/>
                  </a:lnTo>
                  <a:lnTo>
                    <a:pt x="219" y="1681"/>
                  </a:lnTo>
                  <a:lnTo>
                    <a:pt x="225" y="1684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</p:sp>
        <p:sp>
          <p:nvSpPr>
            <p:cNvPr id="24" name="Freeform 9"/>
            <p:cNvSpPr/>
            <p:nvPr/>
          </p:nvSpPr>
          <p:spPr bwMode="auto">
            <a:xfrm>
              <a:off x="2928938" y="2582862"/>
              <a:ext cx="2693987" cy="4275138"/>
            </a:xfrm>
            <a:custGeom>
              <a:avLst/>
              <a:gdLst/>
              <a:ahLst/>
              <a:cxnLst/>
              <a:rect l="0" t="0" r="r" b="b"/>
              <a:pathLst>
                <a:path w="1697" h="2693">
                  <a:moveTo>
                    <a:pt x="0" y="0"/>
                  </a:moveTo>
                  <a:lnTo>
                    <a:pt x="1622" y="2693"/>
                  </a:lnTo>
                  <a:lnTo>
                    <a:pt x="1697" y="269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</p:sp>
        <p:sp>
          <p:nvSpPr>
            <p:cNvPr id="25" name="Freeform 10"/>
            <p:cNvSpPr/>
            <p:nvPr/>
          </p:nvSpPr>
          <p:spPr bwMode="auto">
            <a:xfrm>
              <a:off x="3371850" y="2692400"/>
              <a:ext cx="3332162" cy="4165600"/>
            </a:xfrm>
            <a:custGeom>
              <a:avLst/>
              <a:gdLst/>
              <a:ahLst/>
              <a:cxnLst/>
              <a:rect l="0" t="0" r="r" b="b"/>
              <a:pathLst>
                <a:path w="2099" h="2624">
                  <a:moveTo>
                    <a:pt x="2099" y="2624"/>
                  </a:moveTo>
                  <a:lnTo>
                    <a:pt x="0" y="0"/>
                  </a:lnTo>
                  <a:lnTo>
                    <a:pt x="2021" y="2624"/>
                  </a:lnTo>
                  <a:lnTo>
                    <a:pt x="2099" y="2624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</p:sp>
        <p:sp>
          <p:nvSpPr>
            <p:cNvPr id="26" name="Freeform 11"/>
            <p:cNvSpPr/>
            <p:nvPr/>
          </p:nvSpPr>
          <p:spPr bwMode="auto">
            <a:xfrm>
              <a:off x="3367088" y="2687637"/>
              <a:ext cx="4576762" cy="4170363"/>
            </a:xfrm>
            <a:custGeom>
              <a:avLst/>
              <a:gdLst/>
              <a:ahLst/>
              <a:cxnLst/>
              <a:rect l="0" t="0" r="r" b="b"/>
              <a:pathLst>
                <a:path w="2883" h="2627">
                  <a:moveTo>
                    <a:pt x="0" y="0"/>
                  </a:moveTo>
                  <a:lnTo>
                    <a:pt x="3" y="3"/>
                  </a:lnTo>
                  <a:lnTo>
                    <a:pt x="2102" y="2627"/>
                  </a:lnTo>
                  <a:lnTo>
                    <a:pt x="2883" y="2627"/>
                  </a:lnTo>
                  <a:lnTo>
                    <a:pt x="225" y="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</p:sp>
        <p:sp>
          <p:nvSpPr>
            <p:cNvPr id="27" name="Freeform 12"/>
            <p:cNvSpPr/>
            <p:nvPr/>
          </p:nvSpPr>
          <p:spPr bwMode="auto">
            <a:xfrm>
              <a:off x="2928938" y="2578100"/>
              <a:ext cx="3584575" cy="4279900"/>
            </a:xfrm>
            <a:custGeom>
              <a:avLst/>
              <a:gdLst/>
              <a:ahLst/>
              <a:cxnLst/>
              <a:rect l="0" t="0" r="r" b="b"/>
              <a:pathLst>
                <a:path w="2258" h="2696">
                  <a:moveTo>
                    <a:pt x="2258" y="2696"/>
                  </a:moveTo>
                  <a:lnTo>
                    <a:pt x="264" y="111"/>
                  </a:lnTo>
                  <a:lnTo>
                    <a:pt x="228" y="60"/>
                  </a:lnTo>
                  <a:lnTo>
                    <a:pt x="225" y="57"/>
                  </a:lnTo>
                  <a:lnTo>
                    <a:pt x="0" y="0"/>
                  </a:lnTo>
                  <a:lnTo>
                    <a:pt x="0" y="3"/>
                  </a:lnTo>
                  <a:lnTo>
                    <a:pt x="1697" y="2696"/>
                  </a:lnTo>
                  <a:lnTo>
                    <a:pt x="2258" y="2696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928401" y="1380068"/>
            <a:ext cx="8574622" cy="2616199"/>
          </a:xfrm>
        </p:spPr>
        <p:txBody>
          <a:bodyPr anchor="b">
            <a:normAutofit/>
          </a:bodyPr>
          <a:lstStyle>
            <a:lvl1pPr algn="r">
              <a:defRPr sz="6000">
                <a:effectLst/>
              </a:defRPr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15377" y="3996267"/>
            <a:ext cx="6987645" cy="1388534"/>
          </a:xfrm>
        </p:spPr>
        <p:txBody>
          <a:bodyPr anchor="t">
            <a:normAutofit/>
          </a:bodyPr>
          <a:lstStyle>
            <a:lvl1pPr marL="0" indent="0" algn="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Kliknutím můžete upravit styl předlohy.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4/9/2016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32412" y="5883275"/>
            <a:ext cx="4324044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atický obrázek s popis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1" y="4732865"/>
            <a:ext cx="10018711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386012" y="932112"/>
            <a:ext cx="8225944" cy="3164976"/>
          </a:xfrm>
          <a:prstGeom prst="roundRect">
            <a:avLst>
              <a:gd name="adj" fmla="val 43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cs-CZ" smtClean="0"/>
              <a:t>Kliknutím na ikonu přidáte obrázek.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4311" y="5299603"/>
            <a:ext cx="10018711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Upravte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4/9/2016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ázev a popis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2" y="685800"/>
            <a:ext cx="10018711" cy="3048000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2" y="4343400"/>
            <a:ext cx="10018713" cy="14478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Upravte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4/9/2016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ce s popis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1598612" y="863023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893425" y="2819399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8212" y="685800"/>
            <a:ext cx="8990012" cy="2743199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436811" y="3428999"/>
            <a:ext cx="8532815" cy="381000"/>
          </a:xfrm>
        </p:spPr>
        <p:txBody>
          <a:bodyPr anchor="ctr">
            <a:normAutofit/>
          </a:bodyPr>
          <a:lstStyle>
            <a:lvl1pPr marL="0" indent="0">
              <a:buFontTx/>
              <a:buNone/>
              <a:defRPr sz="18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cs-CZ" smtClean="0"/>
              <a:t>Upravte styly předlohy textu.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1" y="4343400"/>
            <a:ext cx="10018711" cy="14478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Upravte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4/9/2016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Jmenov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3" y="3308581"/>
            <a:ext cx="10018709" cy="1468800"/>
          </a:xfrm>
        </p:spPr>
        <p:txBody>
          <a:bodyPr anchor="b">
            <a:normAutofit/>
          </a:bodyPr>
          <a:lstStyle>
            <a:lvl1pPr algn="r">
              <a:defRPr sz="3200" b="0" cap="none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2" y="4777381"/>
            <a:ext cx="10018710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Upravte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4/9/2016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Jmenovka s citac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1598612" y="863023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893425" y="2819399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8212" y="685800"/>
            <a:ext cx="8990012" cy="2743199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84313" y="3886200"/>
            <a:ext cx="10018710" cy="889000"/>
          </a:xfrm>
        </p:spPr>
        <p:txBody>
          <a:bodyPr vert="horz" lIns="91440" tIns="45720" rIns="91440" bIns="45720" rtlCol="0" anchor="b">
            <a:normAutofit/>
          </a:bodyPr>
          <a:lstStyle>
            <a:lvl1pPr algn="r">
              <a:buNone/>
              <a:defRPr lang="en-US" sz="24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cs-CZ" smtClean="0"/>
              <a:t>Upravte styly předlohy textu.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2" y="4775200"/>
            <a:ext cx="10018710" cy="1016000"/>
          </a:xfrm>
        </p:spPr>
        <p:txBody>
          <a:bodyPr anchor="t">
            <a:normAutofit/>
          </a:bodyPr>
          <a:lstStyle>
            <a:lvl1pPr marL="0" indent="0" algn="r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Upravte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4/9/2016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ravda nebo neprav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3" y="685800"/>
            <a:ext cx="10018712" cy="2727325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84312" y="3505200"/>
            <a:ext cx="10018713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8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cs-CZ" smtClean="0"/>
              <a:t>Upravte styly předlohy textu.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1" y="4343400"/>
            <a:ext cx="10018713" cy="14478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Upravte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4/9/2016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4/9/2016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732655" y="685800"/>
            <a:ext cx="1770369" cy="5105400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84312" y="685800"/>
            <a:ext cx="8019742" cy="5105400"/>
          </a:xfrm>
        </p:spPr>
        <p:txBody>
          <a:bodyPr vert="eaVert" anchor="t"/>
          <a:lstStyle/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4/9/2016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4/9/2016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951856" y="5867131"/>
            <a:ext cx="5511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72279" y="2666999"/>
            <a:ext cx="8930747" cy="2110382"/>
          </a:xfrm>
        </p:spPr>
        <p:txBody>
          <a:bodyPr anchor="b"/>
          <a:lstStyle>
            <a:lvl1pPr algn="r">
              <a:defRPr sz="4000" b="0" cap="none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72278" y="4777381"/>
            <a:ext cx="8930748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Upravte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4/9/2016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1" y="685800"/>
            <a:ext cx="10018713" cy="1752599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84312" y="2666999"/>
            <a:ext cx="4895055" cy="3124201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607967" y="2667000"/>
            <a:ext cx="4895056" cy="3124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4/9/2016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72179" y="2658533"/>
            <a:ext cx="4607188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Upravte styly předlohy textu.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84311" y="3335337"/>
            <a:ext cx="4895056" cy="2455862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880487" y="2667000"/>
            <a:ext cx="462253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Upravte styly předlohy textu.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7967" y="3335337"/>
            <a:ext cx="4895056" cy="2455862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4/9/2016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Jenom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4/9/2016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4/9/2016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2" y="1600200"/>
            <a:ext cx="3549121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62033" y="685799"/>
            <a:ext cx="6240990" cy="5105401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4312" y="2971800"/>
            <a:ext cx="3549121" cy="18288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Upravte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4/9/2016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2724" y="1752599"/>
            <a:ext cx="5426158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594682" y="914400"/>
            <a:ext cx="3280974" cy="4572000"/>
          </a:xfrm>
          <a:prstGeom prst="roundRect">
            <a:avLst>
              <a:gd name="adj" fmla="val 42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cs-CZ" smtClean="0"/>
              <a:t>Kliknutím na ikonu přidáte obrázek.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2724" y="3124199"/>
            <a:ext cx="5426158" cy="1828800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Upravte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4/9/2016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150812" y="0"/>
            <a:ext cx="2436813" cy="6858001"/>
            <a:chOff x="1320800" y="0"/>
            <a:chExt cx="2436813" cy="6858001"/>
          </a:xfrm>
        </p:grpSpPr>
        <p:sp>
          <p:nvSpPr>
            <p:cNvPr id="8" name="Freeform 6"/>
            <p:cNvSpPr/>
            <p:nvPr/>
          </p:nvSpPr>
          <p:spPr bwMode="auto">
            <a:xfrm>
              <a:off x="1627188" y="0"/>
              <a:ext cx="1122363" cy="5329238"/>
            </a:xfrm>
            <a:custGeom>
              <a:avLst/>
              <a:gdLst/>
              <a:ahLst/>
              <a:cxnLst/>
              <a:rect l="0" t="0" r="r" b="b"/>
              <a:pathLst>
                <a:path w="707" h="3357">
                  <a:moveTo>
                    <a:pt x="0" y="3330"/>
                  </a:moveTo>
                  <a:lnTo>
                    <a:pt x="156" y="3357"/>
                  </a:lnTo>
                  <a:lnTo>
                    <a:pt x="707" y="0"/>
                  </a:lnTo>
                  <a:lnTo>
                    <a:pt x="547" y="0"/>
                  </a:lnTo>
                  <a:lnTo>
                    <a:pt x="0" y="333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9" name="Freeform 7"/>
            <p:cNvSpPr/>
            <p:nvPr/>
          </p:nvSpPr>
          <p:spPr bwMode="auto">
            <a:xfrm>
              <a:off x="1320800" y="0"/>
              <a:ext cx="1117600" cy="5276850"/>
            </a:xfrm>
            <a:custGeom>
              <a:avLst/>
              <a:gdLst/>
              <a:ahLst/>
              <a:cxnLst/>
              <a:rect l="0" t="0" r="r" b="b"/>
              <a:pathLst>
                <a:path w="704" h="3324">
                  <a:moveTo>
                    <a:pt x="704" y="0"/>
                  </a:moveTo>
                  <a:lnTo>
                    <a:pt x="545" y="0"/>
                  </a:lnTo>
                  <a:lnTo>
                    <a:pt x="0" y="3300"/>
                  </a:lnTo>
                  <a:lnTo>
                    <a:pt x="157" y="3324"/>
                  </a:lnTo>
                  <a:lnTo>
                    <a:pt x="704" y="0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</p:sp>
        <p:sp>
          <p:nvSpPr>
            <p:cNvPr id="10" name="Freeform 8"/>
            <p:cNvSpPr/>
            <p:nvPr/>
          </p:nvSpPr>
          <p:spPr bwMode="auto">
            <a:xfrm>
              <a:off x="1320800" y="5238750"/>
              <a:ext cx="1228725" cy="1619250"/>
            </a:xfrm>
            <a:custGeom>
              <a:avLst/>
              <a:gdLst/>
              <a:ahLst/>
              <a:cxnLst/>
              <a:rect l="0" t="0" r="r" b="b"/>
              <a:pathLst>
                <a:path w="774" h="1020">
                  <a:moveTo>
                    <a:pt x="0" y="0"/>
                  </a:moveTo>
                  <a:lnTo>
                    <a:pt x="740" y="1020"/>
                  </a:lnTo>
                  <a:lnTo>
                    <a:pt x="774" y="10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</p:sp>
        <p:sp>
          <p:nvSpPr>
            <p:cNvPr id="11" name="Freeform 9"/>
            <p:cNvSpPr/>
            <p:nvPr/>
          </p:nvSpPr>
          <p:spPr bwMode="auto">
            <a:xfrm>
              <a:off x="1627188" y="5291138"/>
              <a:ext cx="1495425" cy="1566863"/>
            </a:xfrm>
            <a:custGeom>
              <a:avLst/>
              <a:gdLst/>
              <a:ahLst/>
              <a:cxnLst/>
              <a:rect l="0" t="0" r="r" b="b"/>
              <a:pathLst>
                <a:path w="942" h="987">
                  <a:moveTo>
                    <a:pt x="0" y="0"/>
                  </a:moveTo>
                  <a:lnTo>
                    <a:pt x="909" y="987"/>
                  </a:lnTo>
                  <a:lnTo>
                    <a:pt x="942" y="98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</p:sp>
        <p:sp>
          <p:nvSpPr>
            <p:cNvPr id="12" name="Freeform 10"/>
            <p:cNvSpPr/>
            <p:nvPr/>
          </p:nvSpPr>
          <p:spPr bwMode="auto">
            <a:xfrm>
              <a:off x="1627188" y="5286375"/>
              <a:ext cx="2130425" cy="1571625"/>
            </a:xfrm>
            <a:custGeom>
              <a:avLst/>
              <a:gdLst/>
              <a:ahLst/>
              <a:cxnLst/>
              <a:rect l="0" t="0" r="r" b="b"/>
              <a:pathLst>
                <a:path w="1342" h="990">
                  <a:moveTo>
                    <a:pt x="0" y="3"/>
                  </a:moveTo>
                  <a:lnTo>
                    <a:pt x="942" y="990"/>
                  </a:lnTo>
                  <a:lnTo>
                    <a:pt x="1342" y="990"/>
                  </a:lnTo>
                  <a:lnTo>
                    <a:pt x="156" y="27"/>
                  </a:lnTo>
                  <a:lnTo>
                    <a:pt x="0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</p:sp>
        <p:sp>
          <p:nvSpPr>
            <p:cNvPr id="13" name="Freeform 11"/>
            <p:cNvSpPr/>
            <p:nvPr/>
          </p:nvSpPr>
          <p:spPr bwMode="auto">
            <a:xfrm>
              <a:off x="1320800" y="5238750"/>
              <a:ext cx="1695450" cy="1619250"/>
            </a:xfrm>
            <a:custGeom>
              <a:avLst/>
              <a:gdLst/>
              <a:ahLst/>
              <a:cxnLst/>
              <a:rect l="0" t="0" r="r" b="b"/>
              <a:pathLst>
                <a:path w="1068" h="1020">
                  <a:moveTo>
                    <a:pt x="1068" y="1020"/>
                  </a:moveTo>
                  <a:lnTo>
                    <a:pt x="184" y="60"/>
                  </a:lnTo>
                  <a:lnTo>
                    <a:pt x="154" y="27"/>
                  </a:lnTo>
                  <a:lnTo>
                    <a:pt x="157" y="27"/>
                  </a:lnTo>
                  <a:lnTo>
                    <a:pt x="157" y="24"/>
                  </a:lnTo>
                  <a:lnTo>
                    <a:pt x="154" y="24"/>
                  </a:lnTo>
                  <a:lnTo>
                    <a:pt x="0" y="0"/>
                  </a:lnTo>
                  <a:lnTo>
                    <a:pt x="0" y="0"/>
                  </a:lnTo>
                  <a:lnTo>
                    <a:pt x="774" y="1020"/>
                  </a:lnTo>
                  <a:lnTo>
                    <a:pt x="1068" y="102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484311" y="685800"/>
            <a:ext cx="10018713" cy="1752599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0" y="2666999"/>
            <a:ext cx="10018713" cy="312420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732656" y="5883275"/>
            <a:ext cx="1143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B61BEF0D-F0BB-DE4B-95CE-6DB70DBA9567}" type="datetimeFigureOut">
              <a:rPr lang="en-US" dirty="0"/>
              <a:pPr/>
              <a:t>4/9/2016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72279" y="5883275"/>
            <a:ext cx="708417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951856" y="5883275"/>
            <a:ext cx="5511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60" r:id="rId9"/>
    <p:sldLayoutId id="2147483657" r:id="rId10"/>
    <p:sldLayoutId id="2147483663" r:id="rId11"/>
    <p:sldLayoutId id="2147483664" r:id="rId12"/>
    <p:sldLayoutId id="2147483665" r:id="rId13"/>
    <p:sldLayoutId id="2147483666" r:id="rId14"/>
    <p:sldLayoutId id="2147483667" r:id="rId15"/>
    <p:sldLayoutId id="2147483658" r:id="rId16"/>
    <p:sldLayoutId id="214748365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000" kern="1200" cap="none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2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20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8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6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txBody>
          <a:bodyPr anchor="ctr"/>
          <a:lstStyle/>
          <a:p>
            <a:pPr algn="ctr"/>
            <a:r>
              <a:rPr lang="cs-CZ" b="1" dirty="0" smtClean="0"/>
              <a:t>15. hodina</a:t>
            </a:r>
            <a:endParaRPr lang="cs-CZ" b="1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50005256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6000" b="1" dirty="0" smtClean="0"/>
              <a:t>Obsah	</a:t>
            </a:r>
            <a:endParaRPr lang="cs-CZ" sz="6000" b="1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 anchor="t"/>
          <a:lstStyle/>
          <a:p>
            <a:r>
              <a:rPr lang="cs-CZ" dirty="0" smtClean="0"/>
              <a:t>Práce s obrazci,</a:t>
            </a:r>
          </a:p>
          <a:p>
            <a:r>
              <a:rPr lang="cs-CZ" dirty="0" smtClean="0"/>
              <a:t>Práce se </a:t>
            </a:r>
            <a:r>
              <a:rPr lang="cs-CZ" dirty="0" err="1" smtClean="0"/>
              <a:t>SmartArt</a:t>
            </a:r>
            <a:r>
              <a:rPr lang="cs-CZ" dirty="0" smtClean="0"/>
              <a:t>,</a:t>
            </a:r>
          </a:p>
          <a:p>
            <a:r>
              <a:rPr lang="cs-CZ" dirty="0" smtClean="0"/>
              <a:t>Práce s grafy,</a:t>
            </a:r>
          </a:p>
          <a:p>
            <a:r>
              <a:rPr lang="cs-CZ" dirty="0" smtClean="0"/>
              <a:t>Samostatná práce – Pracovní list.</a:t>
            </a:r>
          </a:p>
          <a:p>
            <a:endParaRPr lang="cs-CZ" dirty="0" smtClean="0"/>
          </a:p>
        </p:txBody>
      </p:sp>
    </p:spTree>
    <p:extLst>
      <p:ext uri="{BB962C8B-B14F-4D97-AF65-F5344CB8AC3E}">
        <p14:creationId xmlns:p14="http://schemas.microsoft.com/office/powerpoint/2010/main" val="177477383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b="1" dirty="0" smtClean="0"/>
              <a:t>Práce s obrazci</a:t>
            </a:r>
            <a:endParaRPr lang="cs-CZ" b="1" dirty="0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1484311" y="2028498"/>
            <a:ext cx="9751248" cy="3762702"/>
          </a:xfrm>
        </p:spPr>
        <p:txBody>
          <a:bodyPr>
            <a:normAutofit/>
          </a:bodyPr>
          <a:lstStyle/>
          <a:p>
            <a:r>
              <a:rPr lang="cs-CZ" dirty="0" smtClean="0"/>
              <a:t>Záložka Vložení -&gt; Ilustrace -&gt; Obrazce. </a:t>
            </a:r>
            <a:endParaRPr lang="cs-CZ" dirty="0"/>
          </a:p>
          <a:p>
            <a:r>
              <a:rPr lang="cs-CZ" dirty="0" smtClean="0"/>
              <a:t>Kreslení obrazců = tažení myši. </a:t>
            </a:r>
          </a:p>
          <a:p>
            <a:r>
              <a:rPr lang="cs-CZ" dirty="0" smtClean="0"/>
              <a:t>Záložka Nástroje </a:t>
            </a:r>
            <a:r>
              <a:rPr lang="cs-CZ" dirty="0"/>
              <a:t>kreslení – </a:t>
            </a:r>
            <a:r>
              <a:rPr lang="cs-CZ" dirty="0" smtClean="0"/>
              <a:t>formát obsahuje</a:t>
            </a:r>
            <a:r>
              <a:rPr lang="cs-CZ" dirty="0"/>
              <a:t> 6 </a:t>
            </a:r>
            <a:r>
              <a:rPr lang="cs-CZ" dirty="0" smtClean="0"/>
              <a:t>částí:</a:t>
            </a:r>
          </a:p>
          <a:p>
            <a:pPr lvl="1"/>
            <a:r>
              <a:rPr lang="cs-CZ" dirty="0" smtClean="0"/>
              <a:t>Vložit </a:t>
            </a:r>
            <a:r>
              <a:rPr lang="cs-CZ" dirty="0"/>
              <a:t>obrazec, </a:t>
            </a:r>
            <a:endParaRPr lang="cs-CZ" dirty="0" smtClean="0"/>
          </a:p>
          <a:p>
            <a:pPr lvl="1"/>
            <a:r>
              <a:rPr lang="cs-CZ" dirty="0" smtClean="0"/>
              <a:t>Styly obrazců: </a:t>
            </a:r>
            <a:r>
              <a:rPr lang="cs-CZ" dirty="0"/>
              <a:t>výplň, obrys a různé efekty obrazce</a:t>
            </a:r>
            <a:r>
              <a:rPr lang="cs-CZ" dirty="0" smtClean="0"/>
              <a:t>, </a:t>
            </a:r>
          </a:p>
          <a:p>
            <a:pPr lvl="1"/>
            <a:r>
              <a:rPr lang="cs-CZ" dirty="0" smtClean="0"/>
              <a:t>Styly </a:t>
            </a:r>
            <a:r>
              <a:rPr lang="cs-CZ" dirty="0" err="1"/>
              <a:t>WordArt</a:t>
            </a:r>
            <a:r>
              <a:rPr lang="cs-CZ" dirty="0"/>
              <a:t>, </a:t>
            </a:r>
            <a:endParaRPr lang="cs-CZ" dirty="0" smtClean="0"/>
          </a:p>
          <a:p>
            <a:pPr lvl="1"/>
            <a:r>
              <a:rPr lang="cs-CZ" dirty="0" smtClean="0"/>
              <a:t>Text</a:t>
            </a:r>
            <a:r>
              <a:rPr lang="cs-CZ" dirty="0"/>
              <a:t>, </a:t>
            </a:r>
            <a:endParaRPr lang="cs-CZ" dirty="0" smtClean="0"/>
          </a:p>
          <a:p>
            <a:pPr lvl="1"/>
            <a:r>
              <a:rPr lang="cs-CZ" dirty="0" smtClean="0"/>
              <a:t>Uspořádat: přenášení obrazců </a:t>
            </a:r>
            <a:r>
              <a:rPr lang="cs-CZ" dirty="0"/>
              <a:t>do popředí či pozadí</a:t>
            </a:r>
            <a:r>
              <a:rPr lang="cs-CZ" dirty="0" smtClean="0"/>
              <a:t>, </a:t>
            </a:r>
          </a:p>
          <a:p>
            <a:pPr lvl="1"/>
            <a:r>
              <a:rPr lang="cs-CZ" dirty="0" smtClean="0"/>
              <a:t>Velikost.</a:t>
            </a:r>
            <a:endParaRPr lang="cs-CZ" dirty="0"/>
          </a:p>
        </p:txBody>
      </p:sp>
      <p:pic>
        <p:nvPicPr>
          <p:cNvPr id="7" name="Zástupný symbol pro obsah 6"/>
          <p:cNvPicPr>
            <a:picLocks noGrp="1" noChangeAspect="1"/>
          </p:cNvPicPr>
          <p:nvPr>
            <p:ph sz="quarter" idx="4"/>
          </p:nvPr>
        </p:nvPicPr>
        <p:blipFill>
          <a:blip r:embed="rId2"/>
          <a:stretch>
            <a:fillRect/>
          </a:stretch>
        </p:blipFill>
        <p:spPr>
          <a:xfrm>
            <a:off x="1170532" y="5591503"/>
            <a:ext cx="10646270" cy="7394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351590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b="1" dirty="0" smtClean="0"/>
              <a:t>Práce se </a:t>
            </a:r>
            <a:r>
              <a:rPr lang="cs-CZ" b="1" dirty="0" err="1" smtClean="0"/>
              <a:t>SmartArt</a:t>
            </a:r>
            <a:endParaRPr lang="cs-CZ" b="1" dirty="0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1484311" y="2186152"/>
            <a:ext cx="4895056" cy="3605047"/>
          </a:xfrm>
        </p:spPr>
        <p:txBody>
          <a:bodyPr>
            <a:normAutofit fontScale="85000" lnSpcReduction="20000"/>
          </a:bodyPr>
          <a:lstStyle/>
          <a:p>
            <a:r>
              <a:rPr lang="cs-CZ" dirty="0" err="1"/>
              <a:t>SmartArt</a:t>
            </a:r>
            <a:r>
              <a:rPr lang="cs-CZ" dirty="0"/>
              <a:t> jsou objekty reprezentující organizační diagramy, diagramy posloupností pracovních a výrobních procesů. </a:t>
            </a:r>
            <a:endParaRPr lang="cs-CZ" dirty="0" smtClean="0"/>
          </a:p>
          <a:p>
            <a:r>
              <a:rPr lang="cs-CZ" dirty="0" smtClean="0"/>
              <a:t>Záložka Vložení -&gt; Ilustrace -&gt; </a:t>
            </a:r>
            <a:r>
              <a:rPr lang="cs-CZ" dirty="0" err="1" smtClean="0"/>
              <a:t>SmartArt</a:t>
            </a:r>
            <a:r>
              <a:rPr lang="cs-CZ" dirty="0"/>
              <a:t>. </a:t>
            </a:r>
            <a:endParaRPr lang="cs-CZ" dirty="0" smtClean="0"/>
          </a:p>
          <a:p>
            <a:r>
              <a:rPr lang="cs-CZ" dirty="0" smtClean="0"/>
              <a:t>Dialogové </a:t>
            </a:r>
            <a:r>
              <a:rPr lang="cs-CZ" dirty="0"/>
              <a:t>okno Zvolit obrázek </a:t>
            </a:r>
            <a:r>
              <a:rPr lang="cs-CZ" dirty="0" err="1" smtClean="0"/>
              <a:t>SmartArt</a:t>
            </a:r>
            <a:r>
              <a:rPr lang="cs-CZ" dirty="0" smtClean="0"/>
              <a:t>: 3 části:</a:t>
            </a:r>
            <a:endParaRPr lang="cs-CZ" dirty="0"/>
          </a:p>
          <a:p>
            <a:pPr lvl="1"/>
            <a:r>
              <a:rPr lang="cs-CZ" dirty="0" smtClean="0"/>
              <a:t>Typy </a:t>
            </a:r>
            <a:r>
              <a:rPr lang="cs-CZ" dirty="0" err="1" smtClean="0"/>
              <a:t>SmartArt</a:t>
            </a:r>
            <a:r>
              <a:rPr lang="cs-CZ" dirty="0" smtClean="0"/>
              <a:t> ,</a:t>
            </a:r>
          </a:p>
          <a:p>
            <a:pPr lvl="1"/>
            <a:r>
              <a:rPr lang="cs-CZ" dirty="0" smtClean="0"/>
              <a:t>Konkrétní </a:t>
            </a:r>
            <a:r>
              <a:rPr lang="cs-CZ" dirty="0" err="1"/>
              <a:t>SmartArt</a:t>
            </a:r>
            <a:r>
              <a:rPr lang="cs-CZ" dirty="0"/>
              <a:t> </a:t>
            </a:r>
            <a:r>
              <a:rPr lang="cs-CZ" dirty="0" smtClean="0"/>
              <a:t>,</a:t>
            </a:r>
          </a:p>
          <a:p>
            <a:pPr lvl="1"/>
            <a:r>
              <a:rPr lang="cs-CZ" dirty="0"/>
              <a:t>N</a:t>
            </a:r>
            <a:r>
              <a:rPr lang="cs-CZ" dirty="0" smtClean="0"/>
              <a:t>áhled </a:t>
            </a:r>
            <a:r>
              <a:rPr lang="cs-CZ" dirty="0"/>
              <a:t>na vybraný </a:t>
            </a:r>
            <a:r>
              <a:rPr lang="cs-CZ" dirty="0" err="1"/>
              <a:t>SmartArt</a:t>
            </a:r>
            <a:r>
              <a:rPr lang="cs-CZ" dirty="0"/>
              <a:t> a jeho krátký popis. </a:t>
            </a:r>
          </a:p>
          <a:p>
            <a:r>
              <a:rPr lang="cs-CZ" dirty="0"/>
              <a:t>Vytvoření </a:t>
            </a:r>
            <a:r>
              <a:rPr lang="cs-CZ" dirty="0" err="1" smtClean="0"/>
              <a:t>SmartArt</a:t>
            </a:r>
            <a:r>
              <a:rPr lang="cs-CZ" dirty="0" smtClean="0"/>
              <a:t>: </a:t>
            </a:r>
          </a:p>
          <a:p>
            <a:pPr lvl="1"/>
            <a:r>
              <a:rPr lang="cs-CZ" dirty="0" smtClean="0"/>
              <a:t>Vybereme </a:t>
            </a:r>
            <a:r>
              <a:rPr lang="cs-CZ" dirty="0"/>
              <a:t>typ </a:t>
            </a:r>
            <a:r>
              <a:rPr lang="cs-CZ" dirty="0" err="1"/>
              <a:t>SmartArt</a:t>
            </a:r>
            <a:r>
              <a:rPr lang="cs-CZ" dirty="0"/>
              <a:t> </a:t>
            </a:r>
            <a:endParaRPr lang="cs-CZ" dirty="0" smtClean="0"/>
          </a:p>
          <a:p>
            <a:pPr lvl="1"/>
            <a:r>
              <a:rPr lang="cs-CZ" dirty="0"/>
              <a:t>V</a:t>
            </a:r>
            <a:r>
              <a:rPr lang="cs-CZ" dirty="0" smtClean="0"/>
              <a:t>ybereme </a:t>
            </a:r>
            <a:r>
              <a:rPr lang="cs-CZ" dirty="0"/>
              <a:t>konkrétní </a:t>
            </a:r>
            <a:endParaRPr lang="cs-CZ" dirty="0" smtClean="0"/>
          </a:p>
          <a:p>
            <a:pPr lvl="1"/>
            <a:r>
              <a:rPr lang="cs-CZ" dirty="0" smtClean="0"/>
              <a:t>Tlačítko </a:t>
            </a:r>
            <a:r>
              <a:rPr lang="cs-CZ" dirty="0"/>
              <a:t>OK, pomocí kterého je </a:t>
            </a:r>
            <a:r>
              <a:rPr lang="cs-CZ" dirty="0" err="1"/>
              <a:t>SmartArt</a:t>
            </a:r>
            <a:r>
              <a:rPr lang="cs-CZ" dirty="0"/>
              <a:t> přidán do dokumentu. </a:t>
            </a:r>
            <a:endParaRPr lang="cs-CZ" dirty="0" smtClean="0"/>
          </a:p>
          <a:p>
            <a:pPr marL="0" indent="0">
              <a:buNone/>
            </a:pPr>
            <a:endParaRPr lang="cs-CZ" dirty="0"/>
          </a:p>
        </p:txBody>
      </p:sp>
      <p:pic>
        <p:nvPicPr>
          <p:cNvPr id="7" name="Zástupný symbol pro obsah 6"/>
          <p:cNvPicPr>
            <a:picLocks noGrp="1" noChangeAspect="1"/>
          </p:cNvPicPr>
          <p:nvPr>
            <p:ph sz="quarter" idx="4"/>
          </p:nvPr>
        </p:nvPicPr>
        <p:blipFill>
          <a:blip r:embed="rId2"/>
          <a:stretch>
            <a:fillRect/>
          </a:stretch>
        </p:blipFill>
        <p:spPr>
          <a:xfrm>
            <a:off x="6272594" y="2186152"/>
            <a:ext cx="5733176" cy="3114620"/>
          </a:xfrm>
          <a:prstGeom prst="rect">
            <a:avLst/>
          </a:prstGeom>
        </p:spPr>
      </p:pic>
      <p:pic>
        <p:nvPicPr>
          <p:cNvPr id="8" name="Obrázek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3126" y="5942328"/>
            <a:ext cx="10901082" cy="6748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022599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b="1" dirty="0" smtClean="0"/>
              <a:t>Práce se </a:t>
            </a:r>
            <a:r>
              <a:rPr lang="cs-CZ" b="1" dirty="0" err="1" smtClean="0"/>
              <a:t>SmartArt</a:t>
            </a:r>
            <a:endParaRPr lang="cs-CZ" b="1" dirty="0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1484310" y="2216075"/>
            <a:ext cx="9730227" cy="2700170"/>
          </a:xfrm>
        </p:spPr>
        <p:txBody>
          <a:bodyPr>
            <a:normAutofit/>
          </a:bodyPr>
          <a:lstStyle/>
          <a:p>
            <a:r>
              <a:rPr lang="cs-CZ" dirty="0"/>
              <a:t>Po vložení otevřena záložka Nástroje obrázku </a:t>
            </a:r>
            <a:r>
              <a:rPr lang="cs-CZ" dirty="0" err="1" smtClean="0"/>
              <a:t>SmartArt</a:t>
            </a:r>
            <a:r>
              <a:rPr lang="cs-CZ" dirty="0" smtClean="0"/>
              <a:t> obsahuje dvě záložky:</a:t>
            </a:r>
          </a:p>
          <a:p>
            <a:pPr lvl="1"/>
            <a:r>
              <a:rPr lang="cs-CZ" dirty="0" smtClean="0"/>
              <a:t>Návrh: typ </a:t>
            </a:r>
            <a:r>
              <a:rPr lang="cs-CZ" dirty="0"/>
              <a:t>rozložení, </a:t>
            </a:r>
            <a:r>
              <a:rPr lang="cs-CZ" dirty="0" smtClean="0"/>
              <a:t>přidat </a:t>
            </a:r>
            <a:r>
              <a:rPr lang="cs-CZ" dirty="0"/>
              <a:t>další položku v </a:t>
            </a:r>
            <a:r>
              <a:rPr lang="cs-CZ" dirty="0" smtClean="0"/>
              <a:t>obrázku, </a:t>
            </a:r>
            <a:r>
              <a:rPr lang="cs-CZ" dirty="0"/>
              <a:t>změnit barevné rozložení aj. </a:t>
            </a:r>
            <a:endParaRPr lang="cs-CZ" dirty="0" smtClean="0"/>
          </a:p>
          <a:p>
            <a:pPr lvl="1"/>
            <a:r>
              <a:rPr lang="cs-CZ" dirty="0" smtClean="0"/>
              <a:t>Formát: změna výplně </a:t>
            </a:r>
            <a:r>
              <a:rPr lang="cs-CZ" dirty="0"/>
              <a:t>a </a:t>
            </a:r>
            <a:r>
              <a:rPr lang="cs-CZ" dirty="0" smtClean="0"/>
              <a:t>obrysu </a:t>
            </a:r>
            <a:r>
              <a:rPr lang="cs-CZ" dirty="0"/>
              <a:t>obrazce, </a:t>
            </a:r>
            <a:r>
              <a:rPr lang="cs-CZ" dirty="0" smtClean="0"/>
              <a:t>změna barvy </a:t>
            </a:r>
            <a:r>
              <a:rPr lang="cs-CZ" dirty="0"/>
              <a:t>a </a:t>
            </a:r>
            <a:r>
              <a:rPr lang="cs-CZ" dirty="0" smtClean="0"/>
              <a:t>vzhledu </a:t>
            </a:r>
            <a:r>
              <a:rPr lang="cs-CZ" dirty="0"/>
              <a:t>písma aj. </a:t>
            </a:r>
          </a:p>
        </p:txBody>
      </p:sp>
      <p:pic>
        <p:nvPicPr>
          <p:cNvPr id="7" name="Zástupný symbol pro obsah 6"/>
          <p:cNvPicPr>
            <a:picLocks noGrp="1" noChangeAspect="1"/>
          </p:cNvPicPr>
          <p:nvPr>
            <p:ph sz="quarter" idx="4"/>
          </p:nvPr>
        </p:nvPicPr>
        <p:blipFill>
          <a:blip r:embed="rId2"/>
          <a:stretch>
            <a:fillRect/>
          </a:stretch>
        </p:blipFill>
        <p:spPr>
          <a:xfrm>
            <a:off x="613185" y="5099125"/>
            <a:ext cx="10970770" cy="7248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575953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b="1" dirty="0" smtClean="0"/>
              <a:t>Práce s grafy</a:t>
            </a:r>
            <a:endParaRPr lang="cs-CZ" b="1" dirty="0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1484311" y="2039006"/>
            <a:ext cx="5557620" cy="4235669"/>
          </a:xfrm>
        </p:spPr>
        <p:txBody>
          <a:bodyPr>
            <a:normAutofit/>
          </a:bodyPr>
          <a:lstStyle/>
          <a:p>
            <a:r>
              <a:rPr lang="cs-CZ" dirty="0"/>
              <a:t>Grafy jsou objekty, které umožňují grafické zobrazení číselných údajů do přehledné formy</a:t>
            </a:r>
            <a:r>
              <a:rPr lang="cs-CZ" dirty="0" smtClean="0"/>
              <a:t>.</a:t>
            </a:r>
          </a:p>
          <a:p>
            <a:r>
              <a:rPr lang="cs-CZ" dirty="0" smtClean="0"/>
              <a:t>Záložka </a:t>
            </a:r>
            <a:r>
              <a:rPr lang="cs-CZ" dirty="0"/>
              <a:t>Vložení </a:t>
            </a:r>
            <a:r>
              <a:rPr lang="cs-CZ" dirty="0" smtClean="0"/>
              <a:t>-&gt; </a:t>
            </a:r>
            <a:r>
              <a:rPr lang="cs-CZ" dirty="0" smtClean="0"/>
              <a:t>Ilustrace -&gt; Graf.</a:t>
            </a:r>
            <a:endParaRPr lang="cs-CZ" dirty="0"/>
          </a:p>
          <a:p>
            <a:r>
              <a:rPr lang="cs-CZ" dirty="0" smtClean="0"/>
              <a:t>Dialogové okno: </a:t>
            </a:r>
          </a:p>
          <a:p>
            <a:pPr lvl="1"/>
            <a:r>
              <a:rPr lang="cs-CZ" dirty="0" smtClean="0"/>
              <a:t>Levá část: typy grafů,</a:t>
            </a:r>
          </a:p>
          <a:p>
            <a:pPr lvl="1"/>
            <a:r>
              <a:rPr lang="cs-CZ" dirty="0" smtClean="0"/>
              <a:t>Pravá části: předdefinované styly konkrétních typů </a:t>
            </a:r>
            <a:r>
              <a:rPr lang="cs-CZ" dirty="0"/>
              <a:t>grafu</a:t>
            </a:r>
            <a:r>
              <a:rPr lang="cs-CZ" dirty="0" smtClean="0"/>
              <a:t>.</a:t>
            </a:r>
          </a:p>
          <a:p>
            <a:r>
              <a:rPr lang="cs-CZ" dirty="0" smtClean="0"/>
              <a:t>Po vložení grafu je zobrazen list Excelu, do kterého zadáme potřebné údaje. </a:t>
            </a:r>
          </a:p>
          <a:p>
            <a:endParaRPr lang="cs-CZ" dirty="0"/>
          </a:p>
        </p:txBody>
      </p:sp>
      <p:pic>
        <p:nvPicPr>
          <p:cNvPr id="7" name="Zástupný symbol pro obsah 6"/>
          <p:cNvPicPr>
            <a:picLocks noGrp="1" noChangeAspect="1"/>
          </p:cNvPicPr>
          <p:nvPr>
            <p:ph sz="quarter" idx="4"/>
          </p:nvPr>
        </p:nvPicPr>
        <p:blipFill>
          <a:blip r:embed="rId2"/>
          <a:stretch>
            <a:fillRect/>
          </a:stretch>
        </p:blipFill>
        <p:spPr>
          <a:xfrm>
            <a:off x="7360950" y="2039006"/>
            <a:ext cx="4142074" cy="3492994"/>
          </a:xfrm>
          <a:prstGeom prst="rect">
            <a:avLst/>
          </a:prstGeom>
        </p:spPr>
      </p:pic>
      <p:pic>
        <p:nvPicPr>
          <p:cNvPr id="8" name="Obrázek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6759" y="5716540"/>
            <a:ext cx="11309872" cy="674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242573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b="1" dirty="0" smtClean="0"/>
              <a:t>Úpravy grafů</a:t>
            </a:r>
            <a:endParaRPr lang="cs-CZ" b="1" dirty="0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1954931" y="2227302"/>
            <a:ext cx="9423943" cy="3585881"/>
          </a:xfrm>
        </p:spPr>
        <p:txBody>
          <a:bodyPr>
            <a:normAutofit/>
          </a:bodyPr>
          <a:lstStyle/>
          <a:p>
            <a:r>
              <a:rPr lang="cs-CZ" dirty="0" smtClean="0"/>
              <a:t>Označíme graf - zobrazena </a:t>
            </a:r>
            <a:r>
              <a:rPr lang="cs-CZ" dirty="0"/>
              <a:t>nová záložka Nástroje </a:t>
            </a:r>
            <a:r>
              <a:rPr lang="cs-CZ" dirty="0" smtClean="0"/>
              <a:t>grafu:</a:t>
            </a:r>
          </a:p>
          <a:p>
            <a:pPr lvl="1"/>
            <a:r>
              <a:rPr lang="cs-CZ" dirty="0" smtClean="0"/>
              <a:t>Návrh: změna barevného </a:t>
            </a:r>
            <a:r>
              <a:rPr lang="cs-CZ" dirty="0"/>
              <a:t>rozložení grafu, </a:t>
            </a:r>
            <a:r>
              <a:rPr lang="cs-CZ" dirty="0" smtClean="0"/>
              <a:t>změna typu </a:t>
            </a:r>
            <a:r>
              <a:rPr lang="cs-CZ" dirty="0"/>
              <a:t>grafu, </a:t>
            </a:r>
            <a:r>
              <a:rPr lang="cs-CZ" dirty="0" smtClean="0"/>
              <a:t>změna dat, </a:t>
            </a:r>
            <a:r>
              <a:rPr lang="cs-CZ" dirty="0"/>
              <a:t>která jsme do grafu zapisovali. </a:t>
            </a:r>
            <a:endParaRPr lang="cs-CZ" dirty="0" smtClean="0"/>
          </a:p>
          <a:p>
            <a:pPr lvl="1"/>
            <a:r>
              <a:rPr lang="cs-CZ" dirty="0" smtClean="0"/>
              <a:t>Formát: změna barevného </a:t>
            </a:r>
            <a:r>
              <a:rPr lang="cs-CZ" dirty="0"/>
              <a:t>rozložení jednotlivých oblastí grafu. </a:t>
            </a:r>
          </a:p>
          <a:p>
            <a:endParaRPr lang="cs-CZ" dirty="0"/>
          </a:p>
        </p:txBody>
      </p:sp>
      <p:pic>
        <p:nvPicPr>
          <p:cNvPr id="7" name="Zástupný symbol pro obsah 6"/>
          <p:cNvPicPr>
            <a:picLocks noGrp="1" noChangeAspect="1"/>
          </p:cNvPicPr>
          <p:nvPr>
            <p:ph sz="quarter" idx="4"/>
          </p:nvPr>
        </p:nvPicPr>
        <p:blipFill>
          <a:blip r:embed="rId2"/>
          <a:stretch>
            <a:fillRect/>
          </a:stretch>
        </p:blipFill>
        <p:spPr>
          <a:xfrm>
            <a:off x="1257193" y="5013065"/>
            <a:ext cx="10819420" cy="8001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17449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b="1" dirty="0" smtClean="0"/>
              <a:t>Úpravy grafů</a:t>
            </a:r>
            <a:endParaRPr lang="cs-CZ" b="1" dirty="0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1484311" y="2039007"/>
            <a:ext cx="4895056" cy="3752192"/>
          </a:xfrm>
        </p:spPr>
        <p:txBody>
          <a:bodyPr>
            <a:normAutofit/>
          </a:bodyPr>
          <a:lstStyle/>
          <a:p>
            <a:r>
              <a:rPr lang="cs-CZ" dirty="0"/>
              <a:t>Další </a:t>
            </a:r>
            <a:r>
              <a:rPr lang="cs-CZ" dirty="0" smtClean="0"/>
              <a:t>úpravy:</a:t>
            </a:r>
            <a:endParaRPr lang="cs-CZ" dirty="0"/>
          </a:p>
          <a:p>
            <a:pPr lvl="1"/>
            <a:r>
              <a:rPr lang="cs-CZ" dirty="0" smtClean="0"/>
              <a:t>Chování grafu vzhledem k textu,</a:t>
            </a:r>
          </a:p>
          <a:p>
            <a:pPr lvl="1"/>
            <a:r>
              <a:rPr lang="cs-CZ" dirty="0" smtClean="0"/>
              <a:t>Přidání dalších prvků do grafu: </a:t>
            </a:r>
            <a:r>
              <a:rPr lang="cs-CZ" dirty="0"/>
              <a:t>například názvy os a popisky dat. </a:t>
            </a:r>
            <a:endParaRPr lang="cs-CZ" dirty="0" smtClean="0"/>
          </a:p>
          <a:p>
            <a:pPr lvl="1"/>
            <a:r>
              <a:rPr lang="cs-CZ" dirty="0" smtClean="0"/>
              <a:t>Změna stylu grafu, </a:t>
            </a:r>
          </a:p>
          <a:p>
            <a:pPr lvl="1"/>
            <a:r>
              <a:rPr lang="cs-CZ" smtClean="0"/>
              <a:t>Filtry: například která </a:t>
            </a:r>
            <a:r>
              <a:rPr lang="cs-CZ" dirty="0"/>
              <a:t>řada má nebo nemá být zobrazena. </a:t>
            </a:r>
          </a:p>
          <a:p>
            <a:endParaRPr lang="cs-CZ" dirty="0"/>
          </a:p>
        </p:txBody>
      </p:sp>
      <p:pic>
        <p:nvPicPr>
          <p:cNvPr id="7" name="Zástupný symbol pro obsah 6"/>
          <p:cNvPicPr>
            <a:picLocks noGrp="1" noChangeAspect="1"/>
          </p:cNvPicPr>
          <p:nvPr>
            <p:ph sz="quarter" idx="4"/>
          </p:nvPr>
        </p:nvPicPr>
        <p:blipFill>
          <a:blip r:embed="rId2"/>
          <a:stretch>
            <a:fillRect/>
          </a:stretch>
        </p:blipFill>
        <p:spPr>
          <a:xfrm>
            <a:off x="6379367" y="2208205"/>
            <a:ext cx="5575042" cy="31668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747394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442270" y="2651235"/>
            <a:ext cx="10018713" cy="1752599"/>
          </a:xfrm>
        </p:spPr>
        <p:txBody>
          <a:bodyPr>
            <a:normAutofit/>
          </a:bodyPr>
          <a:lstStyle/>
          <a:p>
            <a:r>
              <a:rPr lang="cs-CZ" sz="5000" b="1" dirty="0" smtClean="0"/>
              <a:t>Pracovní list </a:t>
            </a:r>
            <a:r>
              <a:rPr lang="cs-CZ" sz="5000" b="1" dirty="0" smtClean="0"/>
              <a:t>– Vkládání grafů</a:t>
            </a:r>
            <a:endParaRPr lang="cs-CZ" sz="5000" b="1" dirty="0"/>
          </a:p>
        </p:txBody>
      </p:sp>
    </p:spTree>
    <p:extLst>
      <p:ext uri="{BB962C8B-B14F-4D97-AF65-F5344CB8AC3E}">
        <p14:creationId xmlns:p14="http://schemas.microsoft.com/office/powerpoint/2010/main" val="3904121787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Paralaxa">
  <a:themeElements>
    <a:clrScheme name="Parallax">
      <a:dk1>
        <a:sysClr val="windowText" lastClr="000000"/>
      </a:dk1>
      <a:lt1>
        <a:sysClr val="window" lastClr="FFFFFF"/>
      </a:lt1>
      <a:dk2>
        <a:srgbClr val="212121"/>
      </a:dk2>
      <a:lt2>
        <a:srgbClr val="CDD0D1"/>
      </a:lt2>
      <a:accent1>
        <a:srgbClr val="8BB434"/>
      </a:accent1>
      <a:accent2>
        <a:srgbClr val="33A583"/>
      </a:accent2>
      <a:accent3>
        <a:srgbClr val="3594B4"/>
      </a:accent3>
      <a:accent4>
        <a:srgbClr val="6063B4"/>
      </a:accent4>
      <a:accent5>
        <a:srgbClr val="D35731"/>
      </a:accent5>
      <a:accent6>
        <a:srgbClr val="EBAC4B"/>
      </a:accent6>
      <a:hlink>
        <a:srgbClr val="65AD30"/>
      </a:hlink>
      <a:folHlink>
        <a:srgbClr val="8ED25B"/>
      </a:folHlink>
    </a:clrScheme>
    <a:fontScheme name="Parallax">
      <a:majorFont>
        <a:latin typeface="Corbel" panose="020B0503020204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rallax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04000"/>
              </a:schemeClr>
            </a:gs>
            <a:gs pos="100000">
              <a:schemeClr val="phClr">
                <a:tint val="84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2000"/>
              </a:schemeClr>
            </a:gs>
            <a:gs pos="100000">
              <a:schemeClr val="phClr">
                <a:shade val="88000"/>
                <a:lumMod val="94000"/>
              </a:schemeClr>
            </a:gs>
          </a:gsLst>
          <a:path path="circle">
            <a:fillToRect l="50000" t="100000" r="100000" b="50000"/>
          </a:path>
        </a:gradFill>
      </a:fillStyleLst>
      <a:lnStyleLst>
        <a:ln w="9525" cap="rnd" cmpd="sng" algn="ctr">
          <a:solidFill>
            <a:schemeClr val="phClr">
              <a:tint val="6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reflection blurRad="12700" stA="26000" endPos="32000" dist="12700" dir="5400000" sy="-100000" rotWithShape="0"/>
          </a:effectLst>
        </a:effectStyle>
        <a:effectStyle>
          <a:effectLst>
            <a:outerShdw blurRad="38100" dist="25400" dir="5400000" rotWithShape="0">
              <a:srgbClr val="000000">
                <a:alpha val="6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200000"/>
            </a:lightRig>
          </a:scene3d>
          <a:sp3d>
            <a:bevelT w="25400" h="127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98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76000"/>
                <a:satMod val="180000"/>
              </a:schemeClr>
              <a:schemeClr val="phClr">
                <a:tint val="80000"/>
                <a:satMod val="120000"/>
                <a:lumMod val="180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arallax" id="{3388167B-A2EB-4685-9635-1831D9AEF8C4}" vid="{1A9F9826-882C-40B9-8F38-5A3B8CFD196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TM03457496[[fn=Paralaxa]]</Template>
  <TotalTime>74</TotalTime>
  <Words>274</Words>
  <Application>Microsoft Office PowerPoint</Application>
  <PresentationFormat>Širokoúhlá obrazovka</PresentationFormat>
  <Paragraphs>49</Paragraphs>
  <Slides>9</Slides>
  <Notes>0</Notes>
  <HiddenSlides>0</HiddenSlides>
  <MMClips>0</MMClips>
  <ScaleCrop>false</ScaleCrop>
  <HeadingPairs>
    <vt:vector size="6" baseType="variant">
      <vt:variant>
        <vt:lpstr>Použitá písma</vt:lpstr>
      </vt:variant>
      <vt:variant>
        <vt:i4>2</vt:i4>
      </vt:variant>
      <vt:variant>
        <vt:lpstr>Motiv</vt:lpstr>
      </vt:variant>
      <vt:variant>
        <vt:i4>1</vt:i4>
      </vt:variant>
      <vt:variant>
        <vt:lpstr>Nadpisy snímků</vt:lpstr>
      </vt:variant>
      <vt:variant>
        <vt:i4>9</vt:i4>
      </vt:variant>
    </vt:vector>
  </HeadingPairs>
  <TitlesOfParts>
    <vt:vector size="12" baseType="lpstr">
      <vt:lpstr>Arial</vt:lpstr>
      <vt:lpstr>Corbel</vt:lpstr>
      <vt:lpstr>Paralaxa</vt:lpstr>
      <vt:lpstr>15. hodina</vt:lpstr>
      <vt:lpstr>Obsah </vt:lpstr>
      <vt:lpstr>Práce s obrazci</vt:lpstr>
      <vt:lpstr>Práce se SmartArt</vt:lpstr>
      <vt:lpstr>Práce se SmartArt</vt:lpstr>
      <vt:lpstr>Práce s grafy</vt:lpstr>
      <vt:lpstr>Úpravy grafů</vt:lpstr>
      <vt:lpstr>Úpravy grafů</vt:lpstr>
      <vt:lpstr>Pracovní list – Vkládání grafů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nuny90@live.com</dc:creator>
  <cp:lastModifiedBy>nuny90@live.com</cp:lastModifiedBy>
  <cp:revision>13</cp:revision>
  <dcterms:created xsi:type="dcterms:W3CDTF">2016-03-06T10:10:22Z</dcterms:created>
  <dcterms:modified xsi:type="dcterms:W3CDTF">2016-04-09T14:25:24Z</dcterms:modified>
</cp:coreProperties>
</file>