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b="1" dirty="0" smtClean="0"/>
              <a:t>16. hodina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Vytváření obsahu,</a:t>
            </a:r>
          </a:p>
          <a:p>
            <a:r>
              <a:rPr lang="cs-CZ" dirty="0" smtClean="0"/>
              <a:t>Vytváření rejstříku,</a:t>
            </a:r>
          </a:p>
          <a:p>
            <a:r>
              <a:rPr lang="cs-CZ" dirty="0" smtClean="0"/>
              <a:t>Vytváření poznámek pod čarou,</a:t>
            </a:r>
          </a:p>
          <a:p>
            <a:r>
              <a:rPr lang="cs-CZ" dirty="0" smtClean="0"/>
              <a:t>Vytváření vysvětlivek,</a:t>
            </a:r>
          </a:p>
          <a:p>
            <a:r>
              <a:rPr lang="cs-CZ" dirty="0" smtClean="0"/>
              <a:t>Samostatná práce –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5217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obsahu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091558"/>
            <a:ext cx="5360279" cy="4372303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Pro vytvoření obsahu je nutné používat styly. </a:t>
            </a:r>
          </a:p>
          <a:p>
            <a:r>
              <a:rPr lang="cs-CZ" dirty="0" smtClean="0"/>
              <a:t>Záložka Reference -&gt; Obsah -&gt; Obsah. </a:t>
            </a:r>
          </a:p>
          <a:p>
            <a:r>
              <a:rPr lang="cs-CZ" dirty="0" smtClean="0"/>
              <a:t>Předdefinované </a:t>
            </a:r>
            <a:r>
              <a:rPr lang="cs-CZ" dirty="0"/>
              <a:t>styly obsahů, </a:t>
            </a:r>
            <a:r>
              <a:rPr lang="cs-CZ" dirty="0" smtClean="0"/>
              <a:t>vlastní styl obsahu. </a:t>
            </a:r>
          </a:p>
          <a:p>
            <a:r>
              <a:rPr lang="cs-CZ" dirty="0" smtClean="0"/>
              <a:t>Pro </a:t>
            </a:r>
            <a:r>
              <a:rPr lang="cs-CZ" dirty="0"/>
              <a:t>vytvoření vlastního </a:t>
            </a:r>
            <a:r>
              <a:rPr lang="cs-CZ" dirty="0" smtClean="0"/>
              <a:t>stylu:</a:t>
            </a:r>
          </a:p>
          <a:p>
            <a:pPr lvl="1"/>
            <a:r>
              <a:rPr lang="cs-CZ" dirty="0" smtClean="0"/>
              <a:t>Tlačítko Obsah, </a:t>
            </a:r>
          </a:p>
          <a:p>
            <a:pPr lvl="1"/>
            <a:r>
              <a:rPr lang="cs-CZ" dirty="0" smtClean="0"/>
              <a:t>Možnost </a:t>
            </a:r>
            <a:r>
              <a:rPr lang="cs-CZ" dirty="0"/>
              <a:t>Vlastní </a:t>
            </a:r>
            <a:r>
              <a:rPr lang="cs-CZ" dirty="0" smtClean="0"/>
              <a:t>obsah</a:t>
            </a:r>
          </a:p>
          <a:p>
            <a:pPr lvl="1"/>
            <a:r>
              <a:rPr lang="cs-CZ" dirty="0" smtClean="0"/>
              <a:t>Dvě zatrhávací políčka</a:t>
            </a:r>
          </a:p>
          <a:p>
            <a:pPr lvl="2"/>
            <a:r>
              <a:rPr lang="cs-CZ" dirty="0" smtClean="0"/>
              <a:t>Zobrazení strany,</a:t>
            </a:r>
          </a:p>
          <a:p>
            <a:pPr lvl="2"/>
            <a:r>
              <a:rPr lang="cs-CZ" dirty="0" smtClean="0"/>
              <a:t>Zarovnání čísel doprava.</a:t>
            </a:r>
          </a:p>
          <a:p>
            <a:pPr lvl="1"/>
            <a:r>
              <a:rPr lang="cs-CZ" dirty="0" smtClean="0"/>
              <a:t>Formáty</a:t>
            </a:r>
            <a:r>
              <a:rPr lang="cs-CZ" dirty="0"/>
              <a:t>, </a:t>
            </a:r>
            <a:endParaRPr lang="cs-CZ" dirty="0" smtClean="0"/>
          </a:p>
          <a:p>
            <a:pPr lvl="1"/>
            <a:r>
              <a:rPr lang="cs-CZ" dirty="0" smtClean="0"/>
              <a:t>Počet zobrazovaných úrovní,</a:t>
            </a:r>
          </a:p>
          <a:p>
            <a:pPr lvl="1"/>
            <a:r>
              <a:rPr lang="cs-CZ" dirty="0" smtClean="0"/>
              <a:t>Tlačítko Změnit: Možnost změny typu písma, zvýraznění atd. </a:t>
            </a:r>
          </a:p>
          <a:p>
            <a:pPr lvl="1"/>
            <a:r>
              <a:rPr lang="cs-CZ" dirty="0" smtClean="0"/>
              <a:t>Tlačítko OK.</a:t>
            </a:r>
            <a:endParaRPr lang="cs-CZ" dirty="0"/>
          </a:p>
          <a:p>
            <a:endParaRPr lang="cs-CZ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844590" y="2091559"/>
            <a:ext cx="4193210" cy="37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9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Vytváření rejstříku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408386" y="1954925"/>
            <a:ext cx="5475890" cy="4666592"/>
          </a:xfrm>
        </p:spPr>
        <p:txBody>
          <a:bodyPr>
            <a:normAutofit fontScale="85000" lnSpcReduction="10000"/>
          </a:bodyPr>
          <a:lstStyle/>
          <a:p>
            <a:r>
              <a:rPr lang="cs-CZ" dirty="0"/>
              <a:t>Rejstřík slouží pro snadnější orientaci v </a:t>
            </a:r>
            <a:r>
              <a:rPr lang="cs-CZ" dirty="0" smtClean="0"/>
              <a:t>dokumentu.</a:t>
            </a:r>
            <a:endParaRPr lang="cs-CZ" dirty="0" smtClean="0"/>
          </a:p>
          <a:p>
            <a:r>
              <a:rPr lang="cs-CZ" dirty="0" smtClean="0"/>
              <a:t>Obsahuje </a:t>
            </a:r>
            <a:r>
              <a:rPr lang="cs-CZ" dirty="0"/>
              <a:t>důležitá slova </a:t>
            </a:r>
            <a:r>
              <a:rPr lang="cs-CZ" dirty="0" smtClean="0"/>
              <a:t>dokumentu.</a:t>
            </a:r>
          </a:p>
          <a:p>
            <a:r>
              <a:rPr lang="cs-CZ" dirty="0" smtClean="0"/>
              <a:t>Postup tvorby:</a:t>
            </a:r>
          </a:p>
          <a:p>
            <a:pPr lvl="1"/>
            <a:r>
              <a:rPr lang="cs-CZ" dirty="0" smtClean="0"/>
              <a:t>Označení slov pro rejstřík pomocí myši,</a:t>
            </a:r>
          </a:p>
          <a:p>
            <a:pPr lvl="1"/>
            <a:r>
              <a:rPr lang="cs-CZ" dirty="0" smtClean="0"/>
              <a:t>Záložka </a:t>
            </a:r>
            <a:r>
              <a:rPr lang="cs-CZ" dirty="0"/>
              <a:t>Reference </a:t>
            </a:r>
            <a:r>
              <a:rPr lang="cs-CZ" dirty="0" smtClean="0"/>
              <a:t>-&gt; Rejstřík -&gt; Označit položku,</a:t>
            </a:r>
          </a:p>
          <a:p>
            <a:pPr lvl="1"/>
            <a:r>
              <a:rPr lang="cs-CZ" dirty="0" smtClean="0"/>
              <a:t>Aktuální stránka: číslo </a:t>
            </a:r>
            <a:r>
              <a:rPr lang="cs-CZ" dirty="0"/>
              <a:t>strany, kde se označené slovo nachází. </a:t>
            </a:r>
            <a:endParaRPr lang="cs-CZ" dirty="0" smtClean="0"/>
          </a:p>
          <a:p>
            <a:pPr lvl="1"/>
            <a:r>
              <a:rPr lang="cs-CZ" dirty="0" smtClean="0"/>
              <a:t>Dvě tlačítka : </a:t>
            </a:r>
          </a:p>
          <a:p>
            <a:pPr lvl="2"/>
            <a:r>
              <a:rPr lang="cs-CZ" dirty="0" smtClean="0"/>
              <a:t>Označit: označení pouze aktuální stránky, kde se slovo nachází,</a:t>
            </a:r>
          </a:p>
          <a:p>
            <a:pPr lvl="2"/>
            <a:r>
              <a:rPr lang="cs-CZ" dirty="0" smtClean="0"/>
              <a:t>Označit vše: označí všechny strany, kde se slovo nachází. </a:t>
            </a:r>
          </a:p>
          <a:p>
            <a:pPr lvl="1"/>
            <a:r>
              <a:rPr lang="cs-CZ" dirty="0" smtClean="0"/>
              <a:t>K</a:t>
            </a:r>
            <a:r>
              <a:rPr lang="cs-CZ" dirty="0"/>
              <a:t> označenému slovo jsou přidány speciální formátovací značky { XE "vybrané slovo"}, </a:t>
            </a:r>
          </a:p>
          <a:p>
            <a:pPr lvl="1"/>
            <a:r>
              <a:rPr lang="cs-CZ" dirty="0" smtClean="0"/>
              <a:t>Vygenerování rejstříku:</a:t>
            </a:r>
          </a:p>
          <a:p>
            <a:pPr lvl="2"/>
            <a:r>
              <a:rPr lang="cs-CZ" dirty="0" smtClean="0"/>
              <a:t>Záložka Reference -&gt; Rejstřík -&gt; Vložit </a:t>
            </a:r>
            <a:r>
              <a:rPr lang="cs-CZ" dirty="0"/>
              <a:t>rejstřík. </a:t>
            </a:r>
            <a:endParaRPr lang="cs-CZ" dirty="0" smtClean="0"/>
          </a:p>
          <a:p>
            <a:pPr lvl="2"/>
            <a:r>
              <a:rPr lang="cs-CZ" dirty="0" smtClean="0"/>
              <a:t>Otevřeno </a:t>
            </a:r>
            <a:r>
              <a:rPr lang="cs-CZ" dirty="0"/>
              <a:t>dialogové okno Rejstřík, kde jej můžeme upravovat stejně jako vytvářený </a:t>
            </a:r>
            <a:r>
              <a:rPr lang="cs-CZ" dirty="0" smtClean="0"/>
              <a:t>obsah.</a:t>
            </a:r>
            <a:endParaRPr lang="cs-CZ" dirty="0" smtClean="0"/>
          </a:p>
          <a:p>
            <a:pPr lvl="2"/>
            <a:r>
              <a:rPr lang="cs-CZ" dirty="0" smtClean="0"/>
              <a:t>Tlačítko OK.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51834" y="2156012"/>
            <a:ext cx="3206532" cy="414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90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Poznámky pod čarou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484312" y="2049517"/>
            <a:ext cx="4895055" cy="4550980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Krátký </a:t>
            </a:r>
            <a:r>
              <a:rPr lang="cs-CZ" dirty="0"/>
              <a:t>text nebo odkaz na zdroj textu, který doplňuje informace obsažené v jednotlivých větách textu. </a:t>
            </a:r>
            <a:endParaRPr lang="cs-CZ" dirty="0" smtClean="0"/>
          </a:p>
          <a:p>
            <a:r>
              <a:rPr lang="cs-CZ" dirty="0" smtClean="0"/>
              <a:t>Slouží </a:t>
            </a:r>
            <a:r>
              <a:rPr lang="cs-CZ" dirty="0"/>
              <a:t>k oddělení podstatných informací od rozšiřujících informací. </a:t>
            </a:r>
            <a:endParaRPr lang="cs-CZ" dirty="0" smtClean="0"/>
          </a:p>
          <a:p>
            <a:r>
              <a:rPr lang="cs-CZ" dirty="0" smtClean="0"/>
              <a:t>Poznámky </a:t>
            </a:r>
            <a:r>
              <a:rPr lang="cs-CZ" dirty="0"/>
              <a:t>pod čarou jsou vkládány na konec stránky, v textu, kde poznámku vkládáme je pomocí horního indexu vložen odkaz na tuto poznámku. </a:t>
            </a:r>
            <a:endParaRPr lang="cs-CZ" dirty="0" smtClean="0"/>
          </a:p>
          <a:p>
            <a:r>
              <a:rPr lang="cs-CZ" dirty="0" smtClean="0"/>
              <a:t>Postup vkládání poznámek:</a:t>
            </a:r>
          </a:p>
          <a:p>
            <a:pPr lvl="1"/>
            <a:r>
              <a:rPr lang="cs-CZ" dirty="0" smtClean="0"/>
              <a:t>Klikneme za slovo , kde budeme odkaz na poznámku vkládat -&gt; Záložka Reference -&gt; Poznámky </a:t>
            </a:r>
            <a:r>
              <a:rPr lang="cs-CZ" dirty="0"/>
              <a:t>pod </a:t>
            </a:r>
            <a:r>
              <a:rPr lang="cs-CZ" dirty="0" smtClean="0"/>
              <a:t>čarou -&gt; Vložit </a:t>
            </a:r>
            <a:r>
              <a:rPr lang="cs-CZ" dirty="0"/>
              <a:t>poznámky pod čarou. </a:t>
            </a:r>
            <a:endParaRPr lang="cs-CZ" dirty="0" smtClean="0"/>
          </a:p>
          <a:p>
            <a:pPr lvl="1"/>
            <a:r>
              <a:rPr lang="cs-CZ" dirty="0" smtClean="0"/>
              <a:t>Vložení text poznámky. </a:t>
            </a:r>
            <a:endParaRPr lang="cs-CZ" dirty="0"/>
          </a:p>
          <a:p>
            <a:pPr lvl="1"/>
            <a:r>
              <a:rPr lang="cs-CZ" dirty="0" smtClean="0"/>
              <a:t>Dialogové </a:t>
            </a:r>
            <a:r>
              <a:rPr lang="cs-CZ" dirty="0"/>
              <a:t>okno Poznámka pod čarou a vysvětlivka, kde nastavujeme </a:t>
            </a:r>
            <a:r>
              <a:rPr lang="cs-CZ" dirty="0" smtClean="0"/>
              <a:t>parametry: </a:t>
            </a:r>
          </a:p>
          <a:p>
            <a:pPr lvl="2"/>
            <a:r>
              <a:rPr lang="cs-CZ" dirty="0" smtClean="0"/>
              <a:t>Konec stránky, způsob </a:t>
            </a:r>
            <a:r>
              <a:rPr lang="cs-CZ" dirty="0"/>
              <a:t>zobrazení </a:t>
            </a:r>
            <a:r>
              <a:rPr lang="cs-CZ" dirty="0" smtClean="0"/>
              <a:t>poznámek, formát </a:t>
            </a:r>
            <a:r>
              <a:rPr lang="cs-CZ" dirty="0"/>
              <a:t>číslování pomocí </a:t>
            </a:r>
            <a:r>
              <a:rPr lang="cs-CZ" dirty="0" smtClean="0"/>
              <a:t> aj.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máme vše nastaveno, klikneme na tlačítko Použít. 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83670" y="2044698"/>
            <a:ext cx="3542860" cy="436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89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Vkládání vysvětlivek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228193"/>
            <a:ext cx="4895056" cy="3563006"/>
          </a:xfrm>
        </p:spPr>
        <p:txBody>
          <a:bodyPr>
            <a:normAutofit/>
          </a:bodyPr>
          <a:lstStyle/>
          <a:p>
            <a:r>
              <a:rPr lang="cs-CZ" dirty="0"/>
              <a:t>Vysvětlivky do dokumentu vkládáme tehdy, pokud text obsahuje neznámé </a:t>
            </a:r>
            <a:r>
              <a:rPr lang="cs-CZ" dirty="0" smtClean="0"/>
              <a:t>slovo. </a:t>
            </a:r>
          </a:p>
          <a:p>
            <a:r>
              <a:rPr lang="cs-CZ" dirty="0" smtClean="0"/>
              <a:t>Vysvětlivky vkládány </a:t>
            </a:r>
            <a:r>
              <a:rPr lang="cs-CZ" dirty="0"/>
              <a:t>na konec dokumentu, tedy tam kde končí </a:t>
            </a:r>
            <a:r>
              <a:rPr lang="cs-CZ" dirty="0" smtClean="0"/>
              <a:t>text.</a:t>
            </a:r>
          </a:p>
          <a:p>
            <a:r>
              <a:rPr lang="cs-CZ" dirty="0" smtClean="0"/>
              <a:t>Úprava položek, tak jako u poznámek pod čarou: Sloupce</a:t>
            </a:r>
            <a:r>
              <a:rPr lang="cs-CZ" dirty="0"/>
              <a:t>, Formát číslování, Začít od a Číslování. 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535874" y="2228193"/>
            <a:ext cx="2810642" cy="347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9621" y="2472559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Obsah, Rejstřík, Poznámky pod čarou, Vysvětlivky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11926780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125</TotalTime>
  <Words>172</Words>
  <Application>Microsoft Office PowerPoint</Application>
  <PresentationFormat>Širokoúhlá obrazovka</PresentationFormat>
  <Paragraphs>51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0" baseType="lpstr">
      <vt:lpstr>Arial</vt:lpstr>
      <vt:lpstr>Corbel</vt:lpstr>
      <vt:lpstr>Paralaxa</vt:lpstr>
      <vt:lpstr>16. hodina</vt:lpstr>
      <vt:lpstr>Obsah</vt:lpstr>
      <vt:lpstr>Vytváření obsahu</vt:lpstr>
      <vt:lpstr>Vytváření rejstříku</vt:lpstr>
      <vt:lpstr>Poznámky pod čarou</vt:lpstr>
      <vt:lpstr>Vkládání vysvětlivek</vt:lpstr>
      <vt:lpstr>Pracovní list – Obsah, Rejstřík, Poznámky pod čarou, Vysvětlivky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26</cp:revision>
  <dcterms:created xsi:type="dcterms:W3CDTF">2016-03-06T10:10:22Z</dcterms:created>
  <dcterms:modified xsi:type="dcterms:W3CDTF">2016-04-09T14:46:02Z</dcterms:modified>
</cp:coreProperties>
</file>