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Lst>
  <p:notesMasterIdLst>
    <p:notesMasterId r:id="rId90"/>
  </p:notesMasterIdLst>
  <p:handoutMasterIdLst>
    <p:handoutMasterId r:id="rId91"/>
  </p:handoutMasterIdLst>
  <p:sldIdLst>
    <p:sldId id="257" r:id="rId3"/>
    <p:sldId id="268" r:id="rId4"/>
    <p:sldId id="272" r:id="rId5"/>
    <p:sldId id="274" r:id="rId6"/>
    <p:sldId id="273" r:id="rId7"/>
    <p:sldId id="275" r:id="rId8"/>
    <p:sldId id="276"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7" r:id="rId27"/>
    <p:sldId id="298" r:id="rId28"/>
    <p:sldId id="299" r:id="rId29"/>
    <p:sldId id="300" r:id="rId30"/>
    <p:sldId id="301" r:id="rId31"/>
    <p:sldId id="302" r:id="rId32"/>
    <p:sldId id="303" r:id="rId33"/>
    <p:sldId id="304" r:id="rId34"/>
    <p:sldId id="306" r:id="rId35"/>
    <p:sldId id="305" r:id="rId36"/>
    <p:sldId id="307" r:id="rId37"/>
    <p:sldId id="310" r:id="rId38"/>
    <p:sldId id="309"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267" r:id="rId65"/>
    <p:sldId id="337" r:id="rId66"/>
    <p:sldId id="338" r:id="rId67"/>
    <p:sldId id="339" r:id="rId68"/>
    <p:sldId id="340" r:id="rId69"/>
    <p:sldId id="341" r:id="rId70"/>
    <p:sldId id="342" r:id="rId71"/>
    <p:sldId id="343" r:id="rId72"/>
    <p:sldId id="344" r:id="rId73"/>
    <p:sldId id="345" r:id="rId74"/>
    <p:sldId id="346" r:id="rId75"/>
    <p:sldId id="347" r:id="rId76"/>
    <p:sldId id="348" r:id="rId77"/>
    <p:sldId id="349" r:id="rId78"/>
    <p:sldId id="350" r:id="rId79"/>
    <p:sldId id="351" r:id="rId80"/>
    <p:sldId id="352" r:id="rId81"/>
    <p:sldId id="353" r:id="rId82"/>
    <p:sldId id="354" r:id="rId83"/>
    <p:sldId id="355" r:id="rId84"/>
    <p:sldId id="356" r:id="rId85"/>
    <p:sldId id="357" r:id="rId86"/>
    <p:sldId id="358" r:id="rId87"/>
    <p:sldId id="359" r:id="rId88"/>
    <p:sldId id="360" r:id="rId8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5" pos="383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87744" autoAdjust="0"/>
  </p:normalViewPr>
  <p:slideViewPr>
    <p:cSldViewPr>
      <p:cViewPr>
        <p:scale>
          <a:sx n="81" d="100"/>
          <a:sy n="81" d="100"/>
        </p:scale>
        <p:origin x="-264" y="60"/>
      </p:cViewPr>
      <p:guideLst>
        <p:guide orient="horz" pos="2160"/>
        <p:guide pos="3839"/>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presProps" Target="presProps.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List_aplikace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873767112296165"/>
          <c:y val="0.15917788469991148"/>
          <c:w val="0.811774265786805"/>
          <c:h val="0.65564128861303972"/>
        </c:manualLayout>
      </c:layout>
      <c:barChart>
        <c:barDir val="col"/>
        <c:grouping val="stacked"/>
        <c:varyColors val="0"/>
        <c:ser>
          <c:idx val="0"/>
          <c:order val="0"/>
          <c:tx>
            <c:strRef>
              <c:f>Sheet1!$B$1</c:f>
              <c:strCache>
                <c:ptCount val="1"/>
                <c:pt idx="0">
                  <c:v>Series 1</c:v>
                </c:pt>
              </c:strCache>
            </c:strRef>
          </c:tx>
          <c:spPr>
            <a:noFill/>
            <a:ln w="25400" cap="flat" cmpd="sng" algn="ctr">
              <a:solidFill>
                <a:schemeClr val="accent1"/>
              </a:solidFill>
              <a:miter lim="800000"/>
            </a:ln>
            <a:effectLst/>
          </c:spPr>
          <c:invertIfNegative val="0"/>
          <c:dPt>
            <c:idx val="5"/>
            <c:invertIfNegative val="0"/>
            <c:bubble3D val="0"/>
            <c:spPr>
              <a:noFill/>
              <a:ln w="25400" cap="flat" cmpd="sng" algn="ctr">
                <a:noFill/>
                <a:miter lim="800000"/>
              </a:ln>
              <a:effectLst/>
            </c:spPr>
          </c:dPt>
          <c:dPt>
            <c:idx val="6"/>
            <c:invertIfNegative val="0"/>
            <c:bubble3D val="0"/>
            <c:spPr>
              <a:noFill/>
              <a:ln w="25400" cap="flat" cmpd="sng" algn="ctr">
                <a:noFill/>
                <a:miter lim="800000"/>
              </a:ln>
              <a:effectLst/>
            </c:spPr>
          </c:dPt>
          <c:cat>
            <c:strRef>
              <c:f>Sheet1!$A$2:$A$16</c:f>
              <c:strCache>
                <c:ptCount val="15"/>
                <c:pt idx="0">
                  <c:v>Pt</c:v>
                </c:pt>
                <c:pt idx="1">
                  <c:v>Ni</c:v>
                </c:pt>
                <c:pt idx="2">
                  <c:v>Mo</c:v>
                </c:pt>
                <c:pt idx="3">
                  <c:v>Si</c:v>
                </c:pt>
                <c:pt idx="4">
                  <c:v>NTC</c:v>
                </c:pt>
                <c:pt idx="5">
                  <c:v>PTC</c:v>
                </c:pt>
                <c:pt idx="6">
                  <c:v>Cu-Konstantan</c:v>
                </c:pt>
                <c:pt idx="7">
                  <c:v>Fe-Lonstantan</c:v>
                </c:pt>
                <c:pt idx="8">
                  <c:v>Chromel-Konstantan</c:v>
                </c:pt>
                <c:pt idx="9">
                  <c:v>Chromel-Alumel</c:v>
                </c:pt>
                <c:pt idx="10">
                  <c:v>NiCrSi-NiSi</c:v>
                </c:pt>
                <c:pt idx="11">
                  <c:v>WRe5-WRe26</c:v>
                </c:pt>
                <c:pt idx="12">
                  <c:v>PtRh13-Pt</c:v>
                </c:pt>
                <c:pt idx="13">
                  <c:v>PtRh10-Pt</c:v>
                </c:pt>
                <c:pt idx="14">
                  <c:v>PtRh30-PtRh6</c:v>
                </c:pt>
              </c:strCache>
            </c:strRef>
          </c:cat>
          <c:val>
            <c:numRef>
              <c:f>Sheet1!$B$2:$B$16</c:f>
              <c:numCache>
                <c:formatCode>General</c:formatCode>
                <c:ptCount val="15"/>
                <c:pt idx="0">
                  <c:v>-200</c:v>
                </c:pt>
                <c:pt idx="1">
                  <c:v>-60</c:v>
                </c:pt>
                <c:pt idx="2">
                  <c:v>-200</c:v>
                </c:pt>
                <c:pt idx="3">
                  <c:v>-50</c:v>
                </c:pt>
                <c:pt idx="4">
                  <c:v>-100</c:v>
                </c:pt>
                <c:pt idx="5">
                  <c:v>120</c:v>
                </c:pt>
                <c:pt idx="6">
                  <c:v>-200</c:v>
                </c:pt>
                <c:pt idx="7">
                  <c:v>-200</c:v>
                </c:pt>
                <c:pt idx="8">
                  <c:v>0</c:v>
                </c:pt>
                <c:pt idx="9">
                  <c:v>0</c:v>
                </c:pt>
                <c:pt idx="10">
                  <c:v>0</c:v>
                </c:pt>
                <c:pt idx="11">
                  <c:v>0</c:v>
                </c:pt>
                <c:pt idx="12">
                  <c:v>0</c:v>
                </c:pt>
                <c:pt idx="13">
                  <c:v>0</c:v>
                </c:pt>
                <c:pt idx="14">
                  <c:v>0</c:v>
                </c:pt>
              </c:numCache>
            </c:numRef>
          </c:val>
        </c:ser>
        <c:ser>
          <c:idx val="1"/>
          <c:order val="1"/>
          <c:tx>
            <c:strRef>
              <c:f>Sheet1!$C$1</c:f>
              <c:strCache>
                <c:ptCount val="1"/>
                <c:pt idx="0">
                  <c:v>Series 2</c:v>
                </c:pt>
              </c:strCache>
            </c:strRef>
          </c:tx>
          <c:spPr>
            <a:noFill/>
            <a:ln w="25400" cap="flat" cmpd="sng" algn="ctr">
              <a:solidFill>
                <a:schemeClr val="accent3"/>
              </a:solidFill>
              <a:miter lim="800000"/>
            </a:ln>
            <a:effectLst/>
          </c:spPr>
          <c:invertIfNegative val="0"/>
          <c:cat>
            <c:strRef>
              <c:f>Sheet1!$A$2:$A$16</c:f>
              <c:strCache>
                <c:ptCount val="15"/>
                <c:pt idx="0">
                  <c:v>Pt</c:v>
                </c:pt>
                <c:pt idx="1">
                  <c:v>Ni</c:v>
                </c:pt>
                <c:pt idx="2">
                  <c:v>Mo</c:v>
                </c:pt>
                <c:pt idx="3">
                  <c:v>Si</c:v>
                </c:pt>
                <c:pt idx="4">
                  <c:v>NTC</c:v>
                </c:pt>
                <c:pt idx="5">
                  <c:v>PTC</c:v>
                </c:pt>
                <c:pt idx="6">
                  <c:v>Cu-Konstantan</c:v>
                </c:pt>
                <c:pt idx="7">
                  <c:v>Fe-Lonstantan</c:v>
                </c:pt>
                <c:pt idx="8">
                  <c:v>Chromel-Konstantan</c:v>
                </c:pt>
                <c:pt idx="9">
                  <c:v>Chromel-Alumel</c:v>
                </c:pt>
                <c:pt idx="10">
                  <c:v>NiCrSi-NiSi</c:v>
                </c:pt>
                <c:pt idx="11">
                  <c:v>WRe5-WRe26</c:v>
                </c:pt>
                <c:pt idx="12">
                  <c:v>PtRh13-Pt</c:v>
                </c:pt>
                <c:pt idx="13">
                  <c:v>PtRh10-Pt</c:v>
                </c:pt>
                <c:pt idx="14">
                  <c:v>PtRh30-PtRh6</c:v>
                </c:pt>
              </c:strCache>
            </c:strRef>
          </c:cat>
          <c:val>
            <c:numRef>
              <c:f>Sheet1!$C$2:$C$16</c:f>
              <c:numCache>
                <c:formatCode>General</c:formatCode>
                <c:ptCount val="15"/>
                <c:pt idx="0">
                  <c:v>800</c:v>
                </c:pt>
                <c:pt idx="1">
                  <c:v>180</c:v>
                </c:pt>
                <c:pt idx="2">
                  <c:v>200</c:v>
                </c:pt>
                <c:pt idx="3">
                  <c:v>150</c:v>
                </c:pt>
                <c:pt idx="4">
                  <c:v>450</c:v>
                </c:pt>
                <c:pt idx="5">
                  <c:v>300</c:v>
                </c:pt>
                <c:pt idx="6">
                  <c:v>400</c:v>
                </c:pt>
                <c:pt idx="7">
                  <c:v>800</c:v>
                </c:pt>
                <c:pt idx="8">
                  <c:v>1000</c:v>
                </c:pt>
                <c:pt idx="9">
                  <c:v>1300</c:v>
                </c:pt>
                <c:pt idx="10">
                  <c:v>1200</c:v>
                </c:pt>
                <c:pt idx="11">
                  <c:v>2320</c:v>
                </c:pt>
                <c:pt idx="12">
                  <c:v>1700</c:v>
                </c:pt>
                <c:pt idx="13">
                  <c:v>1700</c:v>
                </c:pt>
                <c:pt idx="14">
                  <c:v>1700</c:v>
                </c:pt>
              </c:numCache>
            </c:numRef>
          </c:val>
        </c:ser>
        <c:dLbls>
          <c:showLegendKey val="0"/>
          <c:showVal val="0"/>
          <c:showCatName val="0"/>
          <c:showSerName val="0"/>
          <c:showPercent val="0"/>
          <c:showBubbleSize val="0"/>
        </c:dLbls>
        <c:gapWidth val="164"/>
        <c:overlap val="100"/>
        <c:axId val="105709568"/>
        <c:axId val="41220864"/>
      </c:barChart>
      <c:catAx>
        <c:axId val="105709568"/>
        <c:scaling>
          <c:orientation val="minMax"/>
        </c:scaling>
        <c:delete val="0"/>
        <c:axPos val="b"/>
        <c:numFmt formatCode="General" sourceLinked="0"/>
        <c:majorTickMark val="none"/>
        <c:minorTickMark val="none"/>
        <c:tickLblPos val="nextTo"/>
        <c:txPr>
          <a:bodyPr rot="-60000000" vert="horz"/>
          <a:lstStyle/>
          <a:p>
            <a:pPr>
              <a:defRPr sz="1000" strike="noStrike" spc="0" baseline="0"/>
            </a:pPr>
            <a:endParaRPr lang="cs-CZ"/>
          </a:p>
        </c:txPr>
        <c:crossAx val="41220864"/>
        <c:crosses val="autoZero"/>
        <c:auto val="1"/>
        <c:lblAlgn val="ctr"/>
        <c:lblOffset val="1000"/>
        <c:noMultiLvlLbl val="0"/>
      </c:catAx>
      <c:valAx>
        <c:axId val="412208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cs-CZ"/>
          </a:p>
        </c:txPr>
        <c:crossAx val="105709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cs-CZ"/>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tint val="60000"/>
  </cs:variation>
  <cs:variation>
    <a:shade val="60000"/>
  </cs:variation>
  <cs:variation>
    <a:tint val="80000"/>
  </cs:variation>
  <cs:variation>
    <a:shade val="80000"/>
  </cs:variation>
  <cs:variation>
    <a:tint val="50000"/>
  </cs:variation>
  <cs:variation>
    <a:shade val="50000"/>
  </cs:variation>
  <cs:variation>
    <a:tint val="70000"/>
  </cs:variation>
  <cs:variation>
    <a:shade val="70000"/>
  </cs:variation>
</cs:colorStyle>
</file>

<file path=ppt/charts/style1.xml><?xml version="1.0" encoding="utf-8"?>
<cs:chartStyle xmlns:cs="http://schemas.microsoft.com/office/drawing/2012/chartStyle" xmlns:a="http://schemas.openxmlformats.org/drawingml/2006/main" id="211">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bg1"/>
    </cs:fontRef>
    <cs:spPr>
      <a:solidFill>
        <a:schemeClr val="tx1">
          <a:lumMod val="35000"/>
          <a:lumOff val="65000"/>
        </a:schemeClr>
      </a:solidFill>
    </cs:spPr>
    <cs:defRPr sz="1197"/>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5B4EDC-59C0-49C7-8ADA-5A781B329E02}" type="datetimeFigureOut">
              <a:rPr lang="en-US"/>
              <a:t>5/30/2013</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429053-DC2A-4342-ADD4-2FD729D91E2C}" type="slidenum">
              <a:rPr/>
              <a:t>‹#›</a:t>
            </a:fld>
            <a:endParaRPr/>
          </a:p>
        </p:txBody>
      </p:sp>
    </p:spTree>
    <p:extLst>
      <p:ext uri="{BB962C8B-B14F-4D97-AF65-F5344CB8AC3E}">
        <p14:creationId xmlns:p14="http://schemas.microsoft.com/office/powerpoint/2010/main" val="4232045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D8D46A-B586-417D-BFBD-8C8FE0AAF762}" type="datetimeFigureOut">
              <a:rPr lang="en-US"/>
              <a:t>5/30/2013</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BA5BD7-F043-4D1B-AA17-CD412FC534DE}" type="slidenum">
              <a:rPr/>
              <a:t>‹#›</a:t>
            </a:fld>
            <a:endParaRPr/>
          </a:p>
        </p:txBody>
      </p:sp>
    </p:spTree>
    <p:extLst>
      <p:ext uri="{BB962C8B-B14F-4D97-AF65-F5344CB8AC3E}">
        <p14:creationId xmlns:p14="http://schemas.microsoft.com/office/powerpoint/2010/main" val="27670578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3EBA5BD7-F043-4D1B-AA17-CD412FC534DE}" type="slidenum">
              <a:rPr lang="cs-CZ" smtClean="0"/>
              <a:t>21</a:t>
            </a:fld>
            <a:endParaRPr lang="cs-CZ"/>
          </a:p>
        </p:txBody>
      </p:sp>
    </p:spTree>
    <p:extLst>
      <p:ext uri="{BB962C8B-B14F-4D97-AF65-F5344CB8AC3E}">
        <p14:creationId xmlns:p14="http://schemas.microsoft.com/office/powerpoint/2010/main" val="2734815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3EBA5BD7-F043-4D1B-AA17-CD412FC534DE}" type="slidenum">
              <a:rPr lang="cs-CZ" smtClean="0"/>
              <a:t>22</a:t>
            </a:fld>
            <a:endParaRPr lang="cs-CZ"/>
          </a:p>
        </p:txBody>
      </p:sp>
    </p:spTree>
    <p:extLst>
      <p:ext uri="{BB962C8B-B14F-4D97-AF65-F5344CB8AC3E}">
        <p14:creationId xmlns:p14="http://schemas.microsoft.com/office/powerpoint/2010/main" val="2734815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3EBA5BD7-F043-4D1B-AA17-CD412FC534DE}" type="slidenum">
              <a:rPr lang="cs-CZ" smtClean="0"/>
              <a:t>23</a:t>
            </a:fld>
            <a:endParaRPr lang="cs-CZ"/>
          </a:p>
        </p:txBody>
      </p:sp>
    </p:spTree>
    <p:extLst>
      <p:ext uri="{BB962C8B-B14F-4D97-AF65-F5344CB8AC3E}">
        <p14:creationId xmlns:p14="http://schemas.microsoft.com/office/powerpoint/2010/main" val="2734815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3EBA5BD7-F043-4D1B-AA17-CD412FC534DE}" type="slidenum">
              <a:rPr lang="cs-CZ" smtClean="0"/>
              <a:t>24</a:t>
            </a:fld>
            <a:endParaRPr lang="cs-CZ"/>
          </a:p>
        </p:txBody>
      </p:sp>
    </p:spTree>
    <p:extLst>
      <p:ext uri="{BB962C8B-B14F-4D97-AF65-F5344CB8AC3E}">
        <p14:creationId xmlns:p14="http://schemas.microsoft.com/office/powerpoint/2010/main" val="2734815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grpSp>
        <p:nvGrpSpPr>
          <p:cNvPr id="21" name="diagonals"/>
          <p:cNvGrpSpPr/>
          <p:nvPr/>
        </p:nvGrpSpPr>
        <p:grpSpPr>
          <a:xfrm>
            <a:off x="7516443" y="4145281"/>
            <a:ext cx="4686117" cy="2731407"/>
            <a:chOff x="5638800" y="3108960"/>
            <a:chExt cx="3515503" cy="2048555"/>
          </a:xfrm>
        </p:grpSpPr>
        <p:cxnSp>
          <p:nvCxnSpPr>
            <p:cNvPr id="14" name="Straight Connector 13"/>
            <p:cNvCxnSpPr/>
            <p:nvPr/>
          </p:nvCxnSpPr>
          <p:spPr>
            <a:xfrm flipV="1">
              <a:off x="5638800" y="3108960"/>
              <a:ext cx="3515503" cy="2037116"/>
            </a:xfrm>
            <a:prstGeom prst="line">
              <a:avLst/>
            </a:pr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p:cNvCxnSpPr/>
            <p:nvPr/>
          </p:nvCxnSpPr>
          <p:spPr>
            <a:xfrm flipV="1">
              <a:off x="6004643" y="3333750"/>
              <a:ext cx="3149660" cy="1823765"/>
            </a:xfrm>
            <a:prstGeom prst="line">
              <a:avLst/>
            </a:pr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p:cNvCxnSpPr/>
            <p:nvPr/>
          </p:nvCxnSpPr>
          <p:spPr>
            <a:xfrm flipV="1">
              <a:off x="6388342" y="3549891"/>
              <a:ext cx="2765961" cy="1600149"/>
            </a:xfrm>
            <a:prstGeom prst="line">
              <a:avLst/>
            </a:pr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bottom lines"/>
          <p:cNvGrpSpPr/>
          <p:nvPr/>
        </p:nvGrpSpPr>
        <p:grpSpPr>
          <a:xfrm>
            <a:off x="-8916" y="6057149"/>
            <a:ext cx="5498726" cy="820207"/>
            <a:chOff x="-6689" y="4553748"/>
            <a:chExt cx="4125119" cy="615155"/>
          </a:xfrm>
        </p:grpSpPr>
        <p:sp>
          <p:nvSpPr>
            <p:cNvPr id="9" name="Freeform 8"/>
            <p:cNvSpPr/>
            <p:nvPr/>
          </p:nvSpPr>
          <p:spPr>
            <a:xfrm rot="16200000">
              <a:off x="1754302" y="2802395"/>
              <a:ext cx="612775" cy="411548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4115481 h 4115481"/>
                <a:gd name="connsiteX1" fmla="*/ 612775 w 612775"/>
                <a:gd name="connsiteY1" fmla="*/ 3180443 h 4115481"/>
                <a:gd name="connsiteX2" fmla="*/ 612775 w 612775"/>
                <a:gd name="connsiteY2" fmla="*/ 0 h 4115481"/>
              </a:gdLst>
              <a:ahLst/>
              <a:cxnLst>
                <a:cxn ang="0">
                  <a:pos x="connsiteX0" y="connsiteY0"/>
                </a:cxn>
                <a:cxn ang="0">
                  <a:pos x="connsiteX1" y="connsiteY1"/>
                </a:cxn>
                <a:cxn ang="0">
                  <a:pos x="connsiteX2" y="connsiteY2"/>
                </a:cxn>
              </a:cxnLst>
              <a:rect l="l" t="t" r="r" b="b"/>
              <a:pathLst>
                <a:path w="612775" h="4115481">
                  <a:moveTo>
                    <a:pt x="0" y="4115481"/>
                  </a:moveTo>
                  <a:lnTo>
                    <a:pt x="612775" y="3180443"/>
                  </a:lnTo>
                  <a:lnTo>
                    <a:pt x="612775" y="0"/>
                  </a:lnTo>
                </a:path>
              </a:pathLst>
            </a:cu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0" name="Freeform 9"/>
            <p:cNvSpPr/>
            <p:nvPr/>
          </p:nvSpPr>
          <p:spPr>
            <a:xfrm rot="16200000">
              <a:off x="1604659" y="3152814"/>
              <a:ext cx="410751" cy="3621427"/>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202024 w 612775"/>
                <a:gd name="connsiteY1" fmla="*/ 3607676 h 3919538"/>
                <a:gd name="connsiteX2" fmla="*/ 612775 w 612775"/>
                <a:gd name="connsiteY2" fmla="*/ 2984500 h 3919538"/>
                <a:gd name="connsiteX3" fmla="*/ 612775 w 612775"/>
                <a:gd name="connsiteY3" fmla="*/ 0 h 3919538"/>
                <a:gd name="connsiteX0" fmla="*/ 0 w 410751"/>
                <a:gd name="connsiteY0" fmla="*/ 3607676 h 3607676"/>
                <a:gd name="connsiteX1" fmla="*/ 410751 w 410751"/>
                <a:gd name="connsiteY1" fmla="*/ 2984500 h 3607676"/>
                <a:gd name="connsiteX2" fmla="*/ 410751 w 410751"/>
                <a:gd name="connsiteY2" fmla="*/ 0 h 3607676"/>
                <a:gd name="connsiteX0" fmla="*/ 0 w 410751"/>
                <a:gd name="connsiteY0" fmla="*/ 3607676 h 3607676"/>
                <a:gd name="connsiteX1" fmla="*/ 410751 w 410751"/>
                <a:gd name="connsiteY1" fmla="*/ 2984500 h 3607676"/>
                <a:gd name="connsiteX2" fmla="*/ 409575 w 410751"/>
                <a:gd name="connsiteY2" fmla="*/ 185820 h 3607676"/>
                <a:gd name="connsiteX3" fmla="*/ 410751 w 410751"/>
                <a:gd name="connsiteY3" fmla="*/ 0 h 3607676"/>
                <a:gd name="connsiteX0" fmla="*/ 0 w 410751"/>
                <a:gd name="connsiteY0" fmla="*/ 3421856 h 3421856"/>
                <a:gd name="connsiteX1" fmla="*/ 410751 w 410751"/>
                <a:gd name="connsiteY1" fmla="*/ 2798680 h 3421856"/>
                <a:gd name="connsiteX2" fmla="*/ 409575 w 410751"/>
                <a:gd name="connsiteY2" fmla="*/ 0 h 3421856"/>
                <a:gd name="connsiteX0" fmla="*/ 0 w 410751"/>
                <a:gd name="connsiteY0" fmla="*/ 3614170 h 3614170"/>
                <a:gd name="connsiteX1" fmla="*/ 410751 w 410751"/>
                <a:gd name="connsiteY1" fmla="*/ 2990994 h 3614170"/>
                <a:gd name="connsiteX2" fmla="*/ 405947 w 410751"/>
                <a:gd name="connsiteY2" fmla="*/ 0 h 3614170"/>
                <a:gd name="connsiteX0" fmla="*/ 0 w 410751"/>
                <a:gd name="connsiteY0" fmla="*/ 3621427 h 3621427"/>
                <a:gd name="connsiteX1" fmla="*/ 410751 w 410751"/>
                <a:gd name="connsiteY1" fmla="*/ 2998251 h 3621427"/>
                <a:gd name="connsiteX2" fmla="*/ 405947 w 410751"/>
                <a:gd name="connsiteY2" fmla="*/ 0 h 3621427"/>
              </a:gdLst>
              <a:ahLst/>
              <a:cxnLst>
                <a:cxn ang="0">
                  <a:pos x="connsiteX0" y="connsiteY0"/>
                </a:cxn>
                <a:cxn ang="0">
                  <a:pos x="connsiteX1" y="connsiteY1"/>
                </a:cxn>
                <a:cxn ang="0">
                  <a:pos x="connsiteX2" y="connsiteY2"/>
                </a:cxn>
              </a:cxnLst>
              <a:rect l="l" t="t" r="r" b="b"/>
              <a:pathLst>
                <a:path w="410751" h="3621427">
                  <a:moveTo>
                    <a:pt x="0" y="3621427"/>
                  </a:moveTo>
                  <a:lnTo>
                    <a:pt x="410751" y="2998251"/>
                  </a:lnTo>
                  <a:cubicBezTo>
                    <a:pt x="410359" y="2065358"/>
                    <a:pt x="406339" y="932893"/>
                    <a:pt x="405947" y="0"/>
                  </a:cubicBezTo>
                </a:path>
              </a:pathLst>
            </a:cu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1" name="Freeform 10"/>
            <p:cNvSpPr/>
            <p:nvPr/>
          </p:nvSpPr>
          <p:spPr>
            <a:xfrm rot="16200000">
              <a:off x="1462308" y="3453376"/>
              <a:ext cx="241768" cy="317976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373856 w 612775"/>
                <a:gd name="connsiteY1" fmla="*/ 3344891 h 3919538"/>
                <a:gd name="connsiteX2" fmla="*/ 612775 w 612775"/>
                <a:gd name="connsiteY2" fmla="*/ 2984500 h 3919538"/>
                <a:gd name="connsiteX3" fmla="*/ 612775 w 612775"/>
                <a:gd name="connsiteY3" fmla="*/ 0 h 3919538"/>
                <a:gd name="connsiteX0" fmla="*/ 0 w 238919"/>
                <a:gd name="connsiteY0" fmla="*/ 3344891 h 3344891"/>
                <a:gd name="connsiteX1" fmla="*/ 238919 w 238919"/>
                <a:gd name="connsiteY1" fmla="*/ 2984500 h 3344891"/>
                <a:gd name="connsiteX2" fmla="*/ 238919 w 238919"/>
                <a:gd name="connsiteY2" fmla="*/ 0 h 3344891"/>
                <a:gd name="connsiteX0" fmla="*/ 0 w 238919"/>
                <a:gd name="connsiteY0" fmla="*/ 3344891 h 3344891"/>
                <a:gd name="connsiteX1" fmla="*/ 238919 w 238919"/>
                <a:gd name="connsiteY1" fmla="*/ 2984500 h 3344891"/>
                <a:gd name="connsiteX2" fmla="*/ 238125 w 238919"/>
                <a:gd name="connsiteY2" fmla="*/ 368330 h 3344891"/>
                <a:gd name="connsiteX3" fmla="*/ 238919 w 238919"/>
                <a:gd name="connsiteY3" fmla="*/ 0 h 3344891"/>
                <a:gd name="connsiteX0" fmla="*/ 0 w 238919"/>
                <a:gd name="connsiteY0" fmla="*/ 2976561 h 2976561"/>
                <a:gd name="connsiteX1" fmla="*/ 238919 w 238919"/>
                <a:gd name="connsiteY1" fmla="*/ 2616170 h 2976561"/>
                <a:gd name="connsiteX2" fmla="*/ 238125 w 238919"/>
                <a:gd name="connsiteY2" fmla="*/ 0 h 2976561"/>
                <a:gd name="connsiteX0" fmla="*/ 0 w 241768"/>
                <a:gd name="connsiteY0" fmla="*/ 3179761 h 3179761"/>
                <a:gd name="connsiteX1" fmla="*/ 238919 w 241768"/>
                <a:gd name="connsiteY1" fmla="*/ 2819370 h 3179761"/>
                <a:gd name="connsiteX2" fmla="*/ 241754 w 241768"/>
                <a:gd name="connsiteY2" fmla="*/ 0 h 3179761"/>
              </a:gdLst>
              <a:ahLst/>
              <a:cxnLst>
                <a:cxn ang="0">
                  <a:pos x="connsiteX0" y="connsiteY0"/>
                </a:cxn>
                <a:cxn ang="0">
                  <a:pos x="connsiteX1" y="connsiteY1"/>
                </a:cxn>
                <a:cxn ang="0">
                  <a:pos x="connsiteX2" y="connsiteY2"/>
                </a:cxn>
              </a:cxnLst>
              <a:rect l="l" t="t" r="r" b="b"/>
              <a:pathLst>
                <a:path w="241768" h="3179761">
                  <a:moveTo>
                    <a:pt x="0" y="3179761"/>
                  </a:moveTo>
                  <a:lnTo>
                    <a:pt x="238919" y="2819370"/>
                  </a:lnTo>
                  <a:cubicBezTo>
                    <a:pt x="238654" y="1947313"/>
                    <a:pt x="242019" y="872057"/>
                    <a:pt x="241754" y="0"/>
                  </a:cubicBezTo>
                </a:path>
              </a:pathLst>
            </a:cu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ctrTitle"/>
          </p:nvPr>
        </p:nvSpPr>
        <p:spPr>
          <a:xfrm>
            <a:off x="1625176" y="584200"/>
            <a:ext cx="8735325" cy="2000251"/>
          </a:xfrm>
        </p:spPr>
        <p:txBody>
          <a:bodyPr>
            <a:normAutofit/>
          </a:bodyPr>
          <a:lstStyle>
            <a:lvl1pPr>
              <a:defRPr sz="5400"/>
            </a:lvl1pPr>
          </a:lstStyle>
          <a:p>
            <a:r>
              <a:rPr lang="cs-CZ" smtClean="0"/>
              <a:t>Kliknutím lze upravit styl.</a:t>
            </a:r>
            <a:endParaRPr/>
          </a:p>
        </p:txBody>
      </p:sp>
      <p:sp>
        <p:nvSpPr>
          <p:cNvPr id="3" name="Subtitle 2"/>
          <p:cNvSpPr>
            <a:spLocks noGrp="1"/>
          </p:cNvSpPr>
          <p:nvPr>
            <p:ph type="subTitle" idx="1"/>
          </p:nvPr>
        </p:nvSpPr>
        <p:spPr>
          <a:xfrm>
            <a:off x="1625176" y="2616200"/>
            <a:ext cx="8735325" cy="1752600"/>
          </a:xfrm>
        </p:spPr>
        <p:txBody>
          <a:bodyPr>
            <a:normAutofit/>
          </a:bodyPr>
          <a:lstStyle>
            <a:lvl1pPr marL="0" indent="0" algn="l">
              <a:spcBef>
                <a:spcPts val="0"/>
              </a:spcBef>
              <a:buNone/>
              <a:defRPr sz="2800" cap="all" spc="200" baseline="0">
                <a:solidFill>
                  <a:schemeClr val="accent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cs-CZ" smtClean="0"/>
              <a:t>Kliknutím lze upravit styl předlohy.</a:t>
            </a:r>
            <a:endParaRPr/>
          </a:p>
        </p:txBody>
      </p:sp>
      <p:sp>
        <p:nvSpPr>
          <p:cNvPr id="22" name="Date Placeholder 21"/>
          <p:cNvSpPr>
            <a:spLocks noGrp="1"/>
          </p:cNvSpPr>
          <p:nvPr>
            <p:ph type="dt" sz="half" idx="10"/>
          </p:nvPr>
        </p:nvSpPr>
        <p:spPr/>
        <p:txBody>
          <a:bodyPr/>
          <a:lstStyle/>
          <a:p>
            <a:fld id="{F0DFD029-FB74-4578-B929-F66AA97659CA}" type="datetimeFigureOut">
              <a:rPr lang="en-US"/>
              <a:t>5/30/2013</a:t>
            </a:fld>
            <a:endParaRPr/>
          </a:p>
        </p:txBody>
      </p:sp>
      <p:sp>
        <p:nvSpPr>
          <p:cNvPr id="23" name="Footer Placeholder 22"/>
          <p:cNvSpPr>
            <a:spLocks noGrp="1"/>
          </p:cNvSpPr>
          <p:nvPr>
            <p:ph type="ftr" sz="quarter" idx="11"/>
          </p:nvPr>
        </p:nvSpPr>
        <p:spPr/>
        <p:txBody>
          <a:bodyPr/>
          <a:lstStyle/>
          <a:p>
            <a:endParaRPr/>
          </a:p>
        </p:txBody>
      </p:sp>
      <p:sp>
        <p:nvSpPr>
          <p:cNvPr id="24" name="Slide Number Placeholder 23"/>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84748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4" name="Date Placeholder 3"/>
          <p:cNvSpPr>
            <a:spLocks noGrp="1"/>
          </p:cNvSpPr>
          <p:nvPr>
            <p:ph type="dt" sz="half" idx="10"/>
          </p:nvPr>
        </p:nvSpPr>
        <p:spPr/>
        <p:txBody>
          <a:bodyPr/>
          <a:lstStyle/>
          <a:p>
            <a:fld id="{F0DFD029-FB74-4578-B929-F66AA97659CA}" type="datetimeFigureOut">
              <a:rPr lang="en-US"/>
              <a:t>5/30/2013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99667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584200"/>
            <a:ext cx="2742486" cy="5588000"/>
          </a:xfrm>
        </p:spPr>
        <p:txBody>
          <a:bodyPr vert="eaVert"/>
          <a:lstStyle/>
          <a:p>
            <a:r>
              <a:rPr lang="cs-CZ" smtClean="0"/>
              <a:t>Kliknutím lze upravit styl.</a:t>
            </a:r>
            <a:endParaRPr/>
          </a:p>
        </p:txBody>
      </p:sp>
      <p:sp>
        <p:nvSpPr>
          <p:cNvPr id="3" name="Vertical Text Placeholder 2"/>
          <p:cNvSpPr>
            <a:spLocks noGrp="1"/>
          </p:cNvSpPr>
          <p:nvPr>
            <p:ph type="body" orient="vert" idx="1"/>
          </p:nvPr>
        </p:nvSpPr>
        <p:spPr>
          <a:xfrm>
            <a:off x="1218882" y="584200"/>
            <a:ext cx="7414869" cy="5588000"/>
          </a:xfrm>
        </p:spPr>
        <p:txBody>
          <a:bodyPr vert="eaVert"/>
          <a:lstStyle>
            <a:lvl5pPr>
              <a:defRPr/>
            </a:lvl5pPr>
            <a:lvl6pPr>
              <a:defRPr/>
            </a:lvl6pPr>
            <a:lvl7pPr>
              <a:defRPr/>
            </a:lvl7pPr>
            <a:lvl8pPr>
              <a:defRPr/>
            </a:lvl8pPr>
            <a:lvl9pPr>
              <a:defRPr/>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4" name="Date Placeholder 3"/>
          <p:cNvSpPr>
            <a:spLocks noGrp="1"/>
          </p:cNvSpPr>
          <p:nvPr>
            <p:ph type="dt" sz="half" idx="10"/>
          </p:nvPr>
        </p:nvSpPr>
        <p:spPr/>
        <p:txBody>
          <a:bodyPr/>
          <a:lstStyle/>
          <a:p>
            <a:fld id="{F0DFD029-FB74-4578-B929-F66AA97659CA}" type="datetimeFigureOut">
              <a:rPr lang="en-US"/>
              <a:t>5/30/2013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59588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4" name="Date Placeholder 3"/>
          <p:cNvSpPr>
            <a:spLocks noGrp="1"/>
          </p:cNvSpPr>
          <p:nvPr>
            <p:ph type="dt" sz="half" idx="10"/>
          </p:nvPr>
        </p:nvSpPr>
        <p:spPr/>
        <p:txBody>
          <a:bodyPr/>
          <a:lstStyle/>
          <a:p>
            <a:fld id="{F0DFD029-FB74-4578-B929-F66AA97659CA}" type="datetimeFigureOut">
              <a:rPr lang="en-US"/>
              <a:t>5/30/2013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40676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1625177" y="2209801"/>
            <a:ext cx="8938472" cy="2764335"/>
          </a:xfrm>
        </p:spPr>
        <p:txBody>
          <a:bodyPr anchor="b">
            <a:normAutofit/>
          </a:bodyPr>
          <a:lstStyle>
            <a:lvl1pPr algn="l">
              <a:defRPr sz="5400" b="0" cap="none" baseline="0"/>
            </a:lvl1pPr>
          </a:lstStyle>
          <a:p>
            <a:r>
              <a:rPr lang="cs-CZ" smtClean="0"/>
              <a:t>Kliknutím lze upravit styl.</a:t>
            </a:r>
            <a:endParaRPr/>
          </a:p>
        </p:txBody>
      </p:sp>
      <p:sp>
        <p:nvSpPr>
          <p:cNvPr id="3" name="Text Placeholder 2"/>
          <p:cNvSpPr>
            <a:spLocks noGrp="1"/>
          </p:cNvSpPr>
          <p:nvPr>
            <p:ph type="body" idx="1"/>
          </p:nvPr>
        </p:nvSpPr>
        <p:spPr>
          <a:xfrm>
            <a:off x="1625176" y="4951266"/>
            <a:ext cx="7069519" cy="1220933"/>
          </a:xfrm>
        </p:spPr>
        <p:txBody>
          <a:bodyPr anchor="t">
            <a:normAutofit/>
          </a:bodyPr>
          <a:lstStyle>
            <a:lvl1pPr marL="0" indent="0">
              <a:spcBef>
                <a:spcPts val="0"/>
              </a:spcBef>
              <a:buNone/>
              <a:defRPr sz="2800" cap="all" spc="200" baseline="0">
                <a:solidFill>
                  <a:schemeClr val="accent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F0DFD029-FB74-4578-B929-F66AA97659CA}" type="datetimeFigureOut">
              <a:rPr lang="en-US"/>
              <a:t>5/30/2013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014DD1E-5D91-48A3-AD6D-45FBA980D106}" type="slidenum">
              <a:rPr/>
              <a:t>‹#›</a:t>
            </a:fld>
            <a:endParaRPr/>
          </a:p>
        </p:txBody>
      </p:sp>
      <p:grpSp>
        <p:nvGrpSpPr>
          <p:cNvPr id="11" name="diagonals"/>
          <p:cNvGrpSpPr/>
          <p:nvPr/>
        </p:nvGrpSpPr>
        <p:grpSpPr>
          <a:xfrm>
            <a:off x="7516443" y="4145281"/>
            <a:ext cx="4686117" cy="2731407"/>
            <a:chOff x="5638800" y="3108960"/>
            <a:chExt cx="3515503" cy="2048555"/>
          </a:xfrm>
        </p:grpSpPr>
        <p:cxnSp>
          <p:nvCxnSpPr>
            <p:cNvPr id="12" name="Straight Connector 11"/>
            <p:cNvCxnSpPr/>
            <p:nvPr/>
          </p:nvCxnSpPr>
          <p:spPr>
            <a:xfrm flipV="1">
              <a:off x="5638800" y="3108960"/>
              <a:ext cx="3515503" cy="2037116"/>
            </a:xfrm>
            <a:prstGeom prst="line">
              <a:avLst/>
            </a:pr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3" name="Straight Connector 12"/>
            <p:cNvCxnSpPr/>
            <p:nvPr/>
          </p:nvCxnSpPr>
          <p:spPr>
            <a:xfrm flipV="1">
              <a:off x="6004643" y="3333750"/>
              <a:ext cx="3149660" cy="1823765"/>
            </a:xfrm>
            <a:prstGeom prst="line">
              <a:avLst/>
            </a:pr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p:cNvCxnSpPr/>
            <p:nvPr/>
          </p:nvCxnSpPr>
          <p:spPr>
            <a:xfrm flipV="1">
              <a:off x="6388342" y="3549891"/>
              <a:ext cx="2765961" cy="1600149"/>
            </a:xfrm>
            <a:prstGeom prst="line">
              <a:avLst/>
            </a:pr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3616330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a:p>
        </p:txBody>
      </p:sp>
      <p:sp>
        <p:nvSpPr>
          <p:cNvPr id="3" name="Content Placeholder 2"/>
          <p:cNvSpPr>
            <a:spLocks noGrp="1"/>
          </p:cNvSpPr>
          <p:nvPr>
            <p:ph sz="half" idx="1"/>
          </p:nvPr>
        </p:nvSpPr>
        <p:spPr>
          <a:xfrm>
            <a:off x="1218883" y="1706880"/>
            <a:ext cx="5078677" cy="446532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4" name="Content Placeholder 3"/>
          <p:cNvSpPr>
            <a:spLocks noGrp="1"/>
          </p:cNvSpPr>
          <p:nvPr>
            <p:ph sz="half" idx="2"/>
          </p:nvPr>
        </p:nvSpPr>
        <p:spPr>
          <a:xfrm>
            <a:off x="6500707" y="1706880"/>
            <a:ext cx="5078677" cy="446532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5" name="Date Placeholder 4"/>
          <p:cNvSpPr>
            <a:spLocks noGrp="1"/>
          </p:cNvSpPr>
          <p:nvPr>
            <p:ph type="dt" sz="half" idx="10"/>
          </p:nvPr>
        </p:nvSpPr>
        <p:spPr/>
        <p:txBody>
          <a:bodyPr/>
          <a:lstStyle/>
          <a:p>
            <a:fld id="{F0DFD029-FB74-4578-B929-F66AA97659CA}" type="datetimeFigureOut">
              <a:rPr lang="en-US"/>
              <a:t>5/30/2013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355764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Kliknutím lze upravit styl.</a:t>
            </a:r>
            <a:endParaRPr/>
          </a:p>
        </p:txBody>
      </p:sp>
      <p:sp>
        <p:nvSpPr>
          <p:cNvPr id="3" name="Text Placeholder 2"/>
          <p:cNvSpPr>
            <a:spLocks noGrp="1"/>
          </p:cNvSpPr>
          <p:nvPr>
            <p:ph type="body" idx="1"/>
          </p:nvPr>
        </p:nvSpPr>
        <p:spPr>
          <a:xfrm>
            <a:off x="1218883" y="1701800"/>
            <a:ext cx="5082740" cy="914400"/>
          </a:xfrm>
        </p:spPr>
        <p:txBody>
          <a:bodyPr anchor="b">
            <a:normAutofit/>
          </a:bodyPr>
          <a:lstStyle>
            <a:lvl1pPr marL="0" indent="0">
              <a:spcBef>
                <a:spcPts val="0"/>
              </a:spcBef>
              <a:buNone/>
              <a:defRPr sz="2800" b="0" cap="all" spc="200" baseline="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cs-CZ" smtClean="0"/>
              <a:t>Kliknutím lze upravit styly předlohy textu.</a:t>
            </a:r>
          </a:p>
        </p:txBody>
      </p:sp>
      <p:sp>
        <p:nvSpPr>
          <p:cNvPr id="4" name="Content Placeholder 3"/>
          <p:cNvSpPr>
            <a:spLocks noGrp="1"/>
          </p:cNvSpPr>
          <p:nvPr>
            <p:ph sz="half" idx="2"/>
          </p:nvPr>
        </p:nvSpPr>
        <p:spPr>
          <a:xfrm>
            <a:off x="1218883" y="2717800"/>
            <a:ext cx="5078677" cy="3454400"/>
          </a:xfrm>
        </p:spPr>
        <p:txBody>
          <a:bodyPr>
            <a:noAutofit/>
          </a:bodyPr>
          <a:lstStyle>
            <a:lvl1pPr>
              <a:defRPr sz="2800"/>
            </a:lvl1pPr>
            <a:lvl2pPr>
              <a:defRPr sz="2400"/>
            </a:lvl2pPr>
            <a:lvl3pPr>
              <a:defRPr sz="2000"/>
            </a:lvl3pPr>
            <a:lvl4pPr>
              <a:defRPr sz="2000"/>
            </a:lvl4pPr>
            <a:lvl5pPr>
              <a:defRPr sz="2000"/>
            </a:lvl5pPr>
            <a:lvl6pPr>
              <a:defRPr sz="2000"/>
            </a:lvl6pPr>
            <a:lvl7pPr>
              <a:defRPr sz="2000" baseline="0"/>
            </a:lvl7pPr>
            <a:lvl8pPr>
              <a:defRPr sz="2000" baseline="0"/>
            </a:lvl8pPr>
            <a:lvl9pPr>
              <a:defRPr sz="20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5" name="Text Placeholder 4"/>
          <p:cNvSpPr>
            <a:spLocks noGrp="1"/>
          </p:cNvSpPr>
          <p:nvPr>
            <p:ph type="body" sz="quarter" idx="3"/>
          </p:nvPr>
        </p:nvSpPr>
        <p:spPr>
          <a:xfrm>
            <a:off x="6496644" y="1701800"/>
            <a:ext cx="5082740" cy="914400"/>
          </a:xfrm>
        </p:spPr>
        <p:txBody>
          <a:bodyPr anchor="b">
            <a:normAutofit/>
          </a:bodyPr>
          <a:lstStyle>
            <a:lvl1pPr marL="0" indent="0">
              <a:spcBef>
                <a:spcPts val="0"/>
              </a:spcBef>
              <a:buNone/>
              <a:defRPr sz="2800" b="0" cap="all" spc="200" baseline="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cs-CZ" smtClean="0"/>
              <a:t>Kliknutím lze upravit styly předlohy textu.</a:t>
            </a:r>
          </a:p>
        </p:txBody>
      </p:sp>
      <p:sp>
        <p:nvSpPr>
          <p:cNvPr id="6" name="Content Placeholder 5"/>
          <p:cNvSpPr>
            <a:spLocks noGrp="1"/>
          </p:cNvSpPr>
          <p:nvPr>
            <p:ph sz="quarter" idx="4"/>
          </p:nvPr>
        </p:nvSpPr>
        <p:spPr>
          <a:xfrm>
            <a:off x="6500707" y="2717800"/>
            <a:ext cx="5078677" cy="3454400"/>
          </a:xfrm>
        </p:spPr>
        <p:txBody>
          <a:bodyPr>
            <a:noAutofit/>
          </a:bodyPr>
          <a:lstStyle>
            <a:lvl1pPr>
              <a:defRPr sz="2800"/>
            </a:lvl1pPr>
            <a:lvl2pPr>
              <a:defRPr sz="2400"/>
            </a:lvl2pPr>
            <a:lvl3pPr>
              <a:defRPr sz="2000"/>
            </a:lvl3pPr>
            <a:lvl4pPr>
              <a:defRPr sz="2000"/>
            </a:lvl4pPr>
            <a:lvl5pPr>
              <a:defRPr sz="2000"/>
            </a:lvl5pPr>
            <a:lvl6pPr>
              <a:defRPr sz="2000" baseline="0"/>
            </a:lvl6pPr>
            <a:lvl7pPr>
              <a:defRPr sz="2000" baseline="0"/>
            </a:lvl7pPr>
            <a:lvl8pPr>
              <a:defRPr sz="2000" baseline="0"/>
            </a:lvl8pPr>
            <a:lvl9pPr>
              <a:defRPr sz="20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7" name="Date Placeholder 6"/>
          <p:cNvSpPr>
            <a:spLocks noGrp="1"/>
          </p:cNvSpPr>
          <p:nvPr>
            <p:ph type="dt" sz="half" idx="10"/>
          </p:nvPr>
        </p:nvSpPr>
        <p:spPr/>
        <p:txBody>
          <a:bodyPr/>
          <a:lstStyle/>
          <a:p>
            <a:fld id="{F0DFD029-FB74-4578-B929-F66AA97659CA}" type="datetimeFigureOut">
              <a:rPr lang="en-US"/>
              <a:t>5/30/2013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59538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a:p>
        </p:txBody>
      </p:sp>
      <p:sp>
        <p:nvSpPr>
          <p:cNvPr id="3" name="Date Placeholder 2"/>
          <p:cNvSpPr>
            <a:spLocks noGrp="1"/>
          </p:cNvSpPr>
          <p:nvPr>
            <p:ph type="dt" sz="half" idx="10"/>
          </p:nvPr>
        </p:nvSpPr>
        <p:spPr/>
        <p:txBody>
          <a:bodyPr/>
          <a:lstStyle/>
          <a:p>
            <a:fld id="{F0DFD029-FB74-4578-B929-F66AA97659CA}" type="datetimeFigureOut">
              <a:rPr lang="en-US"/>
              <a:t>5/30/2013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51522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DFD029-FB74-4578-B929-F66AA97659CA}" type="datetimeFigureOut">
              <a:rPr lang="en-US"/>
              <a:t>5/30/2013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217247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218882" y="1701800"/>
            <a:ext cx="4062942" cy="2438400"/>
          </a:xfrm>
        </p:spPr>
        <p:txBody>
          <a:bodyPr anchor="b">
            <a:normAutofit/>
          </a:bodyPr>
          <a:lstStyle>
            <a:lvl1pPr algn="l">
              <a:defRPr sz="2800" b="0" cap="all" spc="200" baseline="0">
                <a:solidFill>
                  <a:schemeClr val="accent1"/>
                </a:solidFill>
              </a:defRPr>
            </a:lvl1pPr>
          </a:lstStyle>
          <a:p>
            <a:r>
              <a:rPr lang="cs-CZ" smtClean="0"/>
              <a:t>Kliknutím lze upravit styl.</a:t>
            </a:r>
            <a:endParaRPr/>
          </a:p>
        </p:txBody>
      </p:sp>
      <p:sp>
        <p:nvSpPr>
          <p:cNvPr id="3" name="Content Placeholder 2"/>
          <p:cNvSpPr>
            <a:spLocks noGrp="1"/>
          </p:cNvSpPr>
          <p:nvPr>
            <p:ph idx="1"/>
          </p:nvPr>
        </p:nvSpPr>
        <p:spPr>
          <a:xfrm>
            <a:off x="5484971" y="584200"/>
            <a:ext cx="6094413" cy="5588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4" name="Text Placeholder 3"/>
          <p:cNvSpPr>
            <a:spLocks noGrp="1"/>
          </p:cNvSpPr>
          <p:nvPr>
            <p:ph type="body" sz="half" idx="2"/>
          </p:nvPr>
        </p:nvSpPr>
        <p:spPr>
          <a:xfrm>
            <a:off x="1218882" y="4241800"/>
            <a:ext cx="4062942" cy="1930400"/>
          </a:xfrm>
        </p:spPr>
        <p:txBody>
          <a:bodyPr>
            <a:normAutofit/>
          </a:bodyPr>
          <a:lstStyle>
            <a:lvl1pPr marL="0" indent="0">
              <a:buNone/>
              <a:defRPr sz="20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F0DFD029-FB74-4578-B929-F66AA97659CA}" type="datetimeFigureOut">
              <a:rPr lang="en-US"/>
              <a:t>5/30/2013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161813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218882" y="1701800"/>
            <a:ext cx="4062942" cy="2438400"/>
          </a:xfrm>
        </p:spPr>
        <p:txBody>
          <a:bodyPr anchor="b">
            <a:normAutofit/>
          </a:bodyPr>
          <a:lstStyle>
            <a:lvl1pPr algn="l">
              <a:defRPr sz="2800" b="0" cap="all" spc="200" baseline="0">
                <a:solidFill>
                  <a:schemeClr val="accent1"/>
                </a:solidFill>
              </a:defRPr>
            </a:lvl1pPr>
          </a:lstStyle>
          <a:p>
            <a:r>
              <a:rPr lang="cs-CZ" smtClean="0"/>
              <a:t>Kliknutím lze upravit styl.</a:t>
            </a:r>
            <a:endParaRPr/>
          </a:p>
        </p:txBody>
      </p:sp>
      <p:sp>
        <p:nvSpPr>
          <p:cNvPr id="3" name="Picture Placeholder 2"/>
          <p:cNvSpPr>
            <a:spLocks noGrp="1"/>
          </p:cNvSpPr>
          <p:nvPr>
            <p:ph type="pic" idx="1"/>
          </p:nvPr>
        </p:nvSpPr>
        <p:spPr>
          <a:xfrm>
            <a:off x="5484971" y="584200"/>
            <a:ext cx="6094413" cy="5588000"/>
          </a:xfrm>
          <a:ln w="12700">
            <a:solidFill>
              <a:schemeClr val="bg1">
                <a:lumMod val="75000"/>
                <a:lumOff val="25000"/>
              </a:schemeClr>
            </a:solidFill>
            <a:miter lim="800000"/>
          </a:ln>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cs-CZ" smtClean="0"/>
              <a:t>Kliknutím na ikonu přidáte obrázek.</a:t>
            </a:r>
            <a:endParaRPr/>
          </a:p>
        </p:txBody>
      </p:sp>
      <p:sp>
        <p:nvSpPr>
          <p:cNvPr id="4" name="Text Placeholder 3"/>
          <p:cNvSpPr>
            <a:spLocks noGrp="1"/>
          </p:cNvSpPr>
          <p:nvPr>
            <p:ph type="body" sz="half" idx="2"/>
          </p:nvPr>
        </p:nvSpPr>
        <p:spPr>
          <a:xfrm>
            <a:off x="1218882" y="4241800"/>
            <a:ext cx="4062942" cy="1930400"/>
          </a:xfrm>
        </p:spPr>
        <p:txBody>
          <a:bodyPr>
            <a:normAutofit/>
          </a:bodyPr>
          <a:lstStyle>
            <a:lvl1pPr marL="0" indent="0">
              <a:buNone/>
              <a:defRPr sz="20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F0DFD029-FB74-4578-B929-F66AA97659CA}" type="datetimeFigureOut">
              <a:rPr lang="en-US"/>
              <a:t>5/30/2013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014DD1E-5D91-48A3-AD6D-45FBA980D106}" type="slidenum">
              <a:rPr/>
              <a:t>‹#›</a:t>
            </a:fld>
            <a:endParaRPr/>
          </a:p>
        </p:txBody>
      </p:sp>
    </p:spTree>
    <p:extLst>
      <p:ext uri="{BB962C8B-B14F-4D97-AF65-F5344CB8AC3E}">
        <p14:creationId xmlns:p14="http://schemas.microsoft.com/office/powerpoint/2010/main" val="422343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100000"/>
                <a:shade val="0"/>
                <a:satMod val="100000"/>
              </a:schemeClr>
            </a:gs>
            <a:gs pos="85000">
              <a:schemeClr val="bg2">
                <a:tint val="100000"/>
                <a:shade val="30000"/>
                <a:satMod val="100000"/>
              </a:schemeClr>
            </a:gs>
            <a:gs pos="100000">
              <a:schemeClr val="bg2">
                <a:shade val="60000"/>
                <a:satMod val="100000"/>
              </a:schemeClr>
            </a:gs>
          </a:gsLst>
          <a:lin ang="3600000" scaled="0"/>
          <a:tileRect/>
        </a:gradFill>
        <a:effectLst/>
      </p:bgPr>
    </p:bg>
    <p:spTree>
      <p:nvGrpSpPr>
        <p:cNvPr id="1" name=""/>
        <p:cNvGrpSpPr/>
        <p:nvPr/>
      </p:nvGrpSpPr>
      <p:grpSpPr>
        <a:xfrm>
          <a:off x="0" y="0"/>
          <a:ext cx="0" cy="0"/>
          <a:chOff x="0" y="0"/>
          <a:chExt cx="0" cy="0"/>
        </a:xfrm>
      </p:grpSpPr>
      <p:grpSp>
        <p:nvGrpSpPr>
          <p:cNvPr id="15" name="left lines"/>
          <p:cNvGrpSpPr/>
          <p:nvPr/>
        </p:nvGrpSpPr>
        <p:grpSpPr>
          <a:xfrm>
            <a:off x="-15870" y="-3174"/>
            <a:ext cx="819993" cy="5229225"/>
            <a:chOff x="-11906" y="-2381"/>
            <a:chExt cx="615155" cy="3921919"/>
          </a:xfrm>
        </p:grpSpPr>
        <p:sp>
          <p:nvSpPr>
            <p:cNvPr id="10" name="Freeform 9"/>
            <p:cNvSpPr/>
            <p:nvPr/>
          </p:nvSpPr>
          <p:spPr>
            <a:xfrm>
              <a:off x="-9526" y="0"/>
              <a:ext cx="612775" cy="3919538"/>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Lst>
              <a:ahLst/>
              <a:cxnLst>
                <a:cxn ang="0">
                  <a:pos x="connsiteX0" y="connsiteY0"/>
                </a:cxn>
                <a:cxn ang="0">
                  <a:pos x="connsiteX1" y="connsiteY1"/>
                </a:cxn>
                <a:cxn ang="0">
                  <a:pos x="connsiteX2" y="connsiteY2"/>
                </a:cxn>
              </a:cxnLst>
              <a:rect l="l" t="t" r="r" b="b"/>
              <a:pathLst>
                <a:path w="612775" h="3919538">
                  <a:moveTo>
                    <a:pt x="0" y="3919538"/>
                  </a:moveTo>
                  <a:lnTo>
                    <a:pt x="612775" y="2984500"/>
                  </a:lnTo>
                  <a:lnTo>
                    <a:pt x="612775" y="0"/>
                  </a:lnTo>
                </a:path>
              </a:pathLst>
            </a:custGeom>
            <a:noFill/>
            <a:ln w="38100">
              <a:gradFill>
                <a:gsLst>
                  <a:gs pos="50000">
                    <a:schemeClr val="accent1">
                      <a:lumMod val="75000"/>
                    </a:schemeClr>
                  </a:gs>
                  <a:gs pos="0">
                    <a:schemeClr val="accent1"/>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Freeform 10"/>
            <p:cNvSpPr/>
            <p:nvPr/>
          </p:nvSpPr>
          <p:spPr>
            <a:xfrm>
              <a:off x="-11906" y="0"/>
              <a:ext cx="410751" cy="3421856"/>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202024 w 612775"/>
                <a:gd name="connsiteY1" fmla="*/ 3607676 h 3919538"/>
                <a:gd name="connsiteX2" fmla="*/ 612775 w 612775"/>
                <a:gd name="connsiteY2" fmla="*/ 2984500 h 3919538"/>
                <a:gd name="connsiteX3" fmla="*/ 612775 w 612775"/>
                <a:gd name="connsiteY3" fmla="*/ 0 h 3919538"/>
                <a:gd name="connsiteX0" fmla="*/ 0 w 410751"/>
                <a:gd name="connsiteY0" fmla="*/ 3607676 h 3607676"/>
                <a:gd name="connsiteX1" fmla="*/ 410751 w 410751"/>
                <a:gd name="connsiteY1" fmla="*/ 2984500 h 3607676"/>
                <a:gd name="connsiteX2" fmla="*/ 410751 w 410751"/>
                <a:gd name="connsiteY2" fmla="*/ 0 h 3607676"/>
                <a:gd name="connsiteX0" fmla="*/ 0 w 410751"/>
                <a:gd name="connsiteY0" fmla="*/ 3607676 h 3607676"/>
                <a:gd name="connsiteX1" fmla="*/ 410751 w 410751"/>
                <a:gd name="connsiteY1" fmla="*/ 2984500 h 3607676"/>
                <a:gd name="connsiteX2" fmla="*/ 409575 w 410751"/>
                <a:gd name="connsiteY2" fmla="*/ 185820 h 3607676"/>
                <a:gd name="connsiteX3" fmla="*/ 410751 w 410751"/>
                <a:gd name="connsiteY3" fmla="*/ 0 h 3607676"/>
                <a:gd name="connsiteX0" fmla="*/ 0 w 410751"/>
                <a:gd name="connsiteY0" fmla="*/ 3421856 h 3421856"/>
                <a:gd name="connsiteX1" fmla="*/ 410751 w 410751"/>
                <a:gd name="connsiteY1" fmla="*/ 2798680 h 3421856"/>
                <a:gd name="connsiteX2" fmla="*/ 409575 w 410751"/>
                <a:gd name="connsiteY2" fmla="*/ 0 h 3421856"/>
              </a:gdLst>
              <a:ahLst/>
              <a:cxnLst>
                <a:cxn ang="0">
                  <a:pos x="connsiteX0" y="connsiteY0"/>
                </a:cxn>
                <a:cxn ang="0">
                  <a:pos x="connsiteX1" y="connsiteY1"/>
                </a:cxn>
                <a:cxn ang="0">
                  <a:pos x="connsiteX2" y="connsiteY2"/>
                </a:cxn>
              </a:cxnLst>
              <a:rect l="l" t="t" r="r" b="b"/>
              <a:pathLst>
                <a:path w="410751" h="3421856">
                  <a:moveTo>
                    <a:pt x="0" y="3421856"/>
                  </a:moveTo>
                  <a:lnTo>
                    <a:pt x="410751" y="2798680"/>
                  </a:lnTo>
                  <a:lnTo>
                    <a:pt x="409575" y="0"/>
                  </a:lnTo>
                </a:path>
              </a:pathLst>
            </a:custGeom>
            <a:noFill/>
            <a:ln w="28575">
              <a:gradFill>
                <a:gsLst>
                  <a:gs pos="0">
                    <a:schemeClr val="accent1">
                      <a:lumMod val="75000"/>
                    </a:schemeClr>
                  </a:gs>
                  <a:gs pos="50000">
                    <a:schemeClr val="accent1">
                      <a:lumMod val="75000"/>
                    </a:schemeClr>
                  </a:gs>
                  <a:gs pos="10000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Freeform 13"/>
            <p:cNvSpPr/>
            <p:nvPr/>
          </p:nvSpPr>
          <p:spPr>
            <a:xfrm>
              <a:off x="-7144" y="-2381"/>
              <a:ext cx="238919" cy="2976561"/>
            </a:xfrm>
            <a:custGeom>
              <a:avLst/>
              <a:gdLst>
                <a:gd name="connsiteX0" fmla="*/ 0 w 603250"/>
                <a:gd name="connsiteY0" fmla="*/ 3905250 h 3905250"/>
                <a:gd name="connsiteX1" fmla="*/ 603250 w 603250"/>
                <a:gd name="connsiteY1" fmla="*/ 2984500 h 3905250"/>
                <a:gd name="connsiteX2" fmla="*/ 603250 w 603250"/>
                <a:gd name="connsiteY2" fmla="*/ 0 h 3905250"/>
                <a:gd name="connsiteX0" fmla="*/ 0 w 612775"/>
                <a:gd name="connsiteY0" fmla="*/ 3919538 h 3919538"/>
                <a:gd name="connsiteX1" fmla="*/ 612775 w 612775"/>
                <a:gd name="connsiteY1" fmla="*/ 2984500 h 3919538"/>
                <a:gd name="connsiteX2" fmla="*/ 612775 w 612775"/>
                <a:gd name="connsiteY2" fmla="*/ 0 h 3919538"/>
                <a:gd name="connsiteX0" fmla="*/ 0 w 612775"/>
                <a:gd name="connsiteY0" fmla="*/ 3919538 h 3919538"/>
                <a:gd name="connsiteX1" fmla="*/ 373856 w 612775"/>
                <a:gd name="connsiteY1" fmla="*/ 3344891 h 3919538"/>
                <a:gd name="connsiteX2" fmla="*/ 612775 w 612775"/>
                <a:gd name="connsiteY2" fmla="*/ 2984500 h 3919538"/>
                <a:gd name="connsiteX3" fmla="*/ 612775 w 612775"/>
                <a:gd name="connsiteY3" fmla="*/ 0 h 3919538"/>
                <a:gd name="connsiteX0" fmla="*/ 0 w 238919"/>
                <a:gd name="connsiteY0" fmla="*/ 3344891 h 3344891"/>
                <a:gd name="connsiteX1" fmla="*/ 238919 w 238919"/>
                <a:gd name="connsiteY1" fmla="*/ 2984500 h 3344891"/>
                <a:gd name="connsiteX2" fmla="*/ 238919 w 238919"/>
                <a:gd name="connsiteY2" fmla="*/ 0 h 3344891"/>
                <a:gd name="connsiteX0" fmla="*/ 0 w 238919"/>
                <a:gd name="connsiteY0" fmla="*/ 3344891 h 3344891"/>
                <a:gd name="connsiteX1" fmla="*/ 238919 w 238919"/>
                <a:gd name="connsiteY1" fmla="*/ 2984500 h 3344891"/>
                <a:gd name="connsiteX2" fmla="*/ 238125 w 238919"/>
                <a:gd name="connsiteY2" fmla="*/ 368330 h 3344891"/>
                <a:gd name="connsiteX3" fmla="*/ 238919 w 238919"/>
                <a:gd name="connsiteY3" fmla="*/ 0 h 3344891"/>
                <a:gd name="connsiteX0" fmla="*/ 0 w 238919"/>
                <a:gd name="connsiteY0" fmla="*/ 2976561 h 2976561"/>
                <a:gd name="connsiteX1" fmla="*/ 238919 w 238919"/>
                <a:gd name="connsiteY1" fmla="*/ 2616170 h 2976561"/>
                <a:gd name="connsiteX2" fmla="*/ 238125 w 238919"/>
                <a:gd name="connsiteY2" fmla="*/ 0 h 2976561"/>
              </a:gdLst>
              <a:ahLst/>
              <a:cxnLst>
                <a:cxn ang="0">
                  <a:pos x="connsiteX0" y="connsiteY0"/>
                </a:cxn>
                <a:cxn ang="0">
                  <a:pos x="connsiteX1" y="connsiteY1"/>
                </a:cxn>
                <a:cxn ang="0">
                  <a:pos x="connsiteX2" y="connsiteY2"/>
                </a:cxn>
              </a:cxnLst>
              <a:rect l="l" t="t" r="r" b="b"/>
              <a:pathLst>
                <a:path w="238919" h="2976561">
                  <a:moveTo>
                    <a:pt x="0" y="2976561"/>
                  </a:moveTo>
                  <a:lnTo>
                    <a:pt x="238919" y="2616170"/>
                  </a:lnTo>
                  <a:cubicBezTo>
                    <a:pt x="238654" y="1744113"/>
                    <a:pt x="238390" y="872057"/>
                    <a:pt x="238125" y="0"/>
                  </a:cubicBezTo>
                </a:path>
              </a:pathLst>
            </a:custGeom>
            <a:noFill/>
            <a:ln w="25400">
              <a:gradFill>
                <a:gsLst>
                  <a:gs pos="0">
                    <a:schemeClr val="accent1">
                      <a:lumMod val="50000"/>
                    </a:schemeClr>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274637"/>
            <a:ext cx="10360501" cy="1223963"/>
          </a:xfrm>
          <a:prstGeom prst="rect">
            <a:avLst/>
          </a:prstGeom>
        </p:spPr>
        <p:txBody>
          <a:bodyPr vert="horz" lIns="121899" tIns="60949" rIns="121899" bIns="60949" rtlCol="0" anchor="b">
            <a:normAutofit/>
          </a:bodyPr>
          <a:lstStyle/>
          <a:p>
            <a:r>
              <a:rPr lang="cs-CZ" smtClean="0"/>
              <a:t>Kliknutím lze upravit styl.</a:t>
            </a:r>
            <a:endParaRPr/>
          </a:p>
        </p:txBody>
      </p:sp>
      <p:sp>
        <p:nvSpPr>
          <p:cNvPr id="3" name="Text Placeholder 2"/>
          <p:cNvSpPr>
            <a:spLocks noGrp="1"/>
          </p:cNvSpPr>
          <p:nvPr>
            <p:ph type="body" idx="1"/>
          </p:nvPr>
        </p:nvSpPr>
        <p:spPr>
          <a:xfrm>
            <a:off x="1218883" y="1701797"/>
            <a:ext cx="10360501" cy="4462272"/>
          </a:xfrm>
          <a:prstGeom prst="rect">
            <a:avLst/>
          </a:prstGeom>
        </p:spPr>
        <p:txBody>
          <a:bodyPr vert="horz" lIns="121899" tIns="60949" rIns="121899" bIns="60949"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a:p>
        </p:txBody>
      </p:sp>
      <p:sp>
        <p:nvSpPr>
          <p:cNvPr id="4" name="Date Placeholder 3"/>
          <p:cNvSpPr>
            <a:spLocks noGrp="1"/>
          </p:cNvSpPr>
          <p:nvPr>
            <p:ph type="dt" sz="half" idx="2"/>
          </p:nvPr>
        </p:nvSpPr>
        <p:spPr>
          <a:xfrm>
            <a:off x="1218882" y="6356352"/>
            <a:ext cx="2234618" cy="365125"/>
          </a:xfrm>
          <a:prstGeom prst="rect">
            <a:avLst/>
          </a:prstGeom>
        </p:spPr>
        <p:txBody>
          <a:bodyPr vert="horz" lIns="121899" tIns="60949" rIns="121899" bIns="60949" rtlCol="0" anchor="ctr"/>
          <a:lstStyle>
            <a:lvl1pPr algn="l">
              <a:defRPr sz="1200">
                <a:solidFill>
                  <a:schemeClr val="tx1">
                    <a:tint val="75000"/>
                  </a:schemeClr>
                </a:solidFill>
              </a:defRPr>
            </a:lvl1pPr>
          </a:lstStyle>
          <a:p>
            <a:fld id="{F0DFD029-FB74-4578-B929-F66AA97659CA}" type="datetimeFigureOut">
              <a:rPr lang="en-US"/>
              <a:pPr/>
              <a:t>5/30/2013</a:t>
            </a:fld>
            <a:endParaRPr/>
          </a:p>
        </p:txBody>
      </p:sp>
      <p:sp>
        <p:nvSpPr>
          <p:cNvPr id="5" name="Footer Placeholder 4"/>
          <p:cNvSpPr>
            <a:spLocks noGrp="1"/>
          </p:cNvSpPr>
          <p:nvPr>
            <p:ph type="ftr" sz="quarter" idx="3"/>
          </p:nvPr>
        </p:nvSpPr>
        <p:spPr>
          <a:xfrm>
            <a:off x="3453501" y="6356352"/>
            <a:ext cx="5281824" cy="365125"/>
          </a:xfrm>
          <a:prstGeom prst="rect">
            <a:avLst/>
          </a:prstGeom>
        </p:spPr>
        <p:txBody>
          <a:bodyPr vert="horz" lIns="121899" tIns="60949" rIns="121899" bIns="60949" rtlCol="0" anchor="ctr"/>
          <a:lstStyle>
            <a:lvl1pPr algn="ctr">
              <a:defRPr sz="120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10563649" y="6356352"/>
            <a:ext cx="1015735" cy="365125"/>
          </a:xfrm>
          <a:prstGeom prst="rect">
            <a:avLst/>
          </a:prstGeom>
        </p:spPr>
        <p:txBody>
          <a:bodyPr vert="horz" lIns="121899" tIns="60949" rIns="121899" bIns="60949" rtlCol="0" anchor="ctr"/>
          <a:lstStyle>
            <a:lvl1pPr algn="r">
              <a:defRPr sz="1200">
                <a:solidFill>
                  <a:schemeClr val="tx1">
                    <a:tint val="75000"/>
                  </a:schemeClr>
                </a:solidFill>
              </a:defRPr>
            </a:lvl1pPr>
          </a:lstStyle>
          <a:p>
            <a:fld id="{C014DD1E-5D91-48A3-AD6D-45FBA980D106}" type="slidenum">
              <a:rPr/>
              <a:pPr/>
              <a:t>‹#›</a:t>
            </a:fld>
            <a:endParaRPr/>
          </a:p>
        </p:txBody>
      </p:sp>
    </p:spTree>
    <p:extLst>
      <p:ext uri="{BB962C8B-B14F-4D97-AF65-F5344CB8AC3E}">
        <p14:creationId xmlns:p14="http://schemas.microsoft.com/office/powerpoint/2010/main" val="139527588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1218987"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l" defTabSz="1218987" rtl="0"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cs-CZ" dirty="0"/>
              <a:t>P</a:t>
            </a:r>
            <a:r>
              <a:rPr lang="cs-CZ" dirty="0" smtClean="0"/>
              <a:t>rojektování a navrhování systémových prostředků</a:t>
            </a:r>
            <a:endParaRPr lang="en-US" dirty="0"/>
          </a:p>
        </p:txBody>
      </p:sp>
      <p:sp>
        <p:nvSpPr>
          <p:cNvPr id="5" name="Subtitle 4"/>
          <p:cNvSpPr>
            <a:spLocks noGrp="1"/>
          </p:cNvSpPr>
          <p:nvPr>
            <p:ph type="subTitle" idx="1"/>
          </p:nvPr>
        </p:nvSpPr>
        <p:spPr/>
        <p:txBody>
          <a:bodyPr>
            <a:normAutofit/>
          </a:bodyPr>
          <a:lstStyle/>
          <a:p>
            <a:r>
              <a:rPr lang="cs-CZ" cap="none" dirty="0" smtClean="0"/>
              <a:t>Michal pořízek</a:t>
            </a:r>
            <a:endParaRPr lang="en-US" cap="none" dirty="0"/>
          </a:p>
        </p:txBody>
      </p:sp>
    </p:spTree>
    <p:extLst>
      <p:ext uri="{BB962C8B-B14F-4D97-AF65-F5344CB8AC3E}">
        <p14:creationId xmlns:p14="http://schemas.microsoft.com/office/powerpoint/2010/main" val="13322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pPr algn="ctr"/>
            <a:r>
              <a:rPr lang="cs-CZ" sz="4000" dirty="0" smtClean="0"/>
              <a:t>Grafické značky – přístroj, měřící místo, regulační orgán</a:t>
            </a:r>
            <a:endParaRPr lang="cs-CZ" sz="4000" dirty="0"/>
          </a:p>
        </p:txBody>
      </p:sp>
      <p:sp>
        <p:nvSpPr>
          <p:cNvPr id="3" name="Zástupný symbol pro obsah 2"/>
          <p:cNvSpPr>
            <a:spLocks noGrp="1"/>
          </p:cNvSpPr>
          <p:nvPr>
            <p:ph idx="1"/>
          </p:nvPr>
        </p:nvSpPr>
        <p:spPr/>
        <p:txBody>
          <a:bodyPr>
            <a:normAutofit/>
          </a:bodyPr>
          <a:lstStyle/>
          <a:p>
            <a:pPr marL="377886" lvl="1" indent="0">
              <a:buNone/>
            </a:pPr>
            <a:endParaRPr lang="cs-CZ" sz="2800" dirty="0" smtClean="0"/>
          </a:p>
          <a:p>
            <a:pPr lvl="1"/>
            <a:r>
              <a:rPr lang="cs-CZ" sz="2800" dirty="0" smtClean="0"/>
              <a:t>Pro přístroj kruh o průměru 10mm.</a:t>
            </a:r>
          </a:p>
          <a:p>
            <a:pPr lvl="1"/>
            <a:r>
              <a:rPr lang="cs-CZ" sz="2800" dirty="0"/>
              <a:t>P</a:t>
            </a:r>
            <a:r>
              <a:rPr lang="cs-CZ" sz="2800" dirty="0" smtClean="0"/>
              <a:t>ro </a:t>
            </a:r>
            <a:r>
              <a:rPr lang="cs-CZ" sz="2800" dirty="0"/>
              <a:t>měřicí místo tenká čára spojující technologické zařízení s </a:t>
            </a:r>
            <a:r>
              <a:rPr lang="cs-CZ" sz="2800" dirty="0" smtClean="0"/>
              <a:t>přístrojem.</a:t>
            </a:r>
          </a:p>
          <a:p>
            <a:pPr lvl="1"/>
            <a:endParaRPr lang="cs-CZ" sz="2800" dirty="0" smtClean="0"/>
          </a:p>
          <a:p>
            <a:pPr lvl="1"/>
            <a:r>
              <a:rPr lang="cs-CZ" sz="2800" dirty="0"/>
              <a:t>P</a:t>
            </a:r>
            <a:r>
              <a:rPr lang="cs-CZ" sz="2800" dirty="0" smtClean="0"/>
              <a:t>ro </a:t>
            </a:r>
            <a:r>
              <a:rPr lang="cs-CZ" sz="2800" dirty="0"/>
              <a:t>regulační orgán</a:t>
            </a:r>
            <a:r>
              <a:rPr lang="cs-CZ" sz="2800" dirty="0" smtClean="0"/>
              <a:t>:</a:t>
            </a:r>
          </a:p>
          <a:p>
            <a:pPr lvl="2"/>
            <a:r>
              <a:rPr lang="cs-CZ" sz="2400" dirty="0"/>
              <a:t>rovnostranný trojúhelník s délkou strany 5 mm na místě ovládání </a:t>
            </a:r>
            <a:br>
              <a:rPr lang="cs-CZ" sz="2400" dirty="0"/>
            </a:br>
            <a:r>
              <a:rPr lang="cs-CZ" sz="2400" dirty="0"/>
              <a:t>pro obecný ovládací </a:t>
            </a:r>
            <a:r>
              <a:rPr lang="cs-CZ" sz="2400" dirty="0" smtClean="0"/>
              <a:t>prvek,</a:t>
            </a:r>
            <a:endParaRPr lang="cs-CZ" sz="2400" dirty="0"/>
          </a:p>
          <a:p>
            <a:pPr lvl="2"/>
            <a:r>
              <a:rPr lang="cs-CZ" sz="2400" dirty="0"/>
              <a:t>nebo značka ventilu v místě na </a:t>
            </a:r>
            <a:r>
              <a:rPr lang="cs-CZ" sz="2400" dirty="0" smtClean="0"/>
              <a:t>potrubí.</a:t>
            </a:r>
            <a:endParaRPr lang="cs-CZ" sz="2400" dirty="0"/>
          </a:p>
        </p:txBody>
      </p:sp>
    </p:spTree>
    <p:extLst>
      <p:ext uri="{BB962C8B-B14F-4D97-AF65-F5344CB8AC3E}">
        <p14:creationId xmlns:p14="http://schemas.microsoft.com/office/powerpoint/2010/main" val="3149807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normAutofit/>
          </a:bodyPr>
          <a:lstStyle/>
          <a:p>
            <a:pPr algn="ctr"/>
            <a:r>
              <a:rPr lang="cs-CZ" sz="4000" dirty="0" smtClean="0"/>
              <a:t>Grafické značky – pohon regulačního orgánu</a:t>
            </a:r>
            <a:endParaRPr lang="cs-CZ" sz="4000" dirty="0"/>
          </a:p>
        </p:txBody>
      </p:sp>
      <p:sp>
        <p:nvSpPr>
          <p:cNvPr id="3" name="Zástupný symbol pro obsah 2"/>
          <p:cNvSpPr>
            <a:spLocks noGrp="1"/>
          </p:cNvSpPr>
          <p:nvPr>
            <p:ph idx="1"/>
          </p:nvPr>
        </p:nvSpPr>
        <p:spPr>
          <a:xfrm>
            <a:off x="1218883" y="1701796"/>
            <a:ext cx="10360501" cy="4895555"/>
          </a:xfrm>
        </p:spPr>
        <p:txBody>
          <a:bodyPr>
            <a:normAutofit/>
          </a:bodyPr>
          <a:lstStyle/>
          <a:p>
            <a:pPr lvl="1"/>
            <a:r>
              <a:rPr lang="cs-CZ" sz="2800" dirty="0"/>
              <a:t>P</a:t>
            </a:r>
            <a:r>
              <a:rPr lang="cs-CZ" sz="2800" dirty="0" smtClean="0"/>
              <a:t>ro pohon regulačního orgánu:</a:t>
            </a:r>
          </a:p>
          <a:p>
            <a:pPr lvl="2"/>
            <a:r>
              <a:rPr lang="cs-CZ" sz="2600" dirty="0"/>
              <a:t>s automatickou funkcí kruh o průměru 5 mm spojený s regulační orgánem tenkou </a:t>
            </a:r>
            <a:r>
              <a:rPr lang="cs-CZ" sz="2600" dirty="0" smtClean="0"/>
              <a:t>čarou,</a:t>
            </a:r>
          </a:p>
          <a:p>
            <a:pPr lvl="2"/>
            <a:r>
              <a:rPr lang="cs-CZ" sz="2600" dirty="0"/>
              <a:t>s automatickou funkcí se zabudovaným ručním ovládáním kruh o </a:t>
            </a:r>
            <a:r>
              <a:rPr lang="cs-CZ" sz="2600" dirty="0" smtClean="0"/>
              <a:t>průměru,</a:t>
            </a:r>
            <a:r>
              <a:rPr lang="cs-CZ" sz="2600" dirty="0"/>
              <a:t/>
            </a:r>
            <a:br>
              <a:rPr lang="cs-CZ" sz="2600" dirty="0"/>
            </a:br>
            <a:r>
              <a:rPr lang="cs-CZ" sz="2600" dirty="0"/>
              <a:t>5 mm spojený s regulačním orgánem tenkou čarou a s písmenem „H“ v </a:t>
            </a:r>
            <a:r>
              <a:rPr lang="cs-CZ" sz="2600" dirty="0" smtClean="0"/>
              <a:t>kruhu,</a:t>
            </a:r>
          </a:p>
          <a:p>
            <a:pPr lvl="2"/>
            <a:r>
              <a:rPr lang="cs-CZ" sz="2600" dirty="0"/>
              <a:t>jen s ručním ovládáním půlkruh o průměru 5 mm spojený s regulačním orgánem tenkou čarou a písmenem „H“ v </a:t>
            </a:r>
            <a:r>
              <a:rPr lang="cs-CZ" sz="2600" dirty="0" smtClean="0"/>
              <a:t>kruhu.</a:t>
            </a:r>
          </a:p>
          <a:p>
            <a:pPr marL="682633" lvl="2" indent="0">
              <a:buNone/>
            </a:pPr>
            <a:endParaRPr lang="cs-CZ" sz="2600" dirty="0" smtClean="0"/>
          </a:p>
          <a:p>
            <a:pPr lvl="1"/>
            <a:r>
              <a:rPr lang="cs-CZ" sz="2800" dirty="0"/>
              <a:t>P</a:t>
            </a:r>
            <a:r>
              <a:rPr lang="cs-CZ" sz="2800" dirty="0" smtClean="0"/>
              <a:t>ro </a:t>
            </a:r>
            <a:r>
              <a:rPr lang="cs-CZ" sz="2800" dirty="0"/>
              <a:t>akční člen spojení značek pro regulační orgán  a </a:t>
            </a:r>
            <a:r>
              <a:rPr lang="cs-CZ" sz="2800" dirty="0" smtClean="0"/>
              <a:t>pohon.</a:t>
            </a:r>
            <a:endParaRPr lang="cs-CZ" sz="2800" dirty="0"/>
          </a:p>
        </p:txBody>
      </p:sp>
    </p:spTree>
    <p:extLst>
      <p:ext uri="{BB962C8B-B14F-4D97-AF65-F5344CB8AC3E}">
        <p14:creationId xmlns:p14="http://schemas.microsoft.com/office/powerpoint/2010/main" val="3920520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850107"/>
          </a:xfrm>
        </p:spPr>
        <p:txBody>
          <a:bodyPr>
            <a:normAutofit/>
          </a:bodyPr>
          <a:lstStyle/>
          <a:p>
            <a:pPr algn="ctr"/>
            <a:r>
              <a:rPr lang="cs-CZ" sz="4000" dirty="0" smtClean="0"/>
              <a:t>Grafické značky – funkce pohonu</a:t>
            </a:r>
            <a:endParaRPr lang="cs-CZ" sz="4000" dirty="0"/>
          </a:p>
        </p:txBody>
      </p:sp>
      <p:sp>
        <p:nvSpPr>
          <p:cNvPr id="3" name="Zástupný symbol pro obsah 2"/>
          <p:cNvSpPr>
            <a:spLocks noGrp="1"/>
          </p:cNvSpPr>
          <p:nvPr>
            <p:ph idx="1"/>
          </p:nvPr>
        </p:nvSpPr>
        <p:spPr>
          <a:xfrm>
            <a:off x="1218883" y="1701796"/>
            <a:ext cx="10360501" cy="4895555"/>
          </a:xfrm>
        </p:spPr>
        <p:txBody>
          <a:bodyPr>
            <a:normAutofit lnSpcReduction="10000"/>
          </a:bodyPr>
          <a:lstStyle/>
          <a:p>
            <a:pPr lvl="1"/>
            <a:r>
              <a:rPr lang="cs-CZ" sz="2800" dirty="0"/>
              <a:t>P</a:t>
            </a:r>
            <a:r>
              <a:rPr lang="cs-CZ" sz="2800" dirty="0" smtClean="0"/>
              <a:t>ro funkci pohonu:</a:t>
            </a:r>
          </a:p>
          <a:p>
            <a:pPr lvl="2"/>
            <a:r>
              <a:rPr lang="cs-CZ" sz="2600" dirty="0"/>
              <a:t>při výpadku pomocné energie pohon otevírá je to šipka na spojné čáře směrem k pohonu od regulačního orgánu,</a:t>
            </a:r>
          </a:p>
          <a:p>
            <a:pPr lvl="2"/>
            <a:r>
              <a:rPr lang="cs-CZ" sz="2600" dirty="0"/>
              <a:t>při výpadku pomocné energie pohon zavírá je to šipka na spojné čáře směrem k regulačnímu orgánu od pohonu,</a:t>
            </a:r>
          </a:p>
          <a:p>
            <a:pPr lvl="2"/>
            <a:r>
              <a:rPr lang="cs-CZ" sz="2600" dirty="0"/>
              <a:t>při výpadku pomocné energie pohon zůstává v poloze v okamžiku výpadku jsou to dvě krátké čáry kolmo přes spojnou čáru uprostřed mezi orgánem </a:t>
            </a:r>
            <a:br>
              <a:rPr lang="cs-CZ" sz="2600" dirty="0"/>
            </a:br>
            <a:r>
              <a:rPr lang="cs-CZ" sz="2600" dirty="0"/>
              <a:t>a </a:t>
            </a:r>
            <a:r>
              <a:rPr lang="cs-CZ" sz="2600" dirty="0" smtClean="0"/>
              <a:t>pohonem.</a:t>
            </a:r>
            <a:endParaRPr lang="cs-CZ" sz="2600" dirty="0"/>
          </a:p>
          <a:p>
            <a:pPr marL="682633" lvl="2" indent="0">
              <a:buNone/>
            </a:pPr>
            <a:endParaRPr lang="cs-CZ" sz="2600" dirty="0" smtClean="0"/>
          </a:p>
          <a:p>
            <a:pPr lvl="1"/>
            <a:r>
              <a:rPr lang="cs-CZ" sz="2800" dirty="0"/>
              <a:t>P</a:t>
            </a:r>
            <a:r>
              <a:rPr lang="cs-CZ" sz="2800" dirty="0" smtClean="0"/>
              <a:t>ro </a:t>
            </a:r>
            <a:r>
              <a:rPr lang="cs-CZ" sz="2800" dirty="0"/>
              <a:t>připojení přístroje k technologii nepřerušovaná plná tenká </a:t>
            </a:r>
            <a:r>
              <a:rPr lang="cs-CZ" sz="2800" dirty="0" smtClean="0"/>
              <a:t>čára.</a:t>
            </a:r>
            <a:endParaRPr lang="cs-CZ" sz="2800" dirty="0"/>
          </a:p>
        </p:txBody>
      </p:sp>
    </p:spTree>
    <p:extLst>
      <p:ext uri="{BB962C8B-B14F-4D97-AF65-F5344CB8AC3E}">
        <p14:creationId xmlns:p14="http://schemas.microsoft.com/office/powerpoint/2010/main" val="3085297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850107"/>
          </a:xfrm>
        </p:spPr>
        <p:txBody>
          <a:bodyPr>
            <a:normAutofit/>
          </a:bodyPr>
          <a:lstStyle/>
          <a:p>
            <a:pPr algn="ctr"/>
            <a:r>
              <a:rPr lang="cs-CZ" sz="4000" dirty="0" smtClean="0"/>
              <a:t>Grafické značky – signální vedení</a:t>
            </a:r>
            <a:endParaRPr lang="cs-CZ" sz="4000" dirty="0"/>
          </a:p>
        </p:txBody>
      </p:sp>
      <p:sp>
        <p:nvSpPr>
          <p:cNvPr id="3" name="Zástupný symbol pro obsah 2"/>
          <p:cNvSpPr>
            <a:spLocks noGrp="1"/>
          </p:cNvSpPr>
          <p:nvPr>
            <p:ph idx="1"/>
          </p:nvPr>
        </p:nvSpPr>
        <p:spPr>
          <a:xfrm>
            <a:off x="1218883" y="1701796"/>
            <a:ext cx="10360501" cy="4895555"/>
          </a:xfrm>
        </p:spPr>
        <p:txBody>
          <a:bodyPr>
            <a:normAutofit/>
          </a:bodyPr>
          <a:lstStyle/>
          <a:p>
            <a:pPr lvl="1"/>
            <a:r>
              <a:rPr lang="cs-CZ" sz="2800" dirty="0"/>
              <a:t>P</a:t>
            </a:r>
            <a:r>
              <a:rPr lang="cs-CZ" sz="2800" dirty="0" smtClean="0"/>
              <a:t>ro </a:t>
            </a:r>
            <a:r>
              <a:rPr lang="cs-CZ" sz="2800" dirty="0"/>
              <a:t>signální vedení tenká nepřerušovaná čára přeškrtávaná šikmou úsečkou </a:t>
            </a:r>
            <a:r>
              <a:rPr lang="cs-CZ" sz="2800" dirty="0" smtClean="0"/>
              <a:t>pod </a:t>
            </a:r>
            <a:r>
              <a:rPr lang="cs-CZ" sz="2800" dirty="0"/>
              <a:t>úhlem 60 °, při křížení čar se mění šikmost podle směru, při propojení se vyznačí bod tečkou o tloušťce 5násobku tloušťky čáry, směr toku informace se vyznačuje šipkou (nedojde-li k nedorozumění, může být signální propojení i bez přeškrtávání</a:t>
            </a:r>
            <a:r>
              <a:rPr lang="cs-CZ" sz="2800" dirty="0" smtClean="0"/>
              <a:t>).</a:t>
            </a:r>
            <a:endParaRPr lang="cs-CZ" sz="2800" dirty="0"/>
          </a:p>
        </p:txBody>
      </p:sp>
    </p:spTree>
    <p:extLst>
      <p:ext uri="{BB962C8B-B14F-4D97-AF65-F5344CB8AC3E}">
        <p14:creationId xmlns:p14="http://schemas.microsoft.com/office/powerpoint/2010/main" val="223886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Písmenný kód</a:t>
            </a:r>
            <a:endParaRPr lang="cs-CZ" sz="4000" dirty="0"/>
          </a:p>
        </p:txBody>
      </p:sp>
      <p:sp>
        <p:nvSpPr>
          <p:cNvPr id="3" name="Zástupný symbol pro obsah 2"/>
          <p:cNvSpPr>
            <a:spLocks noGrp="1"/>
          </p:cNvSpPr>
          <p:nvPr>
            <p:ph idx="1"/>
          </p:nvPr>
        </p:nvSpPr>
        <p:spPr>
          <a:xfrm>
            <a:off x="1218883" y="1701796"/>
            <a:ext cx="10360501" cy="4895555"/>
          </a:xfrm>
        </p:spPr>
        <p:txBody>
          <a:bodyPr>
            <a:normAutofit/>
          </a:bodyPr>
          <a:lstStyle/>
          <a:p>
            <a:pPr lvl="1"/>
            <a:r>
              <a:rPr lang="cs-CZ" sz="2800" dirty="0" smtClean="0"/>
              <a:t>Jednotlivé komponenty systému se ve schématu písmenným kódem.</a:t>
            </a:r>
          </a:p>
          <a:p>
            <a:pPr lvl="1"/>
            <a:endParaRPr lang="cs-CZ" sz="2800" dirty="0"/>
          </a:p>
          <a:p>
            <a:pPr lvl="1"/>
            <a:r>
              <a:rPr lang="cs-CZ" sz="2800" dirty="0" smtClean="0"/>
              <a:t>První </a:t>
            </a:r>
            <a:r>
              <a:rPr lang="cs-CZ" sz="2800" dirty="0"/>
              <a:t>písmeno označuje měřenou nebo řízenou </a:t>
            </a:r>
            <a:r>
              <a:rPr lang="cs-CZ" sz="2800" dirty="0" smtClean="0"/>
              <a:t>veličinu</a:t>
            </a:r>
            <a:r>
              <a:rPr lang="cs-CZ" sz="2800" dirty="0"/>
              <a:t>.</a:t>
            </a:r>
            <a:endParaRPr lang="cs-CZ" sz="2800" dirty="0" smtClean="0"/>
          </a:p>
          <a:p>
            <a:pPr marL="377886" lvl="1" indent="0">
              <a:buNone/>
            </a:pPr>
            <a:endParaRPr lang="cs-CZ" sz="2800" dirty="0"/>
          </a:p>
          <a:p>
            <a:pPr lvl="1"/>
            <a:endParaRPr lang="cs-CZ" sz="2800" dirty="0" smtClean="0"/>
          </a:p>
          <a:p>
            <a:pPr lvl="1"/>
            <a:r>
              <a:rPr lang="cs-CZ" sz="2800" dirty="0" smtClean="0"/>
              <a:t>Následující </a:t>
            </a:r>
            <a:r>
              <a:rPr lang="cs-CZ" sz="2800" dirty="0"/>
              <a:t>písmena s významem přídavného písmene nebo zobrazovací a výstupní funkce k prvnímu písmenu a rozlišovací písmena vně značky a s významem limitních stavů.</a:t>
            </a:r>
          </a:p>
          <a:p>
            <a:pPr marL="377886" lvl="1" indent="0">
              <a:buNone/>
            </a:pPr>
            <a:endParaRPr lang="cs-CZ" dirty="0"/>
          </a:p>
        </p:txBody>
      </p:sp>
    </p:spTree>
    <p:extLst>
      <p:ext uri="{BB962C8B-B14F-4D97-AF65-F5344CB8AC3E}">
        <p14:creationId xmlns:p14="http://schemas.microsoft.com/office/powerpoint/2010/main" val="317517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1"/>
            <a:ext cx="10360501" cy="764704"/>
          </a:xfrm>
        </p:spPr>
        <p:txBody>
          <a:bodyPr>
            <a:normAutofit/>
          </a:bodyPr>
          <a:lstStyle/>
          <a:p>
            <a:pPr algn="ctr"/>
            <a:r>
              <a:rPr lang="cs-CZ" sz="4000" dirty="0" smtClean="0"/>
              <a:t>Písmenný kód – první část tabulky</a:t>
            </a:r>
            <a:endParaRPr lang="cs-CZ" sz="4000"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2906957944"/>
              </p:ext>
            </p:extLst>
          </p:nvPr>
        </p:nvGraphicFramePr>
        <p:xfrm>
          <a:off x="1219200" y="836712"/>
          <a:ext cx="10360024" cy="5878216"/>
        </p:xfrm>
        <a:graphic>
          <a:graphicData uri="http://schemas.openxmlformats.org/drawingml/2006/table">
            <a:tbl>
              <a:tblPr firstRow="1" bandRow="1">
                <a:tableStyleId>{5C22544A-7EE6-4342-B048-85BDC9FD1C3A}</a:tableStyleId>
              </a:tblPr>
              <a:tblGrid>
                <a:gridCol w="2590006"/>
                <a:gridCol w="2590006"/>
                <a:gridCol w="2590006"/>
                <a:gridCol w="2590006"/>
              </a:tblGrid>
              <a:tr h="849016">
                <a:tc>
                  <a:txBody>
                    <a:bodyPr/>
                    <a:lstStyle/>
                    <a:p>
                      <a:pPr algn="just">
                        <a:lnSpc>
                          <a:spcPct val="150000"/>
                        </a:lnSpc>
                        <a:spcAft>
                          <a:spcPts val="0"/>
                        </a:spcAft>
                      </a:pPr>
                      <a:r>
                        <a:rPr lang="cs-CZ" sz="2400" dirty="0">
                          <a:effectLst/>
                          <a:latin typeface="+mj-lt"/>
                          <a:ea typeface="Times New Roman"/>
                        </a:rPr>
                        <a:t>písmeno</a:t>
                      </a:r>
                    </a:p>
                  </a:txBody>
                  <a:tcPr marL="68580" marR="68580" marT="0" marB="0"/>
                </a:tc>
                <a:tc>
                  <a:txBody>
                    <a:bodyPr/>
                    <a:lstStyle/>
                    <a:p>
                      <a:r>
                        <a:rPr lang="cs-CZ" sz="2400" b="1" kern="1200" dirty="0" smtClean="0">
                          <a:solidFill>
                            <a:schemeClr val="lt1"/>
                          </a:solidFill>
                          <a:effectLst/>
                          <a:latin typeface="+mj-lt"/>
                          <a:ea typeface="+mn-ea"/>
                          <a:cs typeface="+mn-cs"/>
                        </a:rPr>
                        <a:t>První písmeno </a:t>
                      </a:r>
                      <a:r>
                        <a:rPr lang="cs-CZ" sz="2400" b="1" kern="1200" baseline="30000" dirty="0" smtClean="0">
                          <a:solidFill>
                            <a:schemeClr val="lt1"/>
                          </a:solidFill>
                          <a:effectLst/>
                          <a:latin typeface="+mj-lt"/>
                          <a:ea typeface="+mn-ea"/>
                          <a:cs typeface="+mn-cs"/>
                        </a:rPr>
                        <a:t>1)</a:t>
                      </a:r>
                      <a:endParaRPr lang="cs-CZ" sz="2400" dirty="0">
                        <a:latin typeface="+mj-lt"/>
                      </a:endParaRPr>
                    </a:p>
                  </a:txBody>
                  <a:tcPr/>
                </a:tc>
                <a:tc>
                  <a:txBody>
                    <a:bodyPr/>
                    <a:lstStyle/>
                    <a:p>
                      <a:r>
                        <a:rPr lang="cs-CZ" sz="2400" b="1" kern="1200" dirty="0" smtClean="0">
                          <a:solidFill>
                            <a:schemeClr val="lt1"/>
                          </a:solidFill>
                          <a:effectLst/>
                          <a:latin typeface="+mj-lt"/>
                          <a:ea typeface="+mn-ea"/>
                          <a:cs typeface="+mn-cs"/>
                        </a:rPr>
                        <a:t>Přídavné písmeno </a:t>
                      </a:r>
                      <a:r>
                        <a:rPr lang="cs-CZ" sz="2400" b="1" kern="1200" baseline="30000" dirty="0" smtClean="0">
                          <a:solidFill>
                            <a:schemeClr val="lt1"/>
                          </a:solidFill>
                          <a:effectLst/>
                          <a:latin typeface="+mj-lt"/>
                          <a:ea typeface="+mn-ea"/>
                          <a:cs typeface="+mn-cs"/>
                        </a:rPr>
                        <a:t>2)</a:t>
                      </a:r>
                      <a:endParaRPr lang="cs-CZ" sz="2400" dirty="0">
                        <a:latin typeface="+mj-lt"/>
                      </a:endParaRPr>
                    </a:p>
                  </a:txBody>
                  <a:tcPr/>
                </a:tc>
                <a:tc>
                  <a:txBody>
                    <a:bodyPr/>
                    <a:lstStyle/>
                    <a:p>
                      <a:r>
                        <a:rPr lang="cs-CZ" sz="2400" b="1" kern="1200" dirty="0" smtClean="0">
                          <a:solidFill>
                            <a:schemeClr val="lt1"/>
                          </a:solidFill>
                          <a:effectLst/>
                          <a:latin typeface="+mj-lt"/>
                          <a:ea typeface="+mn-ea"/>
                          <a:cs typeface="+mn-cs"/>
                        </a:rPr>
                        <a:t>Následující písmena </a:t>
                      </a:r>
                      <a:r>
                        <a:rPr lang="cs-CZ" sz="2400" b="1" kern="1200" baseline="30000" dirty="0" smtClean="0">
                          <a:solidFill>
                            <a:schemeClr val="lt1"/>
                          </a:solidFill>
                          <a:effectLst/>
                          <a:latin typeface="+mj-lt"/>
                          <a:ea typeface="+mn-ea"/>
                          <a:cs typeface="+mn-cs"/>
                        </a:rPr>
                        <a:t>3)</a:t>
                      </a:r>
                      <a:endParaRPr lang="cs-CZ" sz="2400" dirty="0">
                        <a:latin typeface="+mj-lt"/>
                      </a:endParaRPr>
                    </a:p>
                  </a:txBody>
                  <a:tcPr/>
                </a:tc>
              </a:tr>
              <a:tr h="453057">
                <a:tc>
                  <a:txBody>
                    <a:bodyPr/>
                    <a:lstStyle/>
                    <a:p>
                      <a:pPr algn="l">
                        <a:lnSpc>
                          <a:spcPct val="150000"/>
                        </a:lnSpc>
                        <a:spcAft>
                          <a:spcPts val="0"/>
                        </a:spcAft>
                      </a:pPr>
                      <a:r>
                        <a:rPr lang="cs-CZ" sz="2000" b="1" dirty="0">
                          <a:effectLst/>
                          <a:latin typeface="+mj-lt"/>
                          <a:ea typeface="Times New Roman"/>
                        </a:rPr>
                        <a:t>A</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signalizace, alarm</a:t>
                      </a:r>
                    </a:p>
                  </a:txBody>
                  <a:tcPr marL="68580" marR="68580" marT="0" marB="0"/>
                </a:tc>
              </a:tr>
              <a:tr h="453057">
                <a:tc>
                  <a:txBody>
                    <a:bodyPr/>
                    <a:lstStyle/>
                    <a:p>
                      <a:pPr algn="l">
                        <a:lnSpc>
                          <a:spcPct val="150000"/>
                        </a:lnSpc>
                        <a:spcAft>
                          <a:spcPts val="0"/>
                        </a:spcAft>
                      </a:pPr>
                      <a:r>
                        <a:rPr lang="cs-CZ" sz="2000" b="1">
                          <a:effectLst/>
                          <a:latin typeface="+mj-lt"/>
                          <a:ea typeface="Times New Roman"/>
                        </a:rPr>
                        <a:t>B</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dirty="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C</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regulace</a:t>
                      </a:r>
                    </a:p>
                  </a:txBody>
                  <a:tcPr marL="68580" marR="68580" marT="0" marB="0"/>
                </a:tc>
              </a:tr>
              <a:tr h="453057">
                <a:tc>
                  <a:txBody>
                    <a:bodyPr/>
                    <a:lstStyle/>
                    <a:p>
                      <a:pPr algn="l">
                        <a:lnSpc>
                          <a:spcPct val="150000"/>
                        </a:lnSpc>
                        <a:spcAft>
                          <a:spcPts val="0"/>
                        </a:spcAft>
                      </a:pPr>
                      <a:r>
                        <a:rPr lang="cs-CZ" sz="2000" b="1">
                          <a:effectLst/>
                          <a:latin typeface="+mj-lt"/>
                          <a:ea typeface="Times New Roman"/>
                        </a:rPr>
                        <a:t>D</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dirty="0">
                          <a:effectLst/>
                          <a:latin typeface="+mj-lt"/>
                          <a:ea typeface="Times New Roman"/>
                        </a:rPr>
                        <a:t>hustota</a:t>
                      </a:r>
                    </a:p>
                  </a:txBody>
                  <a:tcPr marL="68580" marR="68580" marT="0" marB="0"/>
                </a:tc>
                <a:tc>
                  <a:txBody>
                    <a:bodyPr/>
                    <a:lstStyle/>
                    <a:p>
                      <a:pPr algn="just">
                        <a:lnSpc>
                          <a:spcPct val="150000"/>
                        </a:lnSpc>
                        <a:spcAft>
                          <a:spcPts val="0"/>
                        </a:spcAft>
                      </a:pPr>
                      <a:r>
                        <a:rPr lang="cs-CZ" sz="2000">
                          <a:effectLst/>
                          <a:latin typeface="+mj-lt"/>
                          <a:ea typeface="Times New Roman"/>
                        </a:rPr>
                        <a:t>rozdíl</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E</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elektrické veličiny </a:t>
                      </a:r>
                      <a:r>
                        <a:rPr lang="cs-CZ" sz="2000" baseline="30000">
                          <a:effectLst/>
                          <a:latin typeface="+mj-lt"/>
                          <a:ea typeface="Times New Roman"/>
                        </a:rPr>
                        <a:t>4)</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F</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průtok</a:t>
                      </a:r>
                    </a:p>
                  </a:txBody>
                  <a:tcPr marL="68580" marR="68580" marT="0" marB="0"/>
                </a:tc>
                <a:tc>
                  <a:txBody>
                    <a:bodyPr/>
                    <a:lstStyle/>
                    <a:p>
                      <a:pPr algn="just">
                        <a:lnSpc>
                          <a:spcPct val="150000"/>
                        </a:lnSpc>
                        <a:spcAft>
                          <a:spcPts val="0"/>
                        </a:spcAft>
                      </a:pPr>
                      <a:r>
                        <a:rPr lang="cs-CZ" sz="2000">
                          <a:effectLst/>
                          <a:latin typeface="+mj-lt"/>
                          <a:ea typeface="Times New Roman"/>
                        </a:rPr>
                        <a:t>poměr</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G</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poloha, délka</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H</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ruční ovládání pohonu</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I</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ukazování, zobrazení</a:t>
                      </a:r>
                    </a:p>
                  </a:txBody>
                  <a:tcPr marL="68580" marR="68580" marT="0" marB="0"/>
                </a:tc>
              </a:tr>
              <a:tr h="453057">
                <a:tc>
                  <a:txBody>
                    <a:bodyPr/>
                    <a:lstStyle/>
                    <a:p>
                      <a:pPr algn="l">
                        <a:lnSpc>
                          <a:spcPct val="150000"/>
                        </a:lnSpc>
                        <a:spcAft>
                          <a:spcPts val="0"/>
                        </a:spcAft>
                      </a:pPr>
                      <a:r>
                        <a:rPr lang="cs-CZ" sz="2000" b="1">
                          <a:effectLst/>
                          <a:latin typeface="+mj-lt"/>
                          <a:ea typeface="Times New Roman"/>
                        </a:rPr>
                        <a:t>J</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snímání</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K</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čas, časový program</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dirty="0">
                          <a:effectLst/>
                          <a:latin typeface="+mj-lt"/>
                          <a:ea typeface="Times New Roman"/>
                        </a:rPr>
                        <a:t> </a:t>
                      </a:r>
                    </a:p>
                  </a:txBody>
                  <a:tcPr marL="68580" marR="68580" marT="0" marB="0"/>
                </a:tc>
              </a:tr>
            </a:tbl>
          </a:graphicData>
        </a:graphic>
      </p:graphicFrame>
    </p:spTree>
    <p:extLst>
      <p:ext uri="{BB962C8B-B14F-4D97-AF65-F5344CB8AC3E}">
        <p14:creationId xmlns:p14="http://schemas.microsoft.com/office/powerpoint/2010/main" val="2910669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1"/>
            <a:ext cx="10360501" cy="764704"/>
          </a:xfrm>
        </p:spPr>
        <p:txBody>
          <a:bodyPr>
            <a:normAutofit/>
          </a:bodyPr>
          <a:lstStyle/>
          <a:p>
            <a:pPr algn="r"/>
            <a:r>
              <a:rPr lang="cs-CZ" sz="4000" dirty="0" smtClean="0"/>
              <a:t>Písmenný kód – druhá část tabulky</a:t>
            </a:r>
            <a:endParaRPr lang="cs-CZ" sz="4000"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3435060497"/>
              </p:ext>
            </p:extLst>
          </p:nvPr>
        </p:nvGraphicFramePr>
        <p:xfrm>
          <a:off x="1219200" y="836712"/>
          <a:ext cx="10360024" cy="5878216"/>
        </p:xfrm>
        <a:graphic>
          <a:graphicData uri="http://schemas.openxmlformats.org/drawingml/2006/table">
            <a:tbl>
              <a:tblPr firstRow="1" bandRow="1">
                <a:tableStyleId>{5C22544A-7EE6-4342-B048-85BDC9FD1C3A}</a:tableStyleId>
              </a:tblPr>
              <a:tblGrid>
                <a:gridCol w="2590006"/>
                <a:gridCol w="3005286"/>
                <a:gridCol w="2174726"/>
                <a:gridCol w="2590006"/>
              </a:tblGrid>
              <a:tr h="849016">
                <a:tc>
                  <a:txBody>
                    <a:bodyPr/>
                    <a:lstStyle/>
                    <a:p>
                      <a:pPr algn="just">
                        <a:lnSpc>
                          <a:spcPct val="150000"/>
                        </a:lnSpc>
                        <a:spcAft>
                          <a:spcPts val="0"/>
                        </a:spcAft>
                      </a:pPr>
                      <a:r>
                        <a:rPr lang="cs-CZ" sz="2400" dirty="0">
                          <a:effectLst/>
                          <a:latin typeface="+mj-lt"/>
                          <a:ea typeface="Times New Roman"/>
                        </a:rPr>
                        <a:t>písmeno</a:t>
                      </a:r>
                    </a:p>
                  </a:txBody>
                  <a:tcPr marL="68580" marR="68580" marT="0" marB="0"/>
                </a:tc>
                <a:tc>
                  <a:txBody>
                    <a:bodyPr/>
                    <a:lstStyle/>
                    <a:p>
                      <a:r>
                        <a:rPr lang="cs-CZ" sz="2400" b="1" kern="1200" dirty="0" smtClean="0">
                          <a:solidFill>
                            <a:schemeClr val="lt1"/>
                          </a:solidFill>
                          <a:effectLst/>
                          <a:latin typeface="+mj-lt"/>
                          <a:ea typeface="+mn-ea"/>
                          <a:cs typeface="+mn-cs"/>
                        </a:rPr>
                        <a:t>První písmeno </a:t>
                      </a:r>
                      <a:r>
                        <a:rPr lang="cs-CZ" sz="2400" b="1" kern="1200" baseline="30000" dirty="0" smtClean="0">
                          <a:solidFill>
                            <a:schemeClr val="lt1"/>
                          </a:solidFill>
                          <a:effectLst/>
                          <a:latin typeface="+mj-lt"/>
                          <a:ea typeface="+mn-ea"/>
                          <a:cs typeface="+mn-cs"/>
                        </a:rPr>
                        <a:t>1)</a:t>
                      </a:r>
                      <a:endParaRPr lang="cs-CZ" sz="2400" dirty="0">
                        <a:latin typeface="+mj-lt"/>
                      </a:endParaRPr>
                    </a:p>
                  </a:txBody>
                  <a:tcPr/>
                </a:tc>
                <a:tc>
                  <a:txBody>
                    <a:bodyPr/>
                    <a:lstStyle/>
                    <a:p>
                      <a:r>
                        <a:rPr lang="cs-CZ" sz="2400" b="1" kern="1200" dirty="0" smtClean="0">
                          <a:solidFill>
                            <a:schemeClr val="lt1"/>
                          </a:solidFill>
                          <a:effectLst/>
                          <a:latin typeface="+mj-lt"/>
                          <a:ea typeface="+mn-ea"/>
                          <a:cs typeface="+mn-cs"/>
                        </a:rPr>
                        <a:t>Přídavné písmeno </a:t>
                      </a:r>
                      <a:r>
                        <a:rPr lang="cs-CZ" sz="2400" b="1" kern="1200" baseline="30000" dirty="0" smtClean="0">
                          <a:solidFill>
                            <a:schemeClr val="lt1"/>
                          </a:solidFill>
                          <a:effectLst/>
                          <a:latin typeface="+mj-lt"/>
                          <a:ea typeface="+mn-ea"/>
                          <a:cs typeface="+mn-cs"/>
                        </a:rPr>
                        <a:t>2)</a:t>
                      </a:r>
                      <a:endParaRPr lang="cs-CZ" sz="2400" dirty="0">
                        <a:latin typeface="+mj-lt"/>
                      </a:endParaRPr>
                    </a:p>
                  </a:txBody>
                  <a:tcPr/>
                </a:tc>
                <a:tc>
                  <a:txBody>
                    <a:bodyPr/>
                    <a:lstStyle/>
                    <a:p>
                      <a:r>
                        <a:rPr lang="cs-CZ" sz="2400" b="1" kern="1200" dirty="0" smtClean="0">
                          <a:solidFill>
                            <a:schemeClr val="lt1"/>
                          </a:solidFill>
                          <a:effectLst/>
                          <a:latin typeface="+mj-lt"/>
                          <a:ea typeface="+mn-ea"/>
                          <a:cs typeface="+mn-cs"/>
                        </a:rPr>
                        <a:t>Následující písmena </a:t>
                      </a:r>
                      <a:r>
                        <a:rPr lang="cs-CZ" sz="2400" b="1" kern="1200" baseline="30000" dirty="0" smtClean="0">
                          <a:solidFill>
                            <a:schemeClr val="lt1"/>
                          </a:solidFill>
                          <a:effectLst/>
                          <a:latin typeface="+mj-lt"/>
                          <a:ea typeface="+mn-ea"/>
                          <a:cs typeface="+mn-cs"/>
                        </a:rPr>
                        <a:t>3)</a:t>
                      </a:r>
                      <a:endParaRPr lang="cs-CZ" sz="2400" dirty="0">
                        <a:latin typeface="+mj-lt"/>
                      </a:endParaRPr>
                    </a:p>
                  </a:txBody>
                  <a:tcPr/>
                </a:tc>
              </a:tr>
              <a:tr h="453057">
                <a:tc>
                  <a:txBody>
                    <a:bodyPr/>
                    <a:lstStyle/>
                    <a:p>
                      <a:pPr algn="l">
                        <a:lnSpc>
                          <a:spcPct val="150000"/>
                        </a:lnSpc>
                        <a:spcAft>
                          <a:spcPts val="0"/>
                        </a:spcAft>
                      </a:pPr>
                      <a:r>
                        <a:rPr lang="cs-CZ" sz="2000" b="1" dirty="0">
                          <a:effectLst/>
                          <a:latin typeface="+mj-lt"/>
                          <a:ea typeface="Times New Roman"/>
                        </a:rPr>
                        <a:t>L</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hladina</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M</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vlhkost</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dirty="0">
                          <a:effectLst/>
                          <a:latin typeface="+mj-lt"/>
                          <a:ea typeface="Times New Roman"/>
                        </a:rPr>
                        <a:t>N</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dirty="0">
                          <a:effectLst/>
                          <a:latin typeface="+mj-lt"/>
                          <a:ea typeface="Times New Roman"/>
                        </a:rPr>
                        <a:t>volitelné</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O</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volitelné</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P</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tlak, přetlak, podtlak</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Q</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dirty="0" smtClean="0">
                          <a:effectLst/>
                          <a:latin typeface="+mj-lt"/>
                          <a:ea typeface="Times New Roman"/>
                        </a:rPr>
                        <a:t>složení, kvalita, vlastnost</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integrace, součet</a:t>
                      </a:r>
                    </a:p>
                  </a:txBody>
                  <a:tcPr marL="68580" marR="68580" marT="0" marB="0"/>
                </a:tc>
                <a:tc>
                  <a:txBody>
                    <a:bodyPr/>
                    <a:lstStyle/>
                    <a:p>
                      <a:pPr algn="just">
                        <a:lnSpc>
                          <a:spcPct val="150000"/>
                        </a:lnSpc>
                        <a:spcAft>
                          <a:spcPts val="0"/>
                        </a:spcAft>
                      </a:pPr>
                      <a:r>
                        <a:rPr lang="cs-CZ" sz="2000">
                          <a:effectLst/>
                          <a:latin typeface="+mj-lt"/>
                          <a:ea typeface="Times New Roman"/>
                        </a:rPr>
                        <a:t>integrace, sumace</a:t>
                      </a:r>
                    </a:p>
                  </a:txBody>
                  <a:tcPr marL="68580" marR="68580" marT="0" marB="0"/>
                </a:tc>
              </a:tr>
              <a:tr h="453057">
                <a:tc>
                  <a:txBody>
                    <a:bodyPr/>
                    <a:lstStyle/>
                    <a:p>
                      <a:pPr algn="l">
                        <a:lnSpc>
                          <a:spcPct val="150000"/>
                        </a:lnSpc>
                        <a:spcAft>
                          <a:spcPts val="0"/>
                        </a:spcAft>
                      </a:pPr>
                      <a:r>
                        <a:rPr lang="cs-CZ" sz="2000" b="1" dirty="0">
                          <a:effectLst/>
                          <a:latin typeface="+mj-lt"/>
                          <a:ea typeface="Times New Roman"/>
                        </a:rPr>
                        <a:t>R</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radioaktivní záření</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zápis, tisk</a:t>
                      </a:r>
                    </a:p>
                  </a:txBody>
                  <a:tcPr marL="68580" marR="68580" marT="0" marB="0"/>
                </a:tc>
              </a:tr>
              <a:tr h="453057">
                <a:tc>
                  <a:txBody>
                    <a:bodyPr/>
                    <a:lstStyle/>
                    <a:p>
                      <a:pPr algn="l">
                        <a:lnSpc>
                          <a:spcPct val="150000"/>
                        </a:lnSpc>
                        <a:spcAft>
                          <a:spcPts val="0"/>
                        </a:spcAft>
                      </a:pPr>
                      <a:r>
                        <a:rPr lang="cs-CZ" sz="2000" b="1">
                          <a:effectLst/>
                          <a:latin typeface="+mj-lt"/>
                          <a:ea typeface="Times New Roman"/>
                        </a:rPr>
                        <a:t>S</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rychlost frekvence</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spínání</a:t>
                      </a:r>
                    </a:p>
                  </a:txBody>
                  <a:tcPr marL="68580" marR="68580" marT="0" marB="0"/>
                </a:tc>
              </a:tr>
              <a:tr h="453057">
                <a:tc>
                  <a:txBody>
                    <a:bodyPr/>
                    <a:lstStyle/>
                    <a:p>
                      <a:pPr algn="l">
                        <a:lnSpc>
                          <a:spcPct val="150000"/>
                        </a:lnSpc>
                        <a:spcAft>
                          <a:spcPts val="0"/>
                        </a:spcAft>
                      </a:pPr>
                      <a:r>
                        <a:rPr lang="cs-CZ" sz="2000" b="1">
                          <a:effectLst/>
                          <a:latin typeface="+mj-lt"/>
                          <a:ea typeface="Times New Roman"/>
                        </a:rPr>
                        <a:t>T</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teplota</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vysílání</a:t>
                      </a:r>
                    </a:p>
                  </a:txBody>
                  <a:tcPr marL="68580" marR="68580" marT="0" marB="0"/>
                </a:tc>
              </a:tr>
              <a:tr h="453057">
                <a:tc>
                  <a:txBody>
                    <a:bodyPr/>
                    <a:lstStyle/>
                    <a:p>
                      <a:pPr algn="l">
                        <a:lnSpc>
                          <a:spcPct val="150000"/>
                        </a:lnSpc>
                        <a:spcAft>
                          <a:spcPts val="0"/>
                        </a:spcAft>
                      </a:pPr>
                      <a:r>
                        <a:rPr lang="cs-CZ" sz="2000" b="1">
                          <a:effectLst/>
                          <a:latin typeface="+mj-lt"/>
                          <a:ea typeface="Times New Roman"/>
                        </a:rPr>
                        <a:t>U</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dirty="0">
                          <a:effectLst/>
                          <a:latin typeface="+mj-lt"/>
                          <a:ea typeface="Times New Roman"/>
                        </a:rPr>
                        <a:t>více veličin </a:t>
                      </a:r>
                      <a:r>
                        <a:rPr lang="cs-CZ" sz="2000" baseline="30000" dirty="0">
                          <a:effectLst/>
                          <a:latin typeface="+mj-lt"/>
                          <a:ea typeface="Times New Roman"/>
                        </a:rPr>
                        <a:t>6)</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V</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viskozita</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dirty="0">
                          <a:effectLst/>
                          <a:latin typeface="+mj-lt"/>
                          <a:ea typeface="Times New Roman"/>
                        </a:rPr>
                        <a:t> </a:t>
                      </a:r>
                    </a:p>
                  </a:txBody>
                  <a:tcPr marL="68580" marR="68580" marT="0" marB="0"/>
                </a:tc>
              </a:tr>
            </a:tbl>
          </a:graphicData>
        </a:graphic>
      </p:graphicFrame>
    </p:spTree>
    <p:extLst>
      <p:ext uri="{BB962C8B-B14F-4D97-AF65-F5344CB8AC3E}">
        <p14:creationId xmlns:p14="http://schemas.microsoft.com/office/powerpoint/2010/main" val="4261733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1"/>
            <a:ext cx="10360501" cy="764704"/>
          </a:xfrm>
        </p:spPr>
        <p:txBody>
          <a:bodyPr>
            <a:normAutofit/>
          </a:bodyPr>
          <a:lstStyle/>
          <a:p>
            <a:pPr algn="r"/>
            <a:r>
              <a:rPr lang="cs-CZ" sz="4000" dirty="0" smtClean="0"/>
              <a:t>Písmenný kód – třetí část tabulky</a:t>
            </a:r>
            <a:endParaRPr lang="cs-CZ" sz="4000"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416054204"/>
              </p:ext>
            </p:extLst>
          </p:nvPr>
        </p:nvGraphicFramePr>
        <p:xfrm>
          <a:off x="1219200" y="836712"/>
          <a:ext cx="10360024" cy="3135016"/>
        </p:xfrm>
        <a:graphic>
          <a:graphicData uri="http://schemas.openxmlformats.org/drawingml/2006/table">
            <a:tbl>
              <a:tblPr firstRow="1" bandRow="1">
                <a:tableStyleId>{5C22544A-7EE6-4342-B048-85BDC9FD1C3A}</a:tableStyleId>
              </a:tblPr>
              <a:tblGrid>
                <a:gridCol w="2590006"/>
                <a:gridCol w="3005286"/>
                <a:gridCol w="1728192"/>
                <a:gridCol w="3036540"/>
              </a:tblGrid>
              <a:tr h="849016">
                <a:tc>
                  <a:txBody>
                    <a:bodyPr/>
                    <a:lstStyle/>
                    <a:p>
                      <a:pPr algn="just">
                        <a:lnSpc>
                          <a:spcPct val="150000"/>
                        </a:lnSpc>
                        <a:spcAft>
                          <a:spcPts val="0"/>
                        </a:spcAft>
                      </a:pPr>
                      <a:r>
                        <a:rPr lang="cs-CZ" sz="2400" dirty="0">
                          <a:effectLst/>
                          <a:latin typeface="+mj-lt"/>
                          <a:ea typeface="Times New Roman"/>
                        </a:rPr>
                        <a:t>písmeno</a:t>
                      </a:r>
                    </a:p>
                  </a:txBody>
                  <a:tcPr marL="68580" marR="68580" marT="0" marB="0"/>
                </a:tc>
                <a:tc>
                  <a:txBody>
                    <a:bodyPr/>
                    <a:lstStyle/>
                    <a:p>
                      <a:r>
                        <a:rPr lang="cs-CZ" sz="2400" b="1" kern="1200" dirty="0" smtClean="0">
                          <a:solidFill>
                            <a:schemeClr val="lt1"/>
                          </a:solidFill>
                          <a:effectLst/>
                          <a:latin typeface="+mj-lt"/>
                          <a:ea typeface="+mn-ea"/>
                          <a:cs typeface="+mn-cs"/>
                        </a:rPr>
                        <a:t>První písmeno </a:t>
                      </a:r>
                      <a:r>
                        <a:rPr lang="cs-CZ" sz="2400" b="1" kern="1200" baseline="30000" dirty="0" smtClean="0">
                          <a:solidFill>
                            <a:schemeClr val="lt1"/>
                          </a:solidFill>
                          <a:effectLst/>
                          <a:latin typeface="+mj-lt"/>
                          <a:ea typeface="+mn-ea"/>
                          <a:cs typeface="+mn-cs"/>
                        </a:rPr>
                        <a:t>1)</a:t>
                      </a:r>
                      <a:endParaRPr lang="cs-CZ" sz="2400" dirty="0">
                        <a:latin typeface="+mj-lt"/>
                      </a:endParaRPr>
                    </a:p>
                  </a:txBody>
                  <a:tcPr/>
                </a:tc>
                <a:tc>
                  <a:txBody>
                    <a:bodyPr/>
                    <a:lstStyle/>
                    <a:p>
                      <a:r>
                        <a:rPr lang="cs-CZ" sz="2400" b="1" kern="1200" dirty="0" smtClean="0">
                          <a:solidFill>
                            <a:schemeClr val="lt1"/>
                          </a:solidFill>
                          <a:effectLst/>
                          <a:latin typeface="+mj-lt"/>
                          <a:ea typeface="+mn-ea"/>
                          <a:cs typeface="+mn-cs"/>
                        </a:rPr>
                        <a:t>Přídavné písmeno </a:t>
                      </a:r>
                      <a:r>
                        <a:rPr lang="cs-CZ" sz="2400" b="1" kern="1200" baseline="30000" dirty="0" smtClean="0">
                          <a:solidFill>
                            <a:schemeClr val="lt1"/>
                          </a:solidFill>
                          <a:effectLst/>
                          <a:latin typeface="+mj-lt"/>
                          <a:ea typeface="+mn-ea"/>
                          <a:cs typeface="+mn-cs"/>
                        </a:rPr>
                        <a:t>2)</a:t>
                      </a:r>
                      <a:endParaRPr lang="cs-CZ" sz="2400" dirty="0">
                        <a:latin typeface="+mj-lt"/>
                      </a:endParaRPr>
                    </a:p>
                  </a:txBody>
                  <a:tcPr/>
                </a:tc>
                <a:tc>
                  <a:txBody>
                    <a:bodyPr/>
                    <a:lstStyle/>
                    <a:p>
                      <a:r>
                        <a:rPr lang="cs-CZ" sz="2400" b="1" kern="1200" dirty="0" smtClean="0">
                          <a:solidFill>
                            <a:schemeClr val="lt1"/>
                          </a:solidFill>
                          <a:effectLst/>
                          <a:latin typeface="+mj-lt"/>
                          <a:ea typeface="+mn-ea"/>
                          <a:cs typeface="+mn-cs"/>
                        </a:rPr>
                        <a:t>Následující písmena </a:t>
                      </a:r>
                      <a:r>
                        <a:rPr lang="cs-CZ" sz="2400" b="1" kern="1200" baseline="30000" dirty="0" smtClean="0">
                          <a:solidFill>
                            <a:schemeClr val="lt1"/>
                          </a:solidFill>
                          <a:effectLst/>
                          <a:latin typeface="+mj-lt"/>
                          <a:ea typeface="+mn-ea"/>
                          <a:cs typeface="+mn-cs"/>
                        </a:rPr>
                        <a:t>3)</a:t>
                      </a:r>
                      <a:endParaRPr lang="cs-CZ" sz="2400" dirty="0">
                        <a:latin typeface="+mj-lt"/>
                      </a:endParaRPr>
                    </a:p>
                  </a:txBody>
                  <a:tcPr/>
                </a:tc>
              </a:tr>
              <a:tr h="453057">
                <a:tc>
                  <a:txBody>
                    <a:bodyPr/>
                    <a:lstStyle/>
                    <a:p>
                      <a:pPr algn="l">
                        <a:lnSpc>
                          <a:spcPct val="150000"/>
                        </a:lnSpc>
                        <a:spcAft>
                          <a:spcPts val="0"/>
                        </a:spcAft>
                      </a:pPr>
                      <a:r>
                        <a:rPr lang="cs-CZ" sz="2000" b="1" dirty="0">
                          <a:effectLst/>
                          <a:latin typeface="+mj-lt"/>
                          <a:ea typeface="Times New Roman"/>
                        </a:rPr>
                        <a:t>W</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síla, tíhová síla</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X</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dirty="0">
                          <a:effectLst/>
                          <a:latin typeface="+mj-lt"/>
                          <a:ea typeface="Times New Roman"/>
                        </a:rPr>
                        <a:t>ostatní veličiny</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a:effectLst/>
                          <a:latin typeface="+mj-lt"/>
                          <a:ea typeface="Times New Roman"/>
                        </a:rPr>
                        <a:t>Y</a:t>
                      </a:r>
                      <a:endParaRPr lang="cs-CZ" sz="2000">
                        <a:effectLst/>
                        <a:latin typeface="+mj-lt"/>
                        <a:ea typeface="Times New Roman"/>
                      </a:endParaRPr>
                    </a:p>
                  </a:txBody>
                  <a:tcPr marL="68580" marR="68580" marT="0" marB="0"/>
                </a:tc>
                <a:tc>
                  <a:txBody>
                    <a:bodyPr/>
                    <a:lstStyle/>
                    <a:p>
                      <a:pPr algn="just">
                        <a:lnSpc>
                          <a:spcPct val="150000"/>
                        </a:lnSpc>
                        <a:spcAft>
                          <a:spcPts val="0"/>
                        </a:spcAft>
                      </a:pPr>
                      <a:r>
                        <a:rPr lang="cs-CZ" sz="2000">
                          <a:effectLst/>
                          <a:latin typeface="+mj-lt"/>
                          <a:ea typeface="Times New Roman"/>
                        </a:rPr>
                        <a:t>volitelné</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r>
              <a:tr h="453057">
                <a:tc>
                  <a:txBody>
                    <a:bodyPr/>
                    <a:lstStyle/>
                    <a:p>
                      <a:pPr algn="l">
                        <a:lnSpc>
                          <a:spcPct val="150000"/>
                        </a:lnSpc>
                        <a:spcAft>
                          <a:spcPts val="0"/>
                        </a:spcAft>
                      </a:pPr>
                      <a:r>
                        <a:rPr lang="cs-CZ" sz="2000" b="1" dirty="0">
                          <a:effectLst/>
                          <a:latin typeface="+mj-lt"/>
                          <a:ea typeface="Times New Roman"/>
                        </a:rPr>
                        <a:t>Z</a:t>
                      </a:r>
                      <a:endParaRPr lang="cs-CZ" sz="2000" dirty="0">
                        <a:effectLst/>
                        <a:latin typeface="+mj-lt"/>
                        <a:ea typeface="Times New Roman"/>
                      </a:endParaRPr>
                    </a:p>
                  </a:txBody>
                  <a:tcPr marL="68580" marR="68580" marT="0" marB="0"/>
                </a:tc>
                <a:tc>
                  <a:txBody>
                    <a:bodyPr/>
                    <a:lstStyle/>
                    <a:p>
                      <a:pPr algn="just">
                        <a:lnSpc>
                          <a:spcPct val="150000"/>
                        </a:lnSpc>
                        <a:spcAft>
                          <a:spcPts val="0"/>
                        </a:spcAft>
                      </a:pPr>
                      <a:r>
                        <a:rPr lang="cs-CZ" sz="2000" dirty="0">
                          <a:effectLst/>
                          <a:latin typeface="+mj-lt"/>
                          <a:ea typeface="Times New Roman"/>
                        </a:rPr>
                        <a:t> </a:t>
                      </a:r>
                    </a:p>
                  </a:txBody>
                  <a:tcPr marL="68580" marR="68580" marT="0" marB="0"/>
                </a:tc>
                <a:tc>
                  <a:txBody>
                    <a:bodyPr/>
                    <a:lstStyle/>
                    <a:p>
                      <a:pPr algn="just">
                        <a:lnSpc>
                          <a:spcPct val="150000"/>
                        </a:lnSpc>
                        <a:spcAft>
                          <a:spcPts val="0"/>
                        </a:spcAft>
                      </a:pPr>
                      <a:r>
                        <a:rPr lang="cs-CZ" sz="2000">
                          <a:effectLst/>
                          <a:latin typeface="+mj-lt"/>
                          <a:ea typeface="Times New Roman"/>
                        </a:rPr>
                        <a:t> </a:t>
                      </a:r>
                    </a:p>
                  </a:txBody>
                  <a:tcPr marL="68580" marR="68580" marT="0" marB="0"/>
                </a:tc>
                <a:tc>
                  <a:txBody>
                    <a:bodyPr/>
                    <a:lstStyle/>
                    <a:p>
                      <a:pPr algn="just">
                        <a:lnSpc>
                          <a:spcPct val="150000"/>
                        </a:lnSpc>
                        <a:spcAft>
                          <a:spcPts val="0"/>
                        </a:spcAft>
                      </a:pPr>
                      <a:r>
                        <a:rPr lang="cs-CZ" sz="2000" dirty="0" smtClean="0">
                          <a:effectLst/>
                          <a:latin typeface="+mj-lt"/>
                          <a:ea typeface="Times New Roman"/>
                        </a:rPr>
                        <a:t>Nouzová a</a:t>
                      </a:r>
                      <a:r>
                        <a:rPr lang="cs-CZ" sz="2000" baseline="0" dirty="0" smtClean="0">
                          <a:effectLst/>
                          <a:latin typeface="+mj-lt"/>
                          <a:ea typeface="Times New Roman"/>
                        </a:rPr>
                        <a:t> </a:t>
                      </a:r>
                      <a:r>
                        <a:rPr lang="cs-CZ" sz="2000" dirty="0" smtClean="0">
                          <a:effectLst/>
                          <a:latin typeface="+mj-lt"/>
                          <a:ea typeface="Times New Roman"/>
                        </a:rPr>
                        <a:t>zabezpečovací </a:t>
                      </a:r>
                      <a:r>
                        <a:rPr lang="cs-CZ" sz="2000" dirty="0">
                          <a:effectLst/>
                          <a:latin typeface="+mj-lt"/>
                          <a:ea typeface="Times New Roman"/>
                        </a:rPr>
                        <a:t>funkce</a:t>
                      </a:r>
                    </a:p>
                  </a:txBody>
                  <a:tcPr marL="68580" marR="68580" marT="0" marB="0"/>
                </a:tc>
              </a:tr>
            </a:tbl>
          </a:graphicData>
        </a:graphic>
      </p:graphicFrame>
      <p:sp>
        <p:nvSpPr>
          <p:cNvPr id="4" name="TextovéPole 3"/>
          <p:cNvSpPr txBox="1"/>
          <p:nvPr/>
        </p:nvSpPr>
        <p:spPr>
          <a:xfrm>
            <a:off x="1197868" y="4221088"/>
            <a:ext cx="10369152" cy="2123658"/>
          </a:xfrm>
          <a:prstGeom prst="rect">
            <a:avLst/>
          </a:prstGeom>
          <a:noFill/>
        </p:spPr>
        <p:txBody>
          <a:bodyPr wrap="square" rtlCol="0">
            <a:spAutoFit/>
          </a:bodyPr>
          <a:lstStyle/>
          <a:p>
            <a:pPr lvl="0"/>
            <a:r>
              <a:rPr lang="cs-CZ" dirty="0" smtClean="0"/>
              <a:t>Legenda k tabulce písmen:</a:t>
            </a:r>
          </a:p>
          <a:p>
            <a:pPr marL="342900" lvl="0" indent="-342900">
              <a:buFont typeface="+mj-lt"/>
              <a:buAutoNum type="arabicParenR"/>
            </a:pPr>
            <a:r>
              <a:rPr lang="cs-CZ" sz="1800" dirty="0" smtClean="0"/>
              <a:t>první </a:t>
            </a:r>
            <a:r>
              <a:rPr lang="cs-CZ" sz="1800" dirty="0"/>
              <a:t>písmeno je vždy velké,</a:t>
            </a:r>
          </a:p>
          <a:p>
            <a:pPr marL="342900" lvl="0" indent="-342900">
              <a:buFont typeface="+mj-lt"/>
              <a:buAutoNum type="arabicParenR"/>
            </a:pPr>
            <a:r>
              <a:rPr lang="cs-CZ" sz="1800" dirty="0"/>
              <a:t>přídavné písmeno je psáno malým písmenem,</a:t>
            </a:r>
          </a:p>
          <a:p>
            <a:pPr marL="342900" lvl="0" indent="-342900">
              <a:buFont typeface="+mj-lt"/>
              <a:buAutoNum type="arabicParenR"/>
            </a:pPr>
            <a:r>
              <a:rPr lang="cs-CZ" sz="1800" dirty="0"/>
              <a:t>následující písmena jsou psána velkým, při použití většího počtu písmen se volí pořadí I R C T Q S Z A,</a:t>
            </a:r>
          </a:p>
          <a:p>
            <a:pPr marL="342900" lvl="0" indent="-342900">
              <a:buFont typeface="+mj-lt"/>
              <a:buAutoNum type="arabicParenR"/>
            </a:pPr>
            <a:r>
              <a:rPr lang="cs-CZ" sz="1800" dirty="0"/>
              <a:t>je nutno doplnit vysvětlivku (například napětí, proud, výkon, energie) dalším písmenem vedle značky,</a:t>
            </a:r>
          </a:p>
          <a:p>
            <a:pPr marL="342900" lvl="0" indent="-342900">
              <a:buFont typeface="+mj-lt"/>
              <a:buAutoNum type="arabicParenR"/>
            </a:pPr>
            <a:r>
              <a:rPr lang="cs-CZ" sz="1800" dirty="0"/>
              <a:t>je nutno doplnit vysvětlivku (například koncentrace, vodivost, pH, vlhkost) dalším písmenem vedle značky,</a:t>
            </a:r>
          </a:p>
          <a:p>
            <a:pPr marL="342900" lvl="0" indent="-342900">
              <a:buFont typeface="+mj-lt"/>
              <a:buAutoNum type="arabicParenR"/>
            </a:pPr>
            <a:r>
              <a:rPr lang="cs-CZ" sz="1800" dirty="0"/>
              <a:t>lze použít pro přístroj, který má na vstupu několik veličin, nutno ale doplnit vysvětlení</a:t>
            </a:r>
            <a:r>
              <a:rPr lang="cs-CZ" sz="1800" dirty="0" smtClean="0"/>
              <a:t>.</a:t>
            </a:r>
            <a:endParaRPr lang="cs-CZ" sz="1800" dirty="0"/>
          </a:p>
        </p:txBody>
      </p:sp>
    </p:spTree>
    <p:extLst>
      <p:ext uri="{BB962C8B-B14F-4D97-AF65-F5344CB8AC3E}">
        <p14:creationId xmlns:p14="http://schemas.microsoft.com/office/powerpoint/2010/main" val="307065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additive="base">
                                        <p:cTn id="3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 calcmode="lin" valueType="num">
                                      <p:cBhvr additive="base">
                                        <p:cTn id="38"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 calcmode="lin" valueType="num">
                                      <p:cBhvr additive="base">
                                        <p:cTn id="44"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4">
                                            <p:txEl>
                                              <p:pRg st="6" end="6"/>
                                            </p:txEl>
                                          </p:spTgt>
                                        </p:tgtEl>
                                        <p:attrNameLst>
                                          <p:attrName>style.visibility</p:attrName>
                                        </p:attrNameLst>
                                      </p:cBhvr>
                                      <p:to>
                                        <p:strVal val="visible"/>
                                      </p:to>
                                    </p:set>
                                    <p:anim calcmode="lin" valueType="num">
                                      <p:cBhvr additive="base">
                                        <p:cTn id="50"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1"/>
            <a:ext cx="10360501" cy="764704"/>
          </a:xfrm>
        </p:spPr>
        <p:txBody>
          <a:bodyPr>
            <a:normAutofit/>
          </a:bodyPr>
          <a:lstStyle/>
          <a:p>
            <a:pPr algn="ctr"/>
            <a:r>
              <a:rPr lang="cs-CZ" sz="4000" dirty="0" smtClean="0"/>
              <a:t>Příklad značení obvodů</a:t>
            </a:r>
            <a:endParaRPr lang="cs-CZ" sz="4000" dirty="0"/>
          </a:p>
        </p:txBody>
      </p:sp>
      <p:pic>
        <p:nvPicPr>
          <p:cNvPr id="8" name="Zástupný symbol pro obsah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50338" y="863868"/>
            <a:ext cx="3204314" cy="5300396"/>
          </a:xfrm>
          <a:prstGeom prst="rect">
            <a:avLst/>
          </a:prstGeom>
          <a:ln>
            <a:noFill/>
          </a:ln>
          <a:effectLst>
            <a:softEdge rad="112500"/>
          </a:effectLst>
        </p:spPr>
      </p:pic>
    </p:spTree>
    <p:extLst>
      <p:ext uri="{BB962C8B-B14F-4D97-AF65-F5344CB8AC3E}">
        <p14:creationId xmlns:p14="http://schemas.microsoft.com/office/powerpoint/2010/main" val="427777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Vlastnosti systémových prostředků</a:t>
            </a:r>
            <a:endParaRPr lang="cs-CZ" sz="4000" dirty="0"/>
          </a:p>
        </p:txBody>
      </p:sp>
      <p:sp>
        <p:nvSpPr>
          <p:cNvPr id="3" name="Zástupný symbol pro obsah 2"/>
          <p:cNvSpPr>
            <a:spLocks noGrp="1"/>
          </p:cNvSpPr>
          <p:nvPr>
            <p:ph idx="1"/>
          </p:nvPr>
        </p:nvSpPr>
        <p:spPr>
          <a:xfrm>
            <a:off x="1218883" y="1701796"/>
            <a:ext cx="10360501" cy="4895555"/>
          </a:xfrm>
        </p:spPr>
        <p:txBody>
          <a:bodyPr>
            <a:normAutofit/>
          </a:bodyPr>
          <a:lstStyle/>
          <a:p>
            <a:pPr lvl="1"/>
            <a:r>
              <a:rPr lang="cs-CZ" sz="2800" dirty="0"/>
              <a:t>Vlastnosti systémových prostředků jsou charakterizovány statickými a dynamickými parametry a parametry spolehlivosti</a:t>
            </a:r>
            <a:r>
              <a:rPr lang="cs-CZ" sz="2800" dirty="0" smtClean="0"/>
              <a:t>.</a:t>
            </a:r>
          </a:p>
          <a:p>
            <a:pPr lvl="1"/>
            <a:r>
              <a:rPr lang="cs-CZ" sz="2800" dirty="0" smtClean="0"/>
              <a:t>Statické parametry – část 1:</a:t>
            </a:r>
          </a:p>
          <a:p>
            <a:pPr lvl="2">
              <a:buFont typeface="Wingdings" pitchFamily="2" charset="2"/>
              <a:buChar char="Ø"/>
            </a:pPr>
            <a:r>
              <a:rPr lang="cs-CZ" b="1" dirty="0"/>
              <a:t>měřicí rozsah </a:t>
            </a:r>
            <a:r>
              <a:rPr lang="cs-CZ" b="1" dirty="0" smtClean="0"/>
              <a:t>hodnot,</a:t>
            </a:r>
          </a:p>
          <a:p>
            <a:pPr lvl="2">
              <a:buFont typeface="Wingdings" pitchFamily="2" charset="2"/>
              <a:buChar char="Ø"/>
            </a:pPr>
            <a:r>
              <a:rPr lang="cs-CZ" b="1" dirty="0"/>
              <a:t>přenosová </a:t>
            </a:r>
            <a:r>
              <a:rPr lang="cs-CZ" b="1" dirty="0" smtClean="0"/>
              <a:t>funkce,</a:t>
            </a:r>
          </a:p>
          <a:p>
            <a:pPr lvl="2">
              <a:buFont typeface="Wingdings" pitchFamily="2" charset="2"/>
              <a:buChar char="Ø"/>
            </a:pPr>
            <a:r>
              <a:rPr lang="cs-CZ" b="1" dirty="0" smtClean="0"/>
              <a:t>statická chyba,</a:t>
            </a:r>
          </a:p>
          <a:p>
            <a:pPr lvl="2">
              <a:buFont typeface="Wingdings" pitchFamily="2" charset="2"/>
              <a:buChar char="Ø"/>
            </a:pPr>
            <a:r>
              <a:rPr lang="cs-CZ" b="1" dirty="0" smtClean="0"/>
              <a:t>absolutní chyba,</a:t>
            </a:r>
          </a:p>
          <a:p>
            <a:pPr lvl="2">
              <a:buFont typeface="Wingdings" pitchFamily="2" charset="2"/>
              <a:buChar char="Ø"/>
            </a:pPr>
            <a:r>
              <a:rPr lang="cs-CZ" b="1" dirty="0" smtClean="0"/>
              <a:t>hrubá chyba,</a:t>
            </a:r>
          </a:p>
          <a:p>
            <a:pPr lvl="2">
              <a:buFont typeface="Wingdings" pitchFamily="2" charset="2"/>
              <a:buChar char="Ø"/>
            </a:pPr>
            <a:r>
              <a:rPr lang="cs-CZ" b="1" dirty="0" smtClean="0"/>
              <a:t>systematická chyba,</a:t>
            </a:r>
          </a:p>
          <a:p>
            <a:pPr lvl="2">
              <a:buFont typeface="Wingdings" pitchFamily="2" charset="2"/>
              <a:buChar char="Ø"/>
            </a:pPr>
            <a:r>
              <a:rPr lang="cs-CZ" b="1" dirty="0"/>
              <a:t>náhodné chyby,</a:t>
            </a:r>
          </a:p>
          <a:p>
            <a:pPr lvl="2">
              <a:buFont typeface="Wingdings" pitchFamily="2" charset="2"/>
              <a:buChar char="Ø"/>
            </a:pPr>
            <a:r>
              <a:rPr lang="cs-CZ" b="1" dirty="0"/>
              <a:t>relativní chyba,</a:t>
            </a:r>
          </a:p>
          <a:p>
            <a:pPr lvl="2">
              <a:buFont typeface="Wingdings" pitchFamily="2" charset="2"/>
              <a:buChar char="Ø"/>
            </a:pPr>
            <a:r>
              <a:rPr lang="cs-CZ" b="1" dirty="0" smtClean="0"/>
              <a:t>nelinearita.</a:t>
            </a:r>
            <a:endParaRPr lang="cs-CZ" b="1" dirty="0"/>
          </a:p>
          <a:p>
            <a:pPr lvl="2">
              <a:buFont typeface="Wingdings" pitchFamily="2" charset="2"/>
              <a:buChar char="Ø"/>
            </a:pPr>
            <a:endParaRPr lang="cs-CZ" dirty="0" smtClean="0"/>
          </a:p>
          <a:p>
            <a:pPr lvl="2">
              <a:buFont typeface="Wingdings" pitchFamily="2" charset="2"/>
              <a:buChar char="Ø"/>
            </a:pPr>
            <a:endParaRPr lang="cs-CZ" dirty="0" smtClean="0"/>
          </a:p>
        </p:txBody>
      </p:sp>
    </p:spTree>
    <p:extLst>
      <p:ext uri="{BB962C8B-B14F-4D97-AF65-F5344CB8AC3E}">
        <p14:creationId xmlns:p14="http://schemas.microsoft.com/office/powerpoint/2010/main" val="3190374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sz="4000" dirty="0"/>
              <a:t>Úvod</a:t>
            </a:r>
          </a:p>
        </p:txBody>
      </p:sp>
      <p:sp>
        <p:nvSpPr>
          <p:cNvPr id="14" name="Content Placeholder 13"/>
          <p:cNvSpPr>
            <a:spLocks noGrp="1"/>
          </p:cNvSpPr>
          <p:nvPr>
            <p:ph idx="1"/>
          </p:nvPr>
        </p:nvSpPr>
        <p:spPr/>
        <p:txBody>
          <a:bodyPr>
            <a:normAutofit fontScale="92500" lnSpcReduction="20000"/>
          </a:bodyPr>
          <a:lstStyle/>
          <a:p>
            <a:pPr lvl="1"/>
            <a:r>
              <a:rPr lang="cs-CZ" sz="3000" dirty="0" smtClean="0"/>
              <a:t>Systémová </a:t>
            </a:r>
            <a:r>
              <a:rPr lang="cs-CZ" sz="3000" dirty="0"/>
              <a:t>struktura informatiky a automatizace (dále jen SIA) navržená v etapě projektování je určujícím faktorem při jeho realizaci. </a:t>
            </a:r>
            <a:endParaRPr lang="cs-CZ" sz="3000" dirty="0" smtClean="0"/>
          </a:p>
          <a:p>
            <a:pPr lvl="1"/>
            <a:r>
              <a:rPr lang="cs-CZ" sz="3000" dirty="0" smtClean="0"/>
              <a:t>V</a:t>
            </a:r>
            <a:r>
              <a:rPr lang="cs-CZ" sz="3000" dirty="0"/>
              <a:t> rámci projektového řešení je celková systémová struktura rozpracována na dílčí podsystémy, dílčí obvody a jednotlivé komponenty. </a:t>
            </a:r>
            <a:endParaRPr lang="cs-CZ" sz="3000" dirty="0" smtClean="0"/>
          </a:p>
          <a:p>
            <a:pPr lvl="1"/>
            <a:r>
              <a:rPr lang="cs-CZ" sz="3000" dirty="0" smtClean="0"/>
              <a:t>Projektant </a:t>
            </a:r>
            <a:r>
              <a:rPr lang="cs-CZ" sz="3000" dirty="0"/>
              <a:t>provádí návrh konkrétního řešení, volí odpovídající technické prostředky a zpracovává </a:t>
            </a:r>
            <a:r>
              <a:rPr lang="cs-CZ" sz="3000" dirty="0" smtClean="0"/>
              <a:t>dokumentaci.</a:t>
            </a:r>
          </a:p>
          <a:p>
            <a:pPr lvl="1"/>
            <a:r>
              <a:rPr lang="cs-CZ" sz="3000" dirty="0" smtClean="0"/>
              <a:t>Projektování </a:t>
            </a:r>
            <a:r>
              <a:rPr lang="cs-CZ" sz="3000" dirty="0"/>
              <a:t>a navrhování systémových prostředků vyžaduje rozdílný přístup pro každý druh podsystému, jako jsou podsystémy centrálních jednotek a podsystém ovládání s členěním na dílčí obvody.</a:t>
            </a:r>
          </a:p>
          <a:p>
            <a:pPr marL="377886" lvl="1" indent="0">
              <a:buNone/>
            </a:pPr>
            <a:endParaRPr lang="en-US" dirty="0" smtClean="0"/>
          </a:p>
        </p:txBody>
      </p:sp>
    </p:spTree>
    <p:extLst>
      <p:ext uri="{BB962C8B-B14F-4D97-AF65-F5344CB8AC3E}">
        <p14:creationId xmlns:p14="http://schemas.microsoft.com/office/powerpoint/2010/main" val="352911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Vlastnosti systémových prostředků</a:t>
            </a:r>
            <a:endParaRPr lang="cs-CZ" sz="4000" dirty="0"/>
          </a:p>
        </p:txBody>
      </p:sp>
      <p:sp>
        <p:nvSpPr>
          <p:cNvPr id="3" name="Zástupný symbol pro obsah 2"/>
          <p:cNvSpPr>
            <a:spLocks noGrp="1"/>
          </p:cNvSpPr>
          <p:nvPr>
            <p:ph idx="1"/>
          </p:nvPr>
        </p:nvSpPr>
        <p:spPr>
          <a:xfrm>
            <a:off x="1218883" y="1701796"/>
            <a:ext cx="10360501" cy="4895555"/>
          </a:xfrm>
        </p:spPr>
        <p:txBody>
          <a:bodyPr>
            <a:normAutofit/>
          </a:bodyPr>
          <a:lstStyle/>
          <a:p>
            <a:pPr lvl="1"/>
            <a:r>
              <a:rPr lang="cs-CZ" sz="2800" dirty="0" smtClean="0"/>
              <a:t>Statické parametry – část 2:</a:t>
            </a:r>
          </a:p>
          <a:p>
            <a:pPr lvl="2">
              <a:buFont typeface="Wingdings" pitchFamily="2" charset="2"/>
              <a:buChar char="Ø"/>
            </a:pPr>
            <a:r>
              <a:rPr lang="cs-CZ" b="1" dirty="0" smtClean="0"/>
              <a:t>saturace,</a:t>
            </a:r>
          </a:p>
          <a:p>
            <a:pPr lvl="2">
              <a:buFont typeface="Wingdings" pitchFamily="2" charset="2"/>
              <a:buChar char="Ø"/>
            </a:pPr>
            <a:r>
              <a:rPr lang="cs-CZ" b="1" dirty="0" smtClean="0"/>
              <a:t>citlivost,</a:t>
            </a:r>
          </a:p>
          <a:p>
            <a:pPr lvl="2">
              <a:buFont typeface="Wingdings" pitchFamily="2" charset="2"/>
              <a:buChar char="Ø"/>
            </a:pPr>
            <a:r>
              <a:rPr lang="cs-CZ" b="1" dirty="0" smtClean="0"/>
              <a:t>rozlišitelnost,</a:t>
            </a:r>
          </a:p>
          <a:p>
            <a:pPr lvl="2">
              <a:buFont typeface="Wingdings" pitchFamily="2" charset="2"/>
              <a:buChar char="Ø"/>
            </a:pPr>
            <a:r>
              <a:rPr lang="cs-CZ" b="1" dirty="0" smtClean="0"/>
              <a:t>mrtvé pásmo,</a:t>
            </a:r>
            <a:endParaRPr lang="cs-CZ" b="1" dirty="0"/>
          </a:p>
          <a:p>
            <a:pPr lvl="2">
              <a:buFont typeface="Wingdings" pitchFamily="2" charset="2"/>
              <a:buChar char="Ø"/>
            </a:pPr>
            <a:r>
              <a:rPr lang="cs-CZ" b="1" dirty="0"/>
              <a:t>vstupní </a:t>
            </a:r>
            <a:r>
              <a:rPr lang="cs-CZ" b="1" dirty="0" smtClean="0"/>
              <a:t>impedance,</a:t>
            </a:r>
            <a:endParaRPr lang="cs-CZ" b="1" dirty="0"/>
          </a:p>
          <a:p>
            <a:pPr lvl="2">
              <a:buFont typeface="Wingdings" pitchFamily="2" charset="2"/>
              <a:buChar char="Ø"/>
            </a:pPr>
            <a:r>
              <a:rPr lang="cs-CZ" b="1" dirty="0"/>
              <a:t>výstupní </a:t>
            </a:r>
            <a:r>
              <a:rPr lang="cs-CZ" b="1" dirty="0" smtClean="0"/>
              <a:t>impedance,</a:t>
            </a:r>
            <a:endParaRPr lang="cs-CZ" b="1" dirty="0"/>
          </a:p>
          <a:p>
            <a:pPr lvl="2">
              <a:buFont typeface="Wingdings" pitchFamily="2" charset="2"/>
              <a:buChar char="Ø"/>
            </a:pPr>
            <a:r>
              <a:rPr lang="cs-CZ" b="1" dirty="0" smtClean="0"/>
              <a:t>správnost,</a:t>
            </a:r>
            <a:endParaRPr lang="cs-CZ" b="1" dirty="0"/>
          </a:p>
          <a:p>
            <a:pPr lvl="2">
              <a:buFont typeface="Wingdings" pitchFamily="2" charset="2"/>
              <a:buChar char="Ø"/>
            </a:pPr>
            <a:r>
              <a:rPr lang="cs-CZ" dirty="0" smtClean="0"/>
              <a:t>shodnost,</a:t>
            </a:r>
          </a:p>
          <a:p>
            <a:pPr lvl="2">
              <a:buFont typeface="Wingdings" pitchFamily="2" charset="2"/>
              <a:buChar char="Ø"/>
            </a:pPr>
            <a:r>
              <a:rPr lang="cs-CZ" dirty="0"/>
              <a:t>třída </a:t>
            </a:r>
            <a:r>
              <a:rPr lang="cs-CZ" dirty="0" smtClean="0"/>
              <a:t>přesnosti.</a:t>
            </a:r>
            <a:endParaRPr lang="cs-CZ" dirty="0" smtClean="0"/>
          </a:p>
          <a:p>
            <a:pPr lvl="2">
              <a:buFont typeface="Wingdings" pitchFamily="2" charset="2"/>
              <a:buChar char="Ø"/>
            </a:pPr>
            <a:endParaRPr lang="cs-CZ" dirty="0" smtClean="0"/>
          </a:p>
        </p:txBody>
      </p:sp>
    </p:spTree>
    <p:extLst>
      <p:ext uri="{BB962C8B-B14F-4D97-AF65-F5344CB8AC3E}">
        <p14:creationId xmlns:p14="http://schemas.microsoft.com/office/powerpoint/2010/main" val="1248208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Vlastnosti systémových prostředků</a:t>
            </a:r>
            <a:endParaRPr lang="cs-CZ" sz="4000" dirty="0"/>
          </a:p>
        </p:txBody>
      </p:sp>
      <p:sp>
        <p:nvSpPr>
          <p:cNvPr id="3" name="Zástupný symbol pro obsah 2"/>
          <p:cNvSpPr>
            <a:spLocks noGrp="1"/>
          </p:cNvSpPr>
          <p:nvPr>
            <p:ph idx="1"/>
          </p:nvPr>
        </p:nvSpPr>
        <p:spPr>
          <a:xfrm>
            <a:off x="1218883" y="1701796"/>
            <a:ext cx="10360501" cy="4895555"/>
          </a:xfrm>
        </p:spPr>
        <p:txBody>
          <a:bodyPr>
            <a:normAutofit/>
          </a:bodyPr>
          <a:lstStyle/>
          <a:p>
            <a:pPr lvl="1"/>
            <a:r>
              <a:rPr lang="cs-CZ" sz="2800" dirty="0" smtClean="0"/>
              <a:t>Dynamické parametry – kapacity:</a:t>
            </a:r>
            <a:endParaRPr lang="cs-CZ" dirty="0" smtClean="0"/>
          </a:p>
          <a:p>
            <a:pPr lvl="2">
              <a:buFont typeface="Wingdings" pitchFamily="2" charset="2"/>
              <a:buChar char="Ø"/>
            </a:pPr>
            <a:r>
              <a:rPr lang="cs-CZ" dirty="0"/>
              <a:t>hmotné, </a:t>
            </a:r>
          </a:p>
          <a:p>
            <a:pPr lvl="2">
              <a:buFont typeface="Wingdings" pitchFamily="2" charset="2"/>
              <a:buChar char="Ø"/>
            </a:pPr>
            <a:r>
              <a:rPr lang="cs-CZ" dirty="0"/>
              <a:t>tepelné,</a:t>
            </a:r>
          </a:p>
          <a:p>
            <a:pPr lvl="2">
              <a:buFont typeface="Wingdings" pitchFamily="2" charset="2"/>
              <a:buChar char="Ø"/>
            </a:pPr>
            <a:r>
              <a:rPr lang="cs-CZ" dirty="0"/>
              <a:t>elektrické,</a:t>
            </a:r>
          </a:p>
          <a:p>
            <a:pPr lvl="2">
              <a:buFont typeface="Wingdings" pitchFamily="2" charset="2"/>
              <a:buChar char="Ø"/>
            </a:pPr>
            <a:r>
              <a:rPr lang="cs-CZ" dirty="0" smtClean="0"/>
              <a:t>magnetické.</a:t>
            </a:r>
            <a:endParaRPr lang="cs-CZ" dirty="0"/>
          </a:p>
          <a:p>
            <a:pPr lvl="1"/>
            <a:endParaRPr lang="cs-CZ" dirty="0" smtClean="0"/>
          </a:p>
          <a:p>
            <a:pPr lvl="1"/>
            <a:r>
              <a:rPr lang="cs-CZ" sz="2800" dirty="0" smtClean="0"/>
              <a:t>Dynamické parametry – ostatní:</a:t>
            </a:r>
          </a:p>
          <a:p>
            <a:pPr lvl="2">
              <a:buFont typeface="Wingdings" pitchFamily="2" charset="2"/>
              <a:buChar char="Ø"/>
            </a:pPr>
            <a:r>
              <a:rPr lang="cs-CZ" dirty="0"/>
              <a:t>rychlosti změn fyzikálních a chemických parametrů měřených </a:t>
            </a:r>
            <a:r>
              <a:rPr lang="cs-CZ" dirty="0" smtClean="0"/>
              <a:t>médií,</a:t>
            </a:r>
            <a:endParaRPr lang="cs-CZ" dirty="0"/>
          </a:p>
          <a:p>
            <a:pPr lvl="2">
              <a:buFont typeface="Wingdings" pitchFamily="2" charset="2"/>
              <a:buChar char="Ø"/>
            </a:pPr>
            <a:r>
              <a:rPr lang="cs-CZ" dirty="0"/>
              <a:t>tlumení hmot měřicích prvků, </a:t>
            </a:r>
            <a:endParaRPr lang="cs-CZ" dirty="0" smtClean="0"/>
          </a:p>
          <a:p>
            <a:pPr lvl="2">
              <a:buFont typeface="Wingdings" pitchFamily="2" charset="2"/>
              <a:buChar char="Ø"/>
            </a:pPr>
            <a:r>
              <a:rPr lang="cs-CZ" dirty="0" smtClean="0"/>
              <a:t>setrvačnosti,</a:t>
            </a:r>
          </a:p>
          <a:p>
            <a:pPr lvl="2">
              <a:buFont typeface="Wingdings" pitchFamily="2" charset="2"/>
              <a:buChar char="Ø"/>
            </a:pPr>
            <a:r>
              <a:rPr lang="cs-CZ" dirty="0" smtClean="0"/>
              <a:t>impedance.</a:t>
            </a:r>
          </a:p>
          <a:p>
            <a:pPr lvl="1"/>
            <a:endParaRPr lang="cs-CZ" dirty="0" smtClean="0"/>
          </a:p>
          <a:p>
            <a:pPr marL="682633" lvl="2" indent="0">
              <a:buNone/>
            </a:pPr>
            <a:endParaRPr lang="cs-CZ" dirty="0" smtClean="0"/>
          </a:p>
        </p:txBody>
      </p:sp>
    </p:spTree>
    <p:extLst>
      <p:ext uri="{BB962C8B-B14F-4D97-AF65-F5344CB8AC3E}">
        <p14:creationId xmlns:p14="http://schemas.microsoft.com/office/powerpoint/2010/main" val="38839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Vlastnosti systémových prostředků</a:t>
            </a:r>
            <a:endParaRPr lang="cs-CZ" sz="4000" dirty="0"/>
          </a:p>
        </p:txBody>
      </p:sp>
      <p:sp>
        <p:nvSpPr>
          <p:cNvPr id="3" name="Zástupný symbol pro obsah 2"/>
          <p:cNvSpPr>
            <a:spLocks noGrp="1"/>
          </p:cNvSpPr>
          <p:nvPr>
            <p:ph idx="1"/>
          </p:nvPr>
        </p:nvSpPr>
        <p:spPr>
          <a:xfrm>
            <a:off x="1218883" y="1701796"/>
            <a:ext cx="10360501" cy="4823548"/>
          </a:xfrm>
        </p:spPr>
        <p:txBody>
          <a:bodyPr>
            <a:normAutofit/>
          </a:bodyPr>
          <a:lstStyle/>
          <a:p>
            <a:pPr lvl="1"/>
            <a:r>
              <a:rPr lang="cs-CZ" sz="2800" dirty="0" smtClean="0"/>
              <a:t>Spolehlivost:</a:t>
            </a:r>
          </a:p>
          <a:p>
            <a:pPr lvl="2"/>
            <a:r>
              <a:rPr lang="cs-CZ" dirty="0"/>
              <a:t>Spolehlivost je definována </a:t>
            </a:r>
            <a:r>
              <a:rPr lang="cs-CZ" dirty="0" smtClean="0"/>
              <a:t>jako </a:t>
            </a:r>
            <a:r>
              <a:rPr lang="cs-CZ" dirty="0"/>
              <a:t>schopnost zařízení plnit funkci podle daných požadavků po určený časový úsek</a:t>
            </a:r>
            <a:r>
              <a:rPr lang="cs-CZ" dirty="0" smtClean="0"/>
              <a:t>.</a:t>
            </a:r>
          </a:p>
          <a:p>
            <a:pPr lvl="2"/>
            <a:r>
              <a:rPr lang="cs-CZ" dirty="0"/>
              <a:t>Pro popis a hodnocení spolehlivosti se používají tyto pojmy a parametry</a:t>
            </a:r>
            <a:r>
              <a:rPr lang="cs-CZ" dirty="0" smtClean="0"/>
              <a:t>:</a:t>
            </a:r>
          </a:p>
          <a:p>
            <a:pPr lvl="3">
              <a:buFont typeface="Wingdings" pitchFamily="2" charset="2"/>
              <a:buChar char="Ø"/>
            </a:pPr>
            <a:r>
              <a:rPr lang="cs-CZ" dirty="0"/>
              <a:t>výpadek </a:t>
            </a:r>
            <a:r>
              <a:rPr lang="cs-CZ" dirty="0" smtClean="0"/>
              <a:t>funkce,</a:t>
            </a:r>
          </a:p>
          <a:p>
            <a:pPr lvl="3">
              <a:buFont typeface="Wingdings" pitchFamily="2" charset="2"/>
              <a:buChar char="Ø"/>
            </a:pPr>
            <a:r>
              <a:rPr lang="cs-CZ" dirty="0"/>
              <a:t>doba provozu „</a:t>
            </a:r>
            <a:r>
              <a:rPr lang="cs-CZ" dirty="0" err="1"/>
              <a:t>Tp</a:t>
            </a:r>
            <a:r>
              <a:rPr lang="cs-CZ" dirty="0"/>
              <a:t>“ </a:t>
            </a:r>
            <a:r>
              <a:rPr lang="cs-CZ" dirty="0" smtClean="0"/>
              <a:t>,</a:t>
            </a:r>
          </a:p>
          <a:p>
            <a:pPr lvl="3">
              <a:buFont typeface="Wingdings" pitchFamily="2" charset="2"/>
              <a:buChar char="Ø"/>
            </a:pPr>
            <a:r>
              <a:rPr lang="cs-CZ" dirty="0"/>
              <a:t>doba trvání výpadku „</a:t>
            </a:r>
            <a:r>
              <a:rPr lang="cs-CZ" dirty="0" err="1"/>
              <a:t>Tv</a:t>
            </a:r>
            <a:r>
              <a:rPr lang="cs-CZ" dirty="0"/>
              <a:t>“ </a:t>
            </a:r>
            <a:r>
              <a:rPr lang="cs-CZ" dirty="0" smtClean="0"/>
              <a:t>,</a:t>
            </a:r>
          </a:p>
          <a:p>
            <a:pPr lvl="3">
              <a:buFont typeface="Wingdings" pitchFamily="2" charset="2"/>
              <a:buChar char="Ø"/>
            </a:pPr>
            <a:r>
              <a:rPr lang="cs-CZ" dirty="0"/>
              <a:t>střední doba mezi </a:t>
            </a:r>
            <a:r>
              <a:rPr lang="cs-CZ" dirty="0" smtClean="0"/>
              <a:t>dvěma poruchami „MTBF“ ,</a:t>
            </a:r>
          </a:p>
          <a:p>
            <a:pPr lvl="3">
              <a:buFont typeface="Wingdings" pitchFamily="2" charset="2"/>
              <a:buChar char="Ø"/>
            </a:pPr>
            <a:endParaRPr lang="cs-CZ" dirty="0"/>
          </a:p>
          <a:p>
            <a:pPr lvl="3">
              <a:buFont typeface="Wingdings" pitchFamily="2" charset="2"/>
              <a:buChar char="Ø"/>
            </a:pPr>
            <a:endParaRPr lang="cs-CZ" dirty="0" smtClean="0"/>
          </a:p>
          <a:p>
            <a:pPr lvl="3">
              <a:buFont typeface="Wingdings" pitchFamily="2" charset="2"/>
              <a:buChar char="Ø"/>
            </a:pPr>
            <a:r>
              <a:rPr lang="cs-CZ" dirty="0" smtClean="0"/>
              <a:t>provozuschopnost „A“ .</a:t>
            </a:r>
          </a:p>
        </p:txBody>
      </p:sp>
      <p:sp>
        <p:nvSpPr>
          <p:cNvPr id="6" name="TextovéPole 5"/>
          <p:cNvSpPr txBox="1"/>
          <p:nvPr/>
        </p:nvSpPr>
        <p:spPr>
          <a:xfrm>
            <a:off x="4185483" y="4869160"/>
            <a:ext cx="4032448" cy="52322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cs-CZ" sz="2800" dirty="0"/>
              <a:t>MTBF= TP/i</a:t>
            </a:r>
          </a:p>
        </p:txBody>
      </p:sp>
      <p:sp>
        <p:nvSpPr>
          <p:cNvPr id="8" name="TextovéPole 7"/>
          <p:cNvSpPr txBox="1"/>
          <p:nvPr/>
        </p:nvSpPr>
        <p:spPr>
          <a:xfrm>
            <a:off x="4160413" y="5877272"/>
            <a:ext cx="4032448" cy="52322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cs-CZ" sz="2800" dirty="0"/>
              <a:t>A= </a:t>
            </a:r>
            <a:r>
              <a:rPr lang="cs-CZ" sz="2800" dirty="0" err="1"/>
              <a:t>Tp</a:t>
            </a:r>
            <a:r>
              <a:rPr lang="cs-CZ" sz="2800" dirty="0"/>
              <a:t>/( </a:t>
            </a:r>
            <a:r>
              <a:rPr lang="cs-CZ" sz="2800" dirty="0" err="1"/>
              <a:t>Tp</a:t>
            </a:r>
            <a:r>
              <a:rPr lang="cs-CZ" sz="2800" dirty="0"/>
              <a:t> + </a:t>
            </a:r>
            <a:r>
              <a:rPr lang="cs-CZ" sz="2800" dirty="0" err="1"/>
              <a:t>Tv</a:t>
            </a:r>
            <a:r>
              <a:rPr lang="cs-CZ" sz="2800" dirty="0" smtClean="0"/>
              <a:t>)</a:t>
            </a:r>
            <a:endParaRPr lang="cs-CZ" sz="2800" dirty="0"/>
          </a:p>
        </p:txBody>
      </p:sp>
    </p:spTree>
    <p:extLst>
      <p:ext uri="{BB962C8B-B14F-4D97-AF65-F5344CB8AC3E}">
        <p14:creationId xmlns:p14="http://schemas.microsoft.com/office/powerpoint/2010/main" val="170427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Druhy a vlastnosti prostředí</a:t>
            </a:r>
            <a:endParaRPr lang="cs-CZ" sz="4000" dirty="0"/>
          </a:p>
        </p:txBody>
      </p:sp>
      <p:sp>
        <p:nvSpPr>
          <p:cNvPr id="3" name="Zástupný symbol pro obsah 2"/>
          <p:cNvSpPr>
            <a:spLocks noGrp="1"/>
          </p:cNvSpPr>
          <p:nvPr>
            <p:ph idx="1"/>
          </p:nvPr>
        </p:nvSpPr>
        <p:spPr>
          <a:xfrm>
            <a:off x="1218883" y="1701796"/>
            <a:ext cx="10360501" cy="4823548"/>
          </a:xfrm>
        </p:spPr>
        <p:txBody>
          <a:bodyPr>
            <a:normAutofit/>
          </a:bodyPr>
          <a:lstStyle/>
          <a:p>
            <a:pPr lvl="1"/>
            <a:r>
              <a:rPr lang="cs-CZ" dirty="0"/>
              <a:t>Požadavky na vlastnosti systémových prostředků jsou dány v požadavcích zadání. </a:t>
            </a:r>
            <a:endParaRPr lang="cs-CZ" dirty="0" smtClean="0"/>
          </a:p>
          <a:p>
            <a:pPr lvl="1"/>
            <a:r>
              <a:rPr lang="cs-CZ" dirty="0" smtClean="0"/>
              <a:t>Projektant </a:t>
            </a:r>
            <a:r>
              <a:rPr lang="cs-CZ" dirty="0"/>
              <a:t>zvolí jejích provedení tak, aby všechny požadavky byly splněny. Provozuschopnost je ovlivněna správným výběrem typu a druhu prostředků podle provozních podmínek. </a:t>
            </a:r>
            <a:endParaRPr lang="cs-CZ" dirty="0" smtClean="0"/>
          </a:p>
          <a:p>
            <a:pPr lvl="1"/>
            <a:r>
              <a:rPr lang="cs-CZ" dirty="0" smtClean="0"/>
              <a:t>Jedná </a:t>
            </a:r>
            <a:r>
              <a:rPr lang="cs-CZ" dirty="0"/>
              <a:t>se o snímače nebo jejich části, které jsou v přímém styku s měřenými médii a o další přístroje které jsou ovlivňovány okolní atmosférou a okolními vlivy. </a:t>
            </a:r>
            <a:endParaRPr lang="cs-CZ" dirty="0" smtClean="0"/>
          </a:p>
          <a:p>
            <a:pPr lvl="1"/>
            <a:r>
              <a:rPr lang="cs-CZ" dirty="0" smtClean="0"/>
              <a:t>Posouzení </a:t>
            </a:r>
            <a:r>
              <a:rPr lang="cs-CZ" dirty="0"/>
              <a:t>vlivů a návrh správných prostředků se provádí ve fázi zpracování projektové dokumentace.</a:t>
            </a:r>
          </a:p>
          <a:p>
            <a:pPr lvl="1"/>
            <a:endParaRPr lang="cs-CZ" dirty="0" smtClean="0"/>
          </a:p>
        </p:txBody>
      </p:sp>
    </p:spTree>
    <p:extLst>
      <p:ext uri="{BB962C8B-B14F-4D97-AF65-F5344CB8AC3E}">
        <p14:creationId xmlns:p14="http://schemas.microsoft.com/office/powerpoint/2010/main" val="1869787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Druhy a vlastnosti prostředí</a:t>
            </a:r>
            <a:endParaRPr lang="cs-CZ" sz="4000" dirty="0"/>
          </a:p>
        </p:txBody>
      </p:sp>
      <p:sp>
        <p:nvSpPr>
          <p:cNvPr id="3" name="Zástupný symbol pro obsah 2"/>
          <p:cNvSpPr>
            <a:spLocks noGrp="1"/>
          </p:cNvSpPr>
          <p:nvPr>
            <p:ph idx="1"/>
          </p:nvPr>
        </p:nvSpPr>
        <p:spPr>
          <a:xfrm>
            <a:off x="1218883" y="1701796"/>
            <a:ext cx="10360501" cy="4823548"/>
          </a:xfrm>
        </p:spPr>
        <p:txBody>
          <a:bodyPr>
            <a:normAutofit/>
          </a:bodyPr>
          <a:lstStyle/>
          <a:p>
            <a:pPr lvl="1"/>
            <a:endParaRPr lang="cs-CZ" dirty="0" smtClean="0"/>
          </a:p>
          <a:p>
            <a:pPr marL="377886" lvl="1" indent="0">
              <a:buNone/>
            </a:pPr>
            <a:endParaRPr lang="cs-CZ" dirty="0" smtClean="0"/>
          </a:p>
          <a:p>
            <a:pPr lvl="1"/>
            <a:r>
              <a:rPr lang="cs-CZ" dirty="0" smtClean="0"/>
              <a:t>Za prostředí považujeme:</a:t>
            </a:r>
          </a:p>
          <a:p>
            <a:pPr lvl="1"/>
            <a:endParaRPr lang="cs-CZ" dirty="0" smtClean="0"/>
          </a:p>
          <a:p>
            <a:pPr lvl="2">
              <a:buFont typeface="Wingdings" pitchFamily="2" charset="2"/>
              <a:buChar char="Ø"/>
            </a:pPr>
            <a:r>
              <a:rPr lang="cs-CZ" dirty="0"/>
              <a:t>technologické médium, které je ve styku s prostředky automatizace (čidla, regulační orgán</a:t>
            </a:r>
            <a:r>
              <a:rPr lang="cs-CZ" dirty="0" smtClean="0"/>
              <a:t>),</a:t>
            </a:r>
          </a:p>
          <a:p>
            <a:pPr lvl="2">
              <a:buFont typeface="Wingdings" pitchFamily="2" charset="2"/>
              <a:buChar char="Ø"/>
            </a:pPr>
            <a:endParaRPr lang="cs-CZ" dirty="0"/>
          </a:p>
          <a:p>
            <a:pPr lvl="2">
              <a:buFont typeface="Wingdings" pitchFamily="2" charset="2"/>
              <a:buChar char="Ø"/>
            </a:pPr>
            <a:r>
              <a:rPr lang="cs-CZ" dirty="0"/>
              <a:t>okolní </a:t>
            </a:r>
            <a:r>
              <a:rPr lang="cs-CZ" dirty="0" smtClean="0"/>
              <a:t>atmosféru</a:t>
            </a:r>
            <a:r>
              <a:rPr lang="cs-CZ" dirty="0"/>
              <a:t>, kde jsou nainstalovány prostředky automatizace (snímače, převodníky, akční členy, regulátory, prostředky průmyslové výpočetní techniky, kabely, propojení komunikace, </a:t>
            </a:r>
            <a:r>
              <a:rPr lang="cs-CZ" dirty="0" smtClean="0"/>
              <a:t>…).</a:t>
            </a:r>
            <a:endParaRPr lang="cs-CZ" dirty="0"/>
          </a:p>
          <a:p>
            <a:pPr lvl="2">
              <a:buFont typeface="Wingdings" pitchFamily="2" charset="2"/>
              <a:buChar char="Ø"/>
            </a:pPr>
            <a:endParaRPr lang="cs-CZ" dirty="0" smtClean="0"/>
          </a:p>
          <a:p>
            <a:pPr lvl="1"/>
            <a:endParaRPr lang="cs-CZ" dirty="0"/>
          </a:p>
          <a:p>
            <a:pPr lvl="1"/>
            <a:endParaRPr lang="cs-CZ" dirty="0" smtClean="0"/>
          </a:p>
          <a:p>
            <a:pPr marL="377886" lvl="1" indent="0">
              <a:buNone/>
            </a:pPr>
            <a:endParaRPr lang="cs-CZ" dirty="0" smtClean="0"/>
          </a:p>
        </p:txBody>
      </p:sp>
    </p:spTree>
    <p:extLst>
      <p:ext uri="{BB962C8B-B14F-4D97-AF65-F5344CB8AC3E}">
        <p14:creationId xmlns:p14="http://schemas.microsoft.com/office/powerpoint/2010/main" val="195567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a:t>Druhy a vlastnosti prostředí</a:t>
            </a:r>
          </a:p>
        </p:txBody>
      </p:sp>
      <p:sp>
        <p:nvSpPr>
          <p:cNvPr id="3" name="Zástupný symbol pro obsah 2"/>
          <p:cNvSpPr>
            <a:spLocks noGrp="1"/>
          </p:cNvSpPr>
          <p:nvPr>
            <p:ph idx="1"/>
          </p:nvPr>
        </p:nvSpPr>
        <p:spPr/>
        <p:txBody>
          <a:bodyPr>
            <a:normAutofit fontScale="92500" lnSpcReduction="10000"/>
          </a:bodyPr>
          <a:lstStyle/>
          <a:p>
            <a:pPr lvl="1"/>
            <a:r>
              <a:rPr lang="cs-CZ" dirty="0"/>
              <a:t>Na funkční části měřicího snímače nejčastěji působí tyto vlastnosti technologického média</a:t>
            </a:r>
            <a:r>
              <a:rPr lang="cs-CZ" dirty="0" smtClean="0"/>
              <a:t>:</a:t>
            </a:r>
          </a:p>
          <a:p>
            <a:pPr lvl="1"/>
            <a:endParaRPr lang="cs-CZ" dirty="0"/>
          </a:p>
          <a:p>
            <a:pPr lvl="2">
              <a:buFont typeface="Wingdings" pitchFamily="2" charset="2"/>
              <a:buChar char="Ø"/>
            </a:pPr>
            <a:r>
              <a:rPr lang="cs-CZ" dirty="0"/>
              <a:t>koroze (chemická, elektronická, dotyková),</a:t>
            </a:r>
          </a:p>
          <a:p>
            <a:pPr lvl="2">
              <a:buFont typeface="Wingdings" pitchFamily="2" charset="2"/>
              <a:buChar char="Ø"/>
            </a:pPr>
            <a:r>
              <a:rPr lang="cs-CZ" dirty="0"/>
              <a:t>viskozita (ovlivňuje přesnost a provozuschopnost měření),</a:t>
            </a:r>
          </a:p>
          <a:p>
            <a:pPr lvl="2">
              <a:buFont typeface="Wingdings" pitchFamily="2" charset="2"/>
              <a:buChar char="Ø"/>
            </a:pPr>
            <a:r>
              <a:rPr lang="cs-CZ" dirty="0"/>
              <a:t>elektrické a magnetické vlastnosti (ovlivňují přesnost a funkčnost měření),</a:t>
            </a:r>
          </a:p>
          <a:p>
            <a:pPr lvl="2">
              <a:buFont typeface="Wingdings" pitchFamily="2" charset="2"/>
              <a:buChar char="Ø"/>
            </a:pPr>
            <a:r>
              <a:rPr lang="cs-CZ" dirty="0"/>
              <a:t>krystalizace, usazování, srážení (vytváří vrstvu s tlumicími vlivy a zvyšuje setrvačnost),</a:t>
            </a:r>
          </a:p>
          <a:p>
            <a:pPr lvl="2">
              <a:buFont typeface="Wingdings" pitchFamily="2" charset="2"/>
              <a:buChar char="Ø"/>
            </a:pPr>
            <a:r>
              <a:rPr lang="cs-CZ" dirty="0"/>
              <a:t>pěnivost,</a:t>
            </a:r>
          </a:p>
          <a:p>
            <a:pPr lvl="2">
              <a:buFont typeface="Wingdings" pitchFamily="2" charset="2"/>
              <a:buChar char="Ø"/>
            </a:pPr>
            <a:r>
              <a:rPr lang="cs-CZ" dirty="0" err="1"/>
              <a:t>abrazivita</a:t>
            </a:r>
            <a:r>
              <a:rPr lang="cs-CZ" dirty="0"/>
              <a:t>,</a:t>
            </a:r>
          </a:p>
          <a:p>
            <a:pPr lvl="2">
              <a:buFont typeface="Wingdings" pitchFamily="2" charset="2"/>
              <a:buChar char="Ø"/>
            </a:pPr>
            <a:r>
              <a:rPr lang="cs-CZ" dirty="0"/>
              <a:t>vlhkost, </a:t>
            </a:r>
            <a:endParaRPr lang="cs-CZ" dirty="0" smtClean="0"/>
          </a:p>
          <a:p>
            <a:pPr lvl="2">
              <a:buFont typeface="Wingdings" pitchFamily="2" charset="2"/>
              <a:buChar char="Ø"/>
            </a:pPr>
            <a:r>
              <a:rPr lang="cs-CZ" dirty="0" smtClean="0"/>
              <a:t>teplota</a:t>
            </a:r>
            <a:r>
              <a:rPr lang="cs-CZ" dirty="0"/>
              <a:t>, </a:t>
            </a:r>
            <a:endParaRPr lang="cs-CZ" dirty="0" smtClean="0"/>
          </a:p>
          <a:p>
            <a:pPr lvl="2">
              <a:buFont typeface="Wingdings" pitchFamily="2" charset="2"/>
              <a:buChar char="Ø"/>
            </a:pPr>
            <a:r>
              <a:rPr lang="cs-CZ" dirty="0" smtClean="0"/>
              <a:t>tlak</a:t>
            </a:r>
            <a:r>
              <a:rPr lang="cs-CZ" dirty="0"/>
              <a:t>,</a:t>
            </a:r>
          </a:p>
          <a:p>
            <a:pPr lvl="2">
              <a:buFont typeface="Wingdings" pitchFamily="2" charset="2"/>
              <a:buChar char="Ø"/>
            </a:pPr>
            <a:r>
              <a:rPr lang="cs-CZ" dirty="0"/>
              <a:t>hořlavost a výbušnost.</a:t>
            </a:r>
          </a:p>
          <a:p>
            <a:endParaRPr lang="cs-CZ" dirty="0"/>
          </a:p>
        </p:txBody>
      </p:sp>
    </p:spTree>
    <p:extLst>
      <p:ext uri="{BB962C8B-B14F-4D97-AF65-F5344CB8AC3E}">
        <p14:creationId xmlns:p14="http://schemas.microsoft.com/office/powerpoint/2010/main" val="18052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Effect transition="in" filter="fade">
                                      <p:cBhvr>
                                        <p:cTn id="5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a:t>Druhy a vlastnosti prostředí</a:t>
            </a:r>
          </a:p>
        </p:txBody>
      </p:sp>
      <p:sp>
        <p:nvSpPr>
          <p:cNvPr id="3" name="Zástupný symbol pro obsah 2"/>
          <p:cNvSpPr>
            <a:spLocks noGrp="1"/>
          </p:cNvSpPr>
          <p:nvPr>
            <p:ph idx="1"/>
          </p:nvPr>
        </p:nvSpPr>
        <p:spPr/>
        <p:txBody>
          <a:bodyPr>
            <a:normAutofit/>
          </a:bodyPr>
          <a:lstStyle/>
          <a:p>
            <a:pPr lvl="1"/>
            <a:r>
              <a:rPr lang="cs-CZ" dirty="0"/>
              <a:t>Pro vyhodnocení vlivů technologického média musí projektant podrobně analyzovat všechny vlastnosti, posoudit jejich vliv, odhadnout problémy, analyzovat provozní dopady</a:t>
            </a:r>
            <a:r>
              <a:rPr lang="cs-CZ" dirty="0" smtClean="0"/>
              <a:t>.</a:t>
            </a:r>
          </a:p>
          <a:p>
            <a:pPr lvl="1"/>
            <a:endParaRPr lang="cs-CZ" dirty="0"/>
          </a:p>
          <a:p>
            <a:pPr lvl="1"/>
            <a:r>
              <a:rPr lang="cs-CZ" dirty="0"/>
              <a:t>Všechny prostředky automatizace, tj. snímače, převodníky, kabelové vedení, zdroje, svorkovnice, rozvaděče, jednotky regulátorů, prvky průmyslové výpočetní techniky, akční členy, panely zobrazování, prvky signalizace, tiskárny, zapisovače atd., jsou vystaveny okolním vlivům prostředí. Vlivy okolního prostředí jsou dány klimatickými vlivy, funkcí okolních předmětů, složením okolního ovzduší, elektrickými a magnetickými vlivy </a:t>
            </a:r>
            <a:br>
              <a:rPr lang="cs-CZ" dirty="0"/>
            </a:br>
            <a:r>
              <a:rPr lang="cs-CZ" dirty="0"/>
              <a:t>a podkladovými konstrukcemi.</a:t>
            </a:r>
          </a:p>
          <a:p>
            <a:endParaRPr lang="cs-CZ" dirty="0"/>
          </a:p>
        </p:txBody>
      </p:sp>
    </p:spTree>
    <p:extLst>
      <p:ext uri="{BB962C8B-B14F-4D97-AF65-F5344CB8AC3E}">
        <p14:creationId xmlns:p14="http://schemas.microsoft.com/office/powerpoint/2010/main" val="426482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Jednoduché prostředí</a:t>
            </a:r>
            <a:endParaRPr lang="cs-CZ" dirty="0"/>
          </a:p>
        </p:txBody>
      </p:sp>
      <p:sp>
        <p:nvSpPr>
          <p:cNvPr id="3" name="Zástupný symbol pro obsah 2"/>
          <p:cNvSpPr>
            <a:spLocks noGrp="1"/>
          </p:cNvSpPr>
          <p:nvPr>
            <p:ph idx="1"/>
          </p:nvPr>
        </p:nvSpPr>
        <p:spPr/>
        <p:txBody>
          <a:bodyPr>
            <a:normAutofit/>
          </a:bodyPr>
          <a:lstStyle/>
          <a:p>
            <a:pPr lvl="1"/>
            <a:r>
              <a:rPr lang="cs-CZ" dirty="0"/>
              <a:t>Tento problém lze shrnout do následujících podmínek jednoduchého prostředí, kde působí pouze jeden druh </a:t>
            </a:r>
            <a:r>
              <a:rPr lang="cs-CZ" dirty="0" smtClean="0"/>
              <a:t>vlivů:</a:t>
            </a:r>
          </a:p>
          <a:p>
            <a:pPr lvl="1"/>
            <a:endParaRPr lang="cs-CZ" sz="1800" dirty="0"/>
          </a:p>
          <a:p>
            <a:pPr lvl="1"/>
            <a:endParaRPr lang="cs-CZ" sz="1800" dirty="0" smtClean="0"/>
          </a:p>
          <a:p>
            <a:pPr lvl="1"/>
            <a:endParaRPr lang="cs-CZ" sz="1800" dirty="0"/>
          </a:p>
          <a:p>
            <a:pPr lvl="1"/>
            <a:r>
              <a:rPr lang="cs-CZ" dirty="0" smtClean="0"/>
              <a:t>základní</a:t>
            </a:r>
            <a:r>
              <a:rPr lang="cs-CZ" dirty="0"/>
              <a:t>, které neovlivňuje zařízení, jeho životnost a spolehlivost, s teplotou okolního prostředí v rozsahu -10 až +35 °C, přičemž jeho relativní vlhkost je </a:t>
            </a:r>
            <a:br>
              <a:rPr lang="cs-CZ" dirty="0"/>
            </a:br>
            <a:r>
              <a:rPr lang="cs-CZ" dirty="0"/>
              <a:t>do 80 </a:t>
            </a:r>
            <a:r>
              <a:rPr lang="cs-CZ" dirty="0" smtClean="0"/>
              <a:t>%.</a:t>
            </a:r>
            <a:endParaRPr lang="cs-CZ" dirty="0"/>
          </a:p>
          <a:p>
            <a:pPr marL="0" indent="0">
              <a:buNone/>
            </a:pPr>
            <a:endParaRPr lang="cs-CZ" dirty="0" smtClean="0"/>
          </a:p>
          <a:p>
            <a:pPr lvl="1">
              <a:buFont typeface="Wingdings" pitchFamily="2" charset="2"/>
              <a:buChar char="Ø"/>
            </a:pPr>
            <a:endParaRPr lang="cs-CZ" dirty="0"/>
          </a:p>
        </p:txBody>
      </p:sp>
    </p:spTree>
    <p:extLst>
      <p:ext uri="{BB962C8B-B14F-4D97-AF65-F5344CB8AC3E}">
        <p14:creationId xmlns:p14="http://schemas.microsoft.com/office/powerpoint/2010/main" val="75927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Jednoduché prostředí</a:t>
            </a:r>
            <a:endParaRPr lang="cs-CZ" dirty="0"/>
          </a:p>
        </p:txBody>
      </p:sp>
      <p:sp>
        <p:nvSpPr>
          <p:cNvPr id="3" name="Zástupný symbol pro obsah 2"/>
          <p:cNvSpPr>
            <a:spLocks noGrp="1"/>
          </p:cNvSpPr>
          <p:nvPr>
            <p:ph idx="1"/>
          </p:nvPr>
        </p:nvSpPr>
        <p:spPr/>
        <p:txBody>
          <a:bodyPr>
            <a:normAutofit/>
          </a:bodyPr>
          <a:lstStyle/>
          <a:p>
            <a:pPr lvl="1"/>
            <a:r>
              <a:rPr lang="cs-CZ" dirty="0"/>
              <a:t>aktivní, které ohrožuje spolehlivý a bezpečný chod zařízení, zkracuje jeho životnost např. teplem, vlhkem, vodou, prachem, chemickou agresivitou látek, chvěním, zářením, interferenčním rušením, dělí se na</a:t>
            </a:r>
            <a:r>
              <a:rPr lang="cs-CZ" dirty="0" smtClean="0"/>
              <a:t>:</a:t>
            </a:r>
          </a:p>
          <a:p>
            <a:pPr lvl="2">
              <a:buFont typeface="Wingdings" pitchFamily="2" charset="2"/>
              <a:buChar char="Ø"/>
            </a:pPr>
            <a:r>
              <a:rPr lang="cs-CZ" dirty="0"/>
              <a:t>studené, zde je teplota prostředí trvale nižší než -10 °C,</a:t>
            </a:r>
          </a:p>
          <a:p>
            <a:pPr lvl="2">
              <a:buFont typeface="Wingdings" pitchFamily="2" charset="2"/>
              <a:buChar char="Ø"/>
            </a:pPr>
            <a:r>
              <a:rPr lang="cs-CZ" dirty="0"/>
              <a:t>horké, teplota je zde trvale vyšší než +35 °C,</a:t>
            </a:r>
          </a:p>
          <a:p>
            <a:pPr lvl="2">
              <a:buFont typeface="Wingdings" pitchFamily="2" charset="2"/>
              <a:buChar char="Ø"/>
            </a:pPr>
            <a:r>
              <a:rPr lang="cs-CZ" dirty="0"/>
              <a:t>vlhké, kde relativní vlhkost při teplotě -10 až +35 °C je vyšší než 80 %, ale </a:t>
            </a:r>
            <a:br>
              <a:rPr lang="cs-CZ" dirty="0"/>
            </a:br>
            <a:r>
              <a:rPr lang="cs-CZ" dirty="0"/>
              <a:t>při orosení voda nestéká po stěnách ani nepokrývá podlahu,</a:t>
            </a:r>
          </a:p>
          <a:p>
            <a:pPr lvl="2">
              <a:buFont typeface="Wingdings" pitchFamily="2" charset="2"/>
              <a:buChar char="Ø"/>
            </a:pPr>
            <a:r>
              <a:rPr lang="cs-CZ" dirty="0"/>
              <a:t>mokré, kde voda stéká po stěnách a pokrývá i podlahu,</a:t>
            </a:r>
          </a:p>
          <a:p>
            <a:pPr lvl="2">
              <a:buFont typeface="Wingdings" pitchFamily="2" charset="2"/>
              <a:buChar char="Ø"/>
            </a:pPr>
            <a:r>
              <a:rPr lang="cs-CZ" dirty="0"/>
              <a:t>s otřesy, které jsou v takové intenzitě, že mají škodlivý vliv na měřicí zařízení</a:t>
            </a:r>
            <a:r>
              <a:rPr lang="cs-CZ" dirty="0" smtClean="0"/>
              <a:t>,</a:t>
            </a:r>
          </a:p>
          <a:p>
            <a:pPr lvl="2">
              <a:buFont typeface="Wingdings" pitchFamily="2" charset="2"/>
              <a:buChar char="Ø"/>
            </a:pPr>
            <a:r>
              <a:rPr lang="cs-CZ" dirty="0"/>
              <a:t>se zvětšenou korozní agresivitou, s vlivem plísní, bakterií apod</a:t>
            </a:r>
            <a:r>
              <a:rPr lang="cs-CZ" dirty="0" smtClean="0"/>
              <a:t>.</a:t>
            </a:r>
            <a:endParaRPr lang="cs-CZ" dirty="0"/>
          </a:p>
          <a:p>
            <a:pPr lvl="1">
              <a:buFont typeface="Wingdings" pitchFamily="2" charset="2"/>
              <a:buChar char="Ø"/>
            </a:pPr>
            <a:endParaRPr lang="cs-CZ" dirty="0"/>
          </a:p>
          <a:p>
            <a:pPr lvl="1">
              <a:buFont typeface="Wingdings" pitchFamily="2" charset="2"/>
              <a:buChar char="Ø"/>
            </a:pPr>
            <a:endParaRPr lang="cs-CZ" dirty="0" smtClean="0"/>
          </a:p>
          <a:p>
            <a:pPr lvl="1">
              <a:buFont typeface="Wingdings" pitchFamily="2" charset="2"/>
              <a:buChar char="Ø"/>
            </a:pPr>
            <a:endParaRPr lang="cs-CZ" dirty="0"/>
          </a:p>
        </p:txBody>
      </p:sp>
    </p:spTree>
    <p:extLst>
      <p:ext uri="{BB962C8B-B14F-4D97-AF65-F5344CB8AC3E}">
        <p14:creationId xmlns:p14="http://schemas.microsoft.com/office/powerpoint/2010/main" val="184186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Jednoduché prostředí</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1"/>
            <a:r>
              <a:rPr lang="cs-CZ" dirty="0" smtClean="0"/>
              <a:t>pasivní</a:t>
            </a:r>
            <a:r>
              <a:rPr lang="cs-CZ" dirty="0"/>
              <a:t>, které se prostřednictvím měřicího zařízení stává nebezpečným, např. prostředí s nebezpečím požáru nebo výbuchu dělíme na:</a:t>
            </a:r>
          </a:p>
          <a:p>
            <a:pPr lvl="2">
              <a:buFont typeface="Wingdings" pitchFamily="2" charset="2"/>
              <a:buChar char="Ø"/>
            </a:pPr>
            <a:r>
              <a:rPr lang="cs-CZ" dirty="0"/>
              <a:t>s nehořlavým a nevodivým prachem, který se rozviřuje a nepříznivě ovlivňuje činnost zařízení,</a:t>
            </a:r>
          </a:p>
          <a:p>
            <a:pPr lvl="2">
              <a:buFont typeface="Wingdings" pitchFamily="2" charset="2"/>
              <a:buChar char="Ø"/>
            </a:pPr>
            <a:r>
              <a:rPr lang="cs-CZ" dirty="0"/>
              <a:t>s nehořlavým a vodivým prachem,</a:t>
            </a:r>
          </a:p>
          <a:p>
            <a:pPr lvl="2">
              <a:buFont typeface="Wingdings" pitchFamily="2" charset="2"/>
              <a:buChar char="Ø"/>
            </a:pPr>
            <a:r>
              <a:rPr lang="cs-CZ" dirty="0"/>
              <a:t>s nebezpečím požáru nesnadno zápalných látek, např. hořlavé konstrukce, hořlavé kusové předměty, hořlavé obaly,</a:t>
            </a:r>
          </a:p>
          <a:p>
            <a:pPr lvl="2">
              <a:buFont typeface="Wingdings" pitchFamily="2" charset="2"/>
              <a:buChar char="Ø"/>
            </a:pPr>
            <a:r>
              <a:rPr lang="cs-CZ" dirty="0"/>
              <a:t>s nebezpečím snadno zápalných látek, to je pevných látek s bodem vznícení 350 °C pomocí zkratu nebo jiskry,</a:t>
            </a:r>
          </a:p>
          <a:p>
            <a:pPr lvl="2">
              <a:buFont typeface="Wingdings" pitchFamily="2" charset="2"/>
              <a:buChar char="Ø"/>
            </a:pPr>
            <a:r>
              <a:rPr lang="cs-CZ" dirty="0"/>
              <a:t>s nebezpečím požáru od hořlavých prachů,</a:t>
            </a:r>
          </a:p>
          <a:p>
            <a:pPr lvl="2">
              <a:buFont typeface="Wingdings" pitchFamily="2" charset="2"/>
              <a:buChar char="Ø"/>
            </a:pPr>
            <a:r>
              <a:rPr lang="cs-CZ" dirty="0"/>
              <a:t>s nebezpečím požáru od hořlavých plynů a par,</a:t>
            </a:r>
          </a:p>
          <a:p>
            <a:pPr lvl="2">
              <a:buFont typeface="Wingdings" pitchFamily="2" charset="2"/>
              <a:buChar char="Ø"/>
            </a:pPr>
            <a:r>
              <a:rPr lang="cs-CZ" dirty="0"/>
              <a:t>s nebezpečím požáru od výbušnin.</a:t>
            </a:r>
          </a:p>
          <a:p>
            <a:pPr lvl="2">
              <a:buFont typeface="Wingdings" pitchFamily="2" charset="2"/>
              <a:buChar char="Ø"/>
            </a:pPr>
            <a:endParaRPr lang="cs-CZ" dirty="0"/>
          </a:p>
        </p:txBody>
      </p:sp>
    </p:spTree>
    <p:extLst>
      <p:ext uri="{BB962C8B-B14F-4D97-AF65-F5344CB8AC3E}">
        <p14:creationId xmlns:p14="http://schemas.microsoft.com/office/powerpoint/2010/main" val="65632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pPr lvl="1" algn="l"/>
            <a:r>
              <a:rPr lang="cs-CZ" sz="4000" dirty="0">
                <a:solidFill>
                  <a:schemeClr val="tx1"/>
                </a:solidFill>
                <a:latin typeface="+mj-lt"/>
              </a:rPr>
              <a:t>Aspekty zpracování projektové dokumentace</a:t>
            </a:r>
          </a:p>
        </p:txBody>
      </p:sp>
      <p:sp>
        <p:nvSpPr>
          <p:cNvPr id="14" name="Content Placeholder 13"/>
          <p:cNvSpPr>
            <a:spLocks noGrp="1"/>
          </p:cNvSpPr>
          <p:nvPr>
            <p:ph idx="1"/>
          </p:nvPr>
        </p:nvSpPr>
        <p:spPr>
          <a:xfrm>
            <a:off x="1218883" y="1701797"/>
            <a:ext cx="10360501" cy="1439171"/>
          </a:xfrm>
        </p:spPr>
        <p:txBody>
          <a:bodyPr>
            <a:normAutofit/>
          </a:bodyPr>
          <a:lstStyle/>
          <a:p>
            <a:pPr lvl="2"/>
            <a:r>
              <a:rPr lang="cs-CZ" sz="2800" dirty="0" smtClean="0"/>
              <a:t>Předprojektové </a:t>
            </a:r>
            <a:r>
              <a:rPr lang="cs-CZ" sz="2800" dirty="0"/>
              <a:t>práce a projektová činnost se dotýkají specifických otázek</a:t>
            </a:r>
            <a:r>
              <a:rPr lang="cs-CZ" sz="2800" dirty="0" smtClean="0"/>
              <a:t>.</a:t>
            </a:r>
          </a:p>
          <a:p>
            <a:pPr lvl="2"/>
            <a:r>
              <a:rPr lang="cs-CZ" sz="2800" dirty="0"/>
              <a:t>Mimo jiné jsou to </a:t>
            </a:r>
            <a:r>
              <a:rPr lang="cs-CZ" sz="2800" dirty="0" smtClean="0"/>
              <a:t>problémy:</a:t>
            </a:r>
            <a:endParaRPr lang="en-US" sz="2800" dirty="0" smtClean="0"/>
          </a:p>
        </p:txBody>
      </p:sp>
      <p:sp>
        <p:nvSpPr>
          <p:cNvPr id="3" name="TextovéPole 2"/>
          <p:cNvSpPr txBox="1"/>
          <p:nvPr/>
        </p:nvSpPr>
        <p:spPr>
          <a:xfrm>
            <a:off x="6094412" y="2636912"/>
            <a:ext cx="5400600" cy="2523768"/>
          </a:xfrm>
          <a:prstGeom prst="rect">
            <a:avLst/>
          </a:prstGeom>
          <a:noFill/>
        </p:spPr>
        <p:txBody>
          <a:bodyPr wrap="square" rtlCol="0">
            <a:spAutoFit/>
          </a:bodyPr>
          <a:lstStyle/>
          <a:p>
            <a:endParaRPr lang="cs-CZ" sz="2800" dirty="0" smtClean="0"/>
          </a:p>
          <a:p>
            <a:pPr marL="457200" indent="-457200">
              <a:buClr>
                <a:schemeClr val="accent1"/>
              </a:buClr>
              <a:buFont typeface="Wingdings" pitchFamily="2" charset="2"/>
              <a:buChar char="Ø"/>
            </a:pPr>
            <a:r>
              <a:rPr lang="cs-CZ" sz="2600" b="1" dirty="0"/>
              <a:t>využívání výpočetní techniky </a:t>
            </a:r>
            <a:br>
              <a:rPr lang="cs-CZ" sz="2600" b="1" dirty="0"/>
            </a:br>
            <a:r>
              <a:rPr lang="cs-CZ" sz="2600" b="1" dirty="0"/>
              <a:t>pro podporu </a:t>
            </a:r>
            <a:r>
              <a:rPr lang="cs-CZ" sz="2600" b="1" dirty="0" smtClean="0"/>
              <a:t>projektování</a:t>
            </a:r>
          </a:p>
          <a:p>
            <a:pPr marL="457200" indent="-457200">
              <a:buClr>
                <a:schemeClr val="accent1"/>
              </a:buClr>
              <a:buFont typeface="Wingdings" pitchFamily="2" charset="2"/>
              <a:buChar char="Ø"/>
            </a:pPr>
            <a:r>
              <a:rPr lang="cs-CZ" sz="2600" b="1" dirty="0"/>
              <a:t>využívání typového projektového </a:t>
            </a:r>
            <a:r>
              <a:rPr lang="cs-CZ" sz="2600" b="1" dirty="0" smtClean="0"/>
              <a:t>řešení</a:t>
            </a:r>
          </a:p>
          <a:p>
            <a:pPr marL="457200" indent="-457200">
              <a:buClr>
                <a:schemeClr val="accent1"/>
              </a:buClr>
              <a:buFont typeface="Wingdings" pitchFamily="2" charset="2"/>
              <a:buChar char="Ø"/>
            </a:pPr>
            <a:r>
              <a:rPr lang="cs-CZ" sz="2600" b="1" dirty="0"/>
              <a:t>respektování norem a standardů</a:t>
            </a:r>
            <a:r>
              <a:rPr lang="cs-CZ" sz="2600" dirty="0"/>
              <a:t> </a:t>
            </a:r>
          </a:p>
        </p:txBody>
      </p:sp>
    </p:spTree>
    <p:extLst>
      <p:ext uri="{BB962C8B-B14F-4D97-AF65-F5344CB8AC3E}">
        <p14:creationId xmlns:p14="http://schemas.microsoft.com/office/powerpoint/2010/main" val="67236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Složité prostředí</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2"/>
            <a:r>
              <a:rPr lang="cs-CZ" dirty="0"/>
              <a:t>V prostředí složitém působí současně nebo postupně vlivy několika jednoduchých prostředí. Sem patří také prostředí venkovní, kde působí pouze povětrnostní vlivy.</a:t>
            </a:r>
          </a:p>
          <a:p>
            <a:pPr lvl="2"/>
            <a:endParaRPr lang="cs-CZ" dirty="0" smtClean="0"/>
          </a:p>
          <a:p>
            <a:pPr lvl="2"/>
            <a:r>
              <a:rPr lang="cs-CZ" dirty="0" smtClean="0"/>
              <a:t>Při </a:t>
            </a:r>
            <a:r>
              <a:rPr lang="cs-CZ" dirty="0"/>
              <a:t>výběru správného druhu měřicího zařízení je důležité pro zabezpečení provozuschopnosti v daném prostředí volit přístroje, kabelové propojení a spoje podle jejich výrobního provedení, tj. druhu použitého materiálu, provedení vnější konstrukce </a:t>
            </a:r>
            <a:br>
              <a:rPr lang="cs-CZ" dirty="0"/>
            </a:br>
            <a:r>
              <a:rPr lang="cs-CZ" dirty="0"/>
              <a:t>a elektrického </a:t>
            </a:r>
            <a:r>
              <a:rPr lang="cs-CZ" dirty="0" smtClean="0"/>
              <a:t>krytí.</a:t>
            </a:r>
            <a:endParaRPr lang="cs-CZ" dirty="0" smtClean="0"/>
          </a:p>
          <a:p>
            <a:pPr lvl="2"/>
            <a:endParaRPr lang="cs-CZ" dirty="0"/>
          </a:p>
        </p:txBody>
      </p:sp>
    </p:spTree>
    <p:extLst>
      <p:ext uri="{BB962C8B-B14F-4D97-AF65-F5344CB8AC3E}">
        <p14:creationId xmlns:p14="http://schemas.microsoft.com/office/powerpoint/2010/main" val="256104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Klimatické podmínky působící na systémy</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2"/>
            <a:r>
              <a:rPr lang="cs-CZ" dirty="0" smtClean="0"/>
              <a:t>Specifikuje norma </a:t>
            </a:r>
            <a:r>
              <a:rPr lang="cs-CZ" dirty="0"/>
              <a:t>ČSN 03 </a:t>
            </a:r>
            <a:r>
              <a:rPr lang="cs-CZ" dirty="0" smtClean="0"/>
              <a:t>8203</a:t>
            </a:r>
            <a:endParaRPr lang="cs-CZ" dirty="0"/>
          </a:p>
          <a:p>
            <a:pPr lvl="3">
              <a:buFont typeface="Wingdings" pitchFamily="2" charset="2"/>
              <a:buChar char="Ø"/>
            </a:pPr>
            <a:endParaRPr lang="cs-CZ" dirty="0" smtClean="0"/>
          </a:p>
          <a:p>
            <a:pPr lvl="3">
              <a:buFont typeface="Wingdings" pitchFamily="2" charset="2"/>
              <a:buChar char="Ø"/>
            </a:pPr>
            <a:endParaRPr lang="cs-CZ" dirty="0"/>
          </a:p>
          <a:p>
            <a:pPr lvl="3">
              <a:buFont typeface="Wingdings" pitchFamily="2" charset="2"/>
              <a:buChar char="Ø"/>
            </a:pPr>
            <a:r>
              <a:rPr lang="cs-CZ" dirty="0" smtClean="0"/>
              <a:t>Jsou </a:t>
            </a:r>
            <a:r>
              <a:rPr lang="cs-CZ" dirty="0"/>
              <a:t>zde specifikovány základní typy klimatu (klimatických pásem) a klasifikována agresivita atmosféry.</a:t>
            </a:r>
          </a:p>
          <a:p>
            <a:pPr lvl="3">
              <a:buFont typeface="Wingdings" pitchFamily="2" charset="2"/>
              <a:buChar char="Ø"/>
            </a:pPr>
            <a:endParaRPr lang="cs-CZ" dirty="0" smtClean="0"/>
          </a:p>
          <a:p>
            <a:pPr lvl="3">
              <a:buFont typeface="Wingdings" pitchFamily="2" charset="2"/>
              <a:buChar char="Ø"/>
            </a:pPr>
            <a:endParaRPr lang="cs-CZ" dirty="0"/>
          </a:p>
          <a:p>
            <a:pPr lvl="3">
              <a:buFont typeface="Wingdings" pitchFamily="2" charset="2"/>
              <a:buChar char="Ø"/>
            </a:pPr>
            <a:r>
              <a:rPr lang="cs-CZ" dirty="0" smtClean="0"/>
              <a:t>Klimatické </a:t>
            </a:r>
            <a:r>
              <a:rPr lang="cs-CZ" dirty="0"/>
              <a:t>podmínky na zeměkouli jsou pro technické účely rozděleny podle zeměpisných oblastí. Rozlišují se jako makroklima na mírné, studené, tropické vlhké, tropické suché, mořské klima</a:t>
            </a:r>
            <a:r>
              <a:rPr lang="cs-CZ" dirty="0" smtClean="0"/>
              <a:t>.</a:t>
            </a:r>
          </a:p>
        </p:txBody>
      </p:sp>
    </p:spTree>
    <p:extLst>
      <p:ext uri="{BB962C8B-B14F-4D97-AF65-F5344CB8AC3E}">
        <p14:creationId xmlns:p14="http://schemas.microsoft.com/office/powerpoint/2010/main" val="3322756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Klimatické podmínky</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2"/>
            <a:r>
              <a:rPr lang="cs-CZ" dirty="0" smtClean="0"/>
              <a:t>Základními činiteli klimatických podmínek jsou:</a:t>
            </a:r>
          </a:p>
          <a:p>
            <a:pPr marL="682633" lvl="2" indent="0">
              <a:buNone/>
            </a:pPr>
            <a:endParaRPr lang="cs-CZ" dirty="0" smtClean="0"/>
          </a:p>
          <a:p>
            <a:pPr lvl="3">
              <a:buFont typeface="Wingdings" pitchFamily="2" charset="2"/>
              <a:buChar char="Ø"/>
            </a:pPr>
            <a:r>
              <a:rPr lang="cs-CZ" dirty="0"/>
              <a:t>teplota vzduchu a její změny,</a:t>
            </a:r>
          </a:p>
          <a:p>
            <a:pPr lvl="3">
              <a:buFont typeface="Wingdings" pitchFamily="2" charset="2"/>
              <a:buChar char="Ø"/>
            </a:pPr>
            <a:r>
              <a:rPr lang="cs-CZ" dirty="0"/>
              <a:t>vlhkost vzduchu a orosení,</a:t>
            </a:r>
          </a:p>
          <a:p>
            <a:pPr lvl="3">
              <a:buFont typeface="Wingdings" pitchFamily="2" charset="2"/>
              <a:buChar char="Ø"/>
            </a:pPr>
            <a:r>
              <a:rPr lang="cs-CZ" dirty="0"/>
              <a:t>znečištění vzduchu chemické (plyny a rozpustné soli),</a:t>
            </a:r>
          </a:p>
          <a:p>
            <a:pPr lvl="3">
              <a:buFont typeface="Wingdings" pitchFamily="2" charset="2"/>
              <a:buChar char="Ø"/>
            </a:pPr>
            <a:r>
              <a:rPr lang="cs-CZ" dirty="0"/>
              <a:t>znečištění vzduchu pevnými částicemi (prach, písek, popel, sníh</a:t>
            </a:r>
            <a:r>
              <a:rPr lang="cs-CZ" dirty="0" smtClean="0"/>
              <a:t>),</a:t>
            </a:r>
          </a:p>
          <a:p>
            <a:pPr lvl="3">
              <a:buFont typeface="Wingdings" pitchFamily="2" charset="2"/>
              <a:buChar char="Ø"/>
            </a:pPr>
            <a:r>
              <a:rPr lang="cs-CZ" dirty="0"/>
              <a:t>ozón, sluneční záření,</a:t>
            </a:r>
          </a:p>
          <a:p>
            <a:pPr lvl="3">
              <a:buFont typeface="Wingdings" pitchFamily="2" charset="2"/>
              <a:buChar char="Ø"/>
            </a:pPr>
            <a:r>
              <a:rPr lang="cs-CZ" dirty="0"/>
              <a:t>srážky (déšť, sníh, námraza, jinovatka, kroupy),</a:t>
            </a:r>
          </a:p>
          <a:p>
            <a:pPr lvl="3">
              <a:buFont typeface="Wingdings" pitchFamily="2" charset="2"/>
              <a:buChar char="Ø"/>
            </a:pPr>
            <a:r>
              <a:rPr lang="cs-CZ" dirty="0"/>
              <a:t>vítr, smrště a bouře,</a:t>
            </a:r>
          </a:p>
          <a:p>
            <a:pPr lvl="3">
              <a:buFont typeface="Wingdings" pitchFamily="2" charset="2"/>
              <a:buChar char="Ø"/>
            </a:pPr>
            <a:r>
              <a:rPr lang="cs-CZ" dirty="0"/>
              <a:t>tlak vzduchu,</a:t>
            </a:r>
          </a:p>
          <a:p>
            <a:pPr lvl="3">
              <a:buFont typeface="Wingdings" pitchFamily="2" charset="2"/>
              <a:buChar char="Ø"/>
            </a:pPr>
            <a:r>
              <a:rPr lang="cs-CZ" dirty="0"/>
              <a:t>biologičtí činitelé (plísně, bakterie, hmyz, hlodavci</a:t>
            </a:r>
            <a:r>
              <a:rPr lang="cs-CZ" dirty="0" smtClean="0"/>
              <a:t>).</a:t>
            </a:r>
            <a:endParaRPr lang="cs-CZ" dirty="0"/>
          </a:p>
        </p:txBody>
      </p:sp>
    </p:spTree>
    <p:extLst>
      <p:ext uri="{BB962C8B-B14F-4D97-AF65-F5344CB8AC3E}">
        <p14:creationId xmlns:p14="http://schemas.microsoft.com/office/powerpoint/2010/main" val="2644516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Požadavky na elektrické vlastnosti</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2"/>
            <a:r>
              <a:rPr lang="cs-CZ" dirty="0"/>
              <a:t>Provozování systémových prostředků v současné době, kdy jsou používány v převážné míře elektrické přístroje, je dáno také elektrickými podmínkami a vlastnostmi. </a:t>
            </a:r>
            <a:endParaRPr lang="cs-CZ" dirty="0" smtClean="0"/>
          </a:p>
          <a:p>
            <a:pPr lvl="2"/>
            <a:endParaRPr lang="cs-CZ" dirty="0"/>
          </a:p>
          <a:p>
            <a:pPr lvl="2"/>
            <a:r>
              <a:rPr lang="cs-CZ" dirty="0"/>
              <a:t>Jedná se především o:</a:t>
            </a:r>
          </a:p>
          <a:p>
            <a:pPr lvl="3">
              <a:buFont typeface="Wingdings" pitchFamily="2" charset="2"/>
              <a:buChar char="Ø"/>
            </a:pPr>
            <a:r>
              <a:rPr lang="cs-CZ" b="1" dirty="0"/>
              <a:t>kvalitu pomocné napájecí energie,</a:t>
            </a:r>
          </a:p>
          <a:p>
            <a:pPr lvl="3">
              <a:buFont typeface="Wingdings" pitchFamily="2" charset="2"/>
              <a:buChar char="Ø"/>
            </a:pPr>
            <a:r>
              <a:rPr lang="cs-CZ" b="1" dirty="0"/>
              <a:t>parametry vazebních obvodů jednotlivých prvků,</a:t>
            </a:r>
          </a:p>
          <a:p>
            <a:pPr lvl="3">
              <a:buFont typeface="Wingdings" pitchFamily="2" charset="2"/>
              <a:buChar char="Ø"/>
            </a:pPr>
            <a:r>
              <a:rPr lang="cs-CZ" b="1" dirty="0"/>
              <a:t>odolnost vůči rušení,</a:t>
            </a:r>
          </a:p>
          <a:p>
            <a:pPr lvl="3">
              <a:buFont typeface="Wingdings" pitchFamily="2" charset="2"/>
              <a:buChar char="Ø"/>
            </a:pPr>
            <a:r>
              <a:rPr lang="cs-CZ" b="1" dirty="0"/>
              <a:t>bezpečnostní podmínky.</a:t>
            </a:r>
          </a:p>
          <a:p>
            <a:pPr marL="987380" lvl="3" indent="0">
              <a:buNone/>
            </a:pPr>
            <a:endParaRPr lang="cs-CZ" dirty="0" smtClean="0"/>
          </a:p>
        </p:txBody>
      </p:sp>
    </p:spTree>
    <p:extLst>
      <p:ext uri="{BB962C8B-B14F-4D97-AF65-F5344CB8AC3E}">
        <p14:creationId xmlns:p14="http://schemas.microsoft.com/office/powerpoint/2010/main" val="153345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Mikroklima</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2"/>
            <a:endParaRPr lang="cs-CZ" dirty="0" smtClean="0"/>
          </a:p>
          <a:p>
            <a:pPr marL="682633" lvl="2" indent="0">
              <a:buNone/>
            </a:pPr>
            <a:endParaRPr lang="cs-CZ" dirty="0" smtClean="0"/>
          </a:p>
          <a:p>
            <a:pPr marL="682633" lvl="2" indent="0">
              <a:buNone/>
            </a:pPr>
            <a:endParaRPr lang="cs-CZ" dirty="0" smtClean="0"/>
          </a:p>
          <a:p>
            <a:pPr lvl="2"/>
            <a:r>
              <a:rPr lang="cs-CZ" dirty="0" smtClean="0"/>
              <a:t>Pro </a:t>
            </a:r>
            <a:r>
              <a:rPr lang="cs-CZ" dirty="0"/>
              <a:t>bezprostřední okolí měřicích přístrojů je důležité tzv. mikroklima</a:t>
            </a:r>
            <a:r>
              <a:rPr lang="cs-CZ" dirty="0" smtClean="0"/>
              <a:t>.</a:t>
            </a:r>
          </a:p>
          <a:p>
            <a:pPr lvl="2"/>
            <a:endParaRPr lang="cs-CZ" dirty="0" smtClean="0"/>
          </a:p>
          <a:p>
            <a:pPr lvl="2"/>
            <a:endParaRPr lang="cs-CZ" dirty="0"/>
          </a:p>
          <a:p>
            <a:pPr lvl="2"/>
            <a:r>
              <a:rPr lang="cs-CZ" dirty="0" smtClean="0"/>
              <a:t> </a:t>
            </a:r>
            <a:r>
              <a:rPr lang="cs-CZ" dirty="0"/>
              <a:t>Je to prostředí volných prostranství továren nebo vnitřních prostorů objektů, ovlivňované místními podmínkami, umístěním přístrojů a jejich vlastní funkcí.</a:t>
            </a:r>
          </a:p>
          <a:p>
            <a:pPr marL="682633" lvl="2" indent="0">
              <a:buNone/>
            </a:pPr>
            <a:endParaRPr lang="cs-CZ" dirty="0" smtClean="0"/>
          </a:p>
        </p:txBody>
      </p:sp>
    </p:spTree>
    <p:extLst>
      <p:ext uri="{BB962C8B-B14F-4D97-AF65-F5344CB8AC3E}">
        <p14:creationId xmlns:p14="http://schemas.microsoft.com/office/powerpoint/2010/main" val="303133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Kvalita pomocné napájecí energie</a:t>
            </a:r>
            <a:endParaRPr lang="cs-CZ" dirty="0"/>
          </a:p>
        </p:txBody>
      </p:sp>
      <p:sp>
        <p:nvSpPr>
          <p:cNvPr id="3" name="Zástupný symbol pro obsah 2"/>
          <p:cNvSpPr>
            <a:spLocks noGrp="1"/>
          </p:cNvSpPr>
          <p:nvPr>
            <p:ph idx="1"/>
          </p:nvPr>
        </p:nvSpPr>
        <p:spPr>
          <a:xfrm>
            <a:off x="1218883" y="1701796"/>
            <a:ext cx="10360501" cy="4679531"/>
          </a:xfrm>
        </p:spPr>
        <p:txBody>
          <a:bodyPr>
            <a:normAutofit/>
          </a:bodyPr>
          <a:lstStyle/>
          <a:p>
            <a:pPr lvl="2"/>
            <a:r>
              <a:rPr lang="cs-CZ" dirty="0" smtClean="0"/>
              <a:t>Kvalita pomocné napájecí energie je </a:t>
            </a:r>
            <a:r>
              <a:rPr lang="cs-CZ" dirty="0"/>
              <a:t>dána dostatečným výkonem a dalšími </a:t>
            </a:r>
            <a:r>
              <a:rPr lang="cs-CZ" dirty="0" smtClean="0"/>
              <a:t>parametry.</a:t>
            </a:r>
          </a:p>
          <a:p>
            <a:pPr lvl="2"/>
            <a:r>
              <a:rPr lang="cs-CZ" dirty="0"/>
              <a:t>Moderní konstrukce napájecích zdrojů má malé požadavky na kvalitu vstupního napětí</a:t>
            </a:r>
            <a:r>
              <a:rPr lang="cs-CZ" dirty="0" smtClean="0"/>
              <a:t>.</a:t>
            </a:r>
          </a:p>
          <a:p>
            <a:pPr lvl="2"/>
            <a:r>
              <a:rPr lang="cs-CZ" dirty="0"/>
              <a:t>Zpravidla se jedná o napětí 230 V s tolerancí -15 % až +10 %, s kmitočtem 50 Hz s tolerancí +-1%. </a:t>
            </a:r>
            <a:endParaRPr lang="cs-CZ" dirty="0" smtClean="0"/>
          </a:p>
          <a:p>
            <a:pPr lvl="2"/>
            <a:r>
              <a:rPr lang="cs-CZ" dirty="0"/>
              <a:t>Některé výkonově náročné prostředky vyžadují napětí 400 V/50 Hz</a:t>
            </a:r>
            <a:r>
              <a:rPr lang="cs-CZ" dirty="0" smtClean="0"/>
              <a:t>.</a:t>
            </a:r>
          </a:p>
          <a:p>
            <a:pPr lvl="2"/>
            <a:endParaRPr lang="cs-CZ" dirty="0"/>
          </a:p>
          <a:p>
            <a:pPr lvl="2"/>
            <a:r>
              <a:rPr lang="cs-CZ" b="1" dirty="0"/>
              <a:t>Ke kvalitě napájení patří také parametry elektromagnetické </a:t>
            </a:r>
            <a:r>
              <a:rPr lang="cs-CZ" b="1" dirty="0" smtClean="0"/>
              <a:t>kompatibility.</a:t>
            </a:r>
          </a:p>
        </p:txBody>
      </p:sp>
    </p:spTree>
    <p:extLst>
      <p:ext uri="{BB962C8B-B14F-4D97-AF65-F5344CB8AC3E}">
        <p14:creationId xmlns:p14="http://schemas.microsoft.com/office/powerpoint/2010/main" val="2725188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a:t>E</a:t>
            </a:r>
            <a:r>
              <a:rPr lang="cs-CZ" dirty="0" smtClean="0"/>
              <a:t>lektrické </a:t>
            </a:r>
            <a:r>
              <a:rPr lang="cs-CZ" dirty="0"/>
              <a:t>parametry vazebních obvodů</a:t>
            </a:r>
          </a:p>
        </p:txBody>
      </p:sp>
      <p:sp>
        <p:nvSpPr>
          <p:cNvPr id="3" name="Zástupný symbol pro obsah 2"/>
          <p:cNvSpPr>
            <a:spLocks noGrp="1"/>
          </p:cNvSpPr>
          <p:nvPr>
            <p:ph idx="1"/>
          </p:nvPr>
        </p:nvSpPr>
        <p:spPr>
          <a:xfrm>
            <a:off x="1218883" y="1340769"/>
            <a:ext cx="10360501" cy="2088232"/>
          </a:xfrm>
        </p:spPr>
        <p:txBody>
          <a:bodyPr>
            <a:normAutofit/>
          </a:bodyPr>
          <a:lstStyle/>
          <a:p>
            <a:pPr lvl="2"/>
            <a:r>
              <a:rPr lang="cs-CZ" dirty="0"/>
              <a:t>U těchto vazeb musí být stejná napěťová úroveň a druh napětí (AC nebo DC). </a:t>
            </a:r>
            <a:endParaRPr lang="cs-CZ" dirty="0" smtClean="0"/>
          </a:p>
          <a:p>
            <a:pPr lvl="2"/>
            <a:r>
              <a:rPr lang="cs-CZ" dirty="0"/>
              <a:t>Dalším důležitým parametrem je výstupní a vstupní impedance propojených obvodů a z toho vycházející elektrický proud </a:t>
            </a:r>
            <a:r>
              <a:rPr lang="cs-CZ" dirty="0" smtClean="0"/>
              <a:t>a </a:t>
            </a:r>
            <a:r>
              <a:rPr lang="cs-CZ" dirty="0"/>
              <a:t>frekvenční charakteristika</a:t>
            </a:r>
            <a:r>
              <a:rPr lang="cs-CZ" dirty="0" smtClean="0"/>
              <a:t>.</a:t>
            </a:r>
          </a:p>
          <a:p>
            <a:pPr lvl="3">
              <a:buFont typeface="Wingdings" pitchFamily="2" charset="2"/>
              <a:buChar char="Ø"/>
            </a:pPr>
            <a:r>
              <a:rPr lang="cs-CZ" b="1" dirty="0"/>
              <a:t>U napěťových výstupů musí být výstupní odpor (X</a:t>
            </a:r>
            <a:r>
              <a:rPr lang="cs-CZ" b="1" baseline="-25000" dirty="0"/>
              <a:t>0</a:t>
            </a:r>
            <a:r>
              <a:rPr lang="cs-CZ" b="1" dirty="0"/>
              <a:t>) velmi malý, aby proud propojení nesnižoval výstupní jmenovité </a:t>
            </a:r>
            <a:r>
              <a:rPr lang="cs-CZ" b="1" dirty="0" smtClean="0"/>
              <a:t>napětí.</a:t>
            </a:r>
          </a:p>
          <a:p>
            <a:pPr lvl="3">
              <a:buFont typeface="Wingdings" pitchFamily="2" charset="2"/>
              <a:buChar char="Ø"/>
            </a:pPr>
            <a:r>
              <a:rPr lang="cs-CZ" b="1" dirty="0" smtClean="0"/>
              <a:t>Vstupní </a:t>
            </a:r>
            <a:r>
              <a:rPr lang="cs-CZ" b="1" dirty="0"/>
              <a:t>odpor (</a:t>
            </a:r>
            <a:r>
              <a:rPr lang="cs-CZ" b="1" dirty="0" err="1"/>
              <a:t>Xi</a:t>
            </a:r>
            <a:r>
              <a:rPr lang="cs-CZ" b="1" dirty="0"/>
              <a:t>) napěťových signálů musí být co největší. </a:t>
            </a:r>
            <a:endParaRPr lang="cs-CZ" b="1" dirty="0" smtClean="0"/>
          </a:p>
          <a:p>
            <a:pPr marL="987380" lvl="3" indent="0">
              <a:buNone/>
            </a:pPr>
            <a:endParaRPr lang="cs-CZ" b="1" dirty="0" smtClean="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6100" y="3429000"/>
            <a:ext cx="5952574" cy="2736304"/>
          </a:xfrm>
          <a:prstGeom prst="rect">
            <a:avLst/>
          </a:prstGeom>
          <a:ln>
            <a:noFill/>
          </a:ln>
          <a:effectLst>
            <a:softEdge rad="112500"/>
          </a:effectLst>
        </p:spPr>
      </p:pic>
      <p:sp>
        <p:nvSpPr>
          <p:cNvPr id="5" name="TextovéPole 4"/>
          <p:cNvSpPr txBox="1"/>
          <p:nvPr/>
        </p:nvSpPr>
        <p:spPr>
          <a:xfrm>
            <a:off x="4078188" y="6165304"/>
            <a:ext cx="4680520" cy="400110"/>
          </a:xfrm>
          <a:prstGeom prst="rect">
            <a:avLst/>
          </a:prstGeom>
          <a:noFill/>
        </p:spPr>
        <p:txBody>
          <a:bodyPr wrap="square" rtlCol="0">
            <a:spAutoFit/>
          </a:bodyPr>
          <a:lstStyle/>
          <a:p>
            <a:r>
              <a:rPr lang="cs-CZ" sz="2000" i="1" dirty="0" smtClean="0"/>
              <a:t>Náhradní schéma napěťového signálu</a:t>
            </a:r>
            <a:endParaRPr lang="cs-CZ" sz="2000" i="1" dirty="0"/>
          </a:p>
        </p:txBody>
      </p:sp>
    </p:spTree>
    <p:extLst>
      <p:ext uri="{BB962C8B-B14F-4D97-AF65-F5344CB8AC3E}">
        <p14:creationId xmlns:p14="http://schemas.microsoft.com/office/powerpoint/2010/main" val="320848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053852" y="260648"/>
            <a:ext cx="10360501" cy="706091"/>
          </a:xfrm>
        </p:spPr>
        <p:txBody>
          <a:bodyPr/>
          <a:lstStyle/>
          <a:p>
            <a:pPr algn="ctr"/>
            <a:r>
              <a:rPr lang="cs-CZ" dirty="0"/>
              <a:t>Pro náhradní zapojení platí</a:t>
            </a:r>
          </a:p>
        </p:txBody>
      </p:sp>
      <p:sp>
        <p:nvSpPr>
          <p:cNvPr id="3" name="Zástupný symbol pro obsah 2"/>
          <p:cNvSpPr>
            <a:spLocks noGrp="1"/>
          </p:cNvSpPr>
          <p:nvPr>
            <p:ph idx="1"/>
          </p:nvPr>
        </p:nvSpPr>
        <p:spPr>
          <a:xfrm>
            <a:off x="2840313" y="3356992"/>
            <a:ext cx="7111065" cy="2520279"/>
          </a:xfrm>
        </p:spPr>
        <p:txBody>
          <a:bodyPr>
            <a:normAutofit/>
          </a:bodyPr>
          <a:lstStyle/>
          <a:p>
            <a:pPr lvl="2">
              <a:buFont typeface="Wingdings" pitchFamily="2" charset="2"/>
              <a:buChar char="Ø"/>
            </a:pPr>
            <a:r>
              <a:rPr lang="cs-CZ" dirty="0"/>
              <a:t>U</a:t>
            </a:r>
            <a:r>
              <a:rPr lang="cs-CZ" baseline="-25000" dirty="0"/>
              <a:t>0</a:t>
            </a:r>
            <a:r>
              <a:rPr lang="cs-CZ" dirty="0"/>
              <a:t> je elektromotorická síla </a:t>
            </a:r>
            <a:r>
              <a:rPr lang="cs-CZ" dirty="0" smtClean="0"/>
              <a:t>zdroje</a:t>
            </a:r>
          </a:p>
          <a:p>
            <a:pPr lvl="2">
              <a:buFont typeface="Wingdings" pitchFamily="2" charset="2"/>
              <a:buChar char="Ø"/>
            </a:pPr>
            <a:r>
              <a:rPr lang="cs-CZ" dirty="0"/>
              <a:t>U</a:t>
            </a:r>
            <a:r>
              <a:rPr lang="cs-CZ" baseline="-25000" dirty="0"/>
              <a:t>0</a:t>
            </a:r>
            <a:r>
              <a:rPr lang="cs-CZ" dirty="0"/>
              <a:t>‘ = I.X</a:t>
            </a:r>
            <a:r>
              <a:rPr lang="cs-CZ" baseline="-25000" dirty="0"/>
              <a:t>0</a:t>
            </a:r>
            <a:r>
              <a:rPr lang="cs-CZ" dirty="0"/>
              <a:t> je úbytek napětí na výstupní impedanci </a:t>
            </a:r>
            <a:r>
              <a:rPr lang="cs-CZ" dirty="0" smtClean="0"/>
              <a:t>zdroje</a:t>
            </a:r>
          </a:p>
          <a:p>
            <a:pPr lvl="2">
              <a:buFont typeface="Wingdings" pitchFamily="2" charset="2"/>
              <a:buChar char="Ø"/>
            </a:pPr>
            <a:r>
              <a:rPr lang="cs-CZ" dirty="0" err="1" smtClean="0"/>
              <a:t>X</a:t>
            </a:r>
            <a:r>
              <a:rPr lang="cs-CZ" baseline="-25000" dirty="0" err="1" smtClean="0"/>
              <a:t>v</a:t>
            </a:r>
            <a:r>
              <a:rPr lang="cs-CZ" baseline="-25000" dirty="0" smtClean="0"/>
              <a:t> </a:t>
            </a:r>
            <a:r>
              <a:rPr lang="cs-CZ" dirty="0"/>
              <a:t>je impedance propojovacího </a:t>
            </a:r>
            <a:r>
              <a:rPr lang="cs-CZ" dirty="0" smtClean="0"/>
              <a:t>vedení</a:t>
            </a:r>
          </a:p>
          <a:p>
            <a:pPr lvl="2">
              <a:buFont typeface="Wingdings" pitchFamily="2" charset="2"/>
              <a:buChar char="Ø"/>
            </a:pPr>
            <a:r>
              <a:rPr lang="cs-CZ" dirty="0" err="1" smtClean="0"/>
              <a:t>Xi</a:t>
            </a:r>
            <a:r>
              <a:rPr lang="cs-CZ" dirty="0" smtClean="0"/>
              <a:t> </a:t>
            </a:r>
            <a:r>
              <a:rPr lang="cs-CZ" dirty="0"/>
              <a:t>je impedance vstupní jednotky</a:t>
            </a:r>
            <a:endParaRPr lang="cs-CZ" b="1" dirty="0" smtClean="0"/>
          </a:p>
        </p:txBody>
      </p:sp>
      <p:sp>
        <p:nvSpPr>
          <p:cNvPr id="4" name="TextovéPole 3"/>
          <p:cNvSpPr txBox="1"/>
          <p:nvPr/>
        </p:nvSpPr>
        <p:spPr>
          <a:xfrm>
            <a:off x="4222204" y="1849125"/>
            <a:ext cx="4032448" cy="52322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cs-CZ" sz="2800" dirty="0"/>
              <a:t>U</a:t>
            </a:r>
            <a:r>
              <a:rPr lang="cs-CZ" sz="2800" baseline="-25000" dirty="0"/>
              <a:t>0</a:t>
            </a:r>
            <a:r>
              <a:rPr lang="cs-CZ" sz="2800" dirty="0"/>
              <a:t> + I.X</a:t>
            </a:r>
            <a:r>
              <a:rPr lang="cs-CZ" sz="2800" baseline="-25000" dirty="0"/>
              <a:t>0</a:t>
            </a:r>
            <a:r>
              <a:rPr lang="cs-CZ" sz="2800" dirty="0"/>
              <a:t> = I.(2.X</a:t>
            </a:r>
            <a:r>
              <a:rPr lang="cs-CZ" sz="2800" baseline="-25000" dirty="0"/>
              <a:t>v</a:t>
            </a:r>
            <a:r>
              <a:rPr lang="cs-CZ" sz="2800" dirty="0"/>
              <a:t> + </a:t>
            </a:r>
            <a:r>
              <a:rPr lang="cs-CZ" sz="2800" dirty="0" err="1"/>
              <a:t>X</a:t>
            </a:r>
            <a:r>
              <a:rPr lang="cs-CZ" sz="2800" baseline="-25000" dirty="0" err="1"/>
              <a:t>i</a:t>
            </a:r>
            <a:r>
              <a:rPr lang="cs-CZ" sz="2800" dirty="0" smtClean="0"/>
              <a:t>)</a:t>
            </a:r>
            <a:endParaRPr lang="cs-CZ" sz="2800" dirty="0"/>
          </a:p>
        </p:txBody>
      </p:sp>
    </p:spTree>
    <p:extLst>
      <p:ext uri="{BB962C8B-B14F-4D97-AF65-F5344CB8AC3E}">
        <p14:creationId xmlns:p14="http://schemas.microsoft.com/office/powerpoint/2010/main" val="174272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a:t>E</a:t>
            </a:r>
            <a:r>
              <a:rPr lang="cs-CZ" dirty="0" smtClean="0"/>
              <a:t>lektrické rušivé vlivy</a:t>
            </a:r>
            <a:endParaRPr lang="cs-CZ" dirty="0"/>
          </a:p>
        </p:txBody>
      </p:sp>
      <p:sp>
        <p:nvSpPr>
          <p:cNvPr id="3" name="Zástupný symbol pro obsah 2"/>
          <p:cNvSpPr>
            <a:spLocks noGrp="1"/>
          </p:cNvSpPr>
          <p:nvPr>
            <p:ph idx="1"/>
          </p:nvPr>
        </p:nvSpPr>
        <p:spPr>
          <a:xfrm>
            <a:off x="1218883" y="1772816"/>
            <a:ext cx="10360501" cy="4464495"/>
          </a:xfrm>
        </p:spPr>
        <p:txBody>
          <a:bodyPr>
            <a:normAutofit/>
          </a:bodyPr>
          <a:lstStyle/>
          <a:p>
            <a:pPr lvl="2"/>
            <a:r>
              <a:rPr lang="cs-CZ" sz="2800" dirty="0" smtClean="0"/>
              <a:t>Mezi tyto vlivy patří:</a:t>
            </a:r>
          </a:p>
          <a:p>
            <a:pPr lvl="2"/>
            <a:endParaRPr lang="cs-CZ" dirty="0" smtClean="0"/>
          </a:p>
          <a:p>
            <a:pPr lvl="3">
              <a:buFont typeface="Wingdings" pitchFamily="2" charset="2"/>
              <a:buChar char="Ø"/>
            </a:pPr>
            <a:r>
              <a:rPr lang="cs-CZ" sz="2400" b="1" dirty="0"/>
              <a:t>harmonické rušení (interferenční indukční, kapacitní</a:t>
            </a:r>
            <a:r>
              <a:rPr lang="cs-CZ" sz="2400" b="1" dirty="0" smtClean="0"/>
              <a:t>),</a:t>
            </a:r>
          </a:p>
          <a:p>
            <a:pPr lvl="3">
              <a:buFont typeface="Wingdings" pitchFamily="2" charset="2"/>
              <a:buChar char="Ø"/>
            </a:pPr>
            <a:endParaRPr lang="cs-CZ" sz="2400" b="1" dirty="0"/>
          </a:p>
          <a:p>
            <a:pPr lvl="3">
              <a:buFont typeface="Wingdings" pitchFamily="2" charset="2"/>
              <a:buChar char="Ø"/>
            </a:pPr>
            <a:r>
              <a:rPr lang="cs-CZ" sz="2400" b="1" dirty="0"/>
              <a:t>transientní (impulsní): krátkodobé a rychlé změny od atmosférických výbojů </a:t>
            </a:r>
            <a:r>
              <a:rPr lang="cs-CZ" sz="2400" b="1" dirty="0" smtClean="0"/>
              <a:t>a </a:t>
            </a:r>
            <a:r>
              <a:rPr lang="cs-CZ" sz="2400" b="1" dirty="0"/>
              <a:t>elektrostatiky</a:t>
            </a:r>
            <a:r>
              <a:rPr lang="cs-CZ" sz="2400" b="1" dirty="0" smtClean="0"/>
              <a:t>,</a:t>
            </a:r>
          </a:p>
          <a:p>
            <a:pPr lvl="3">
              <a:buFont typeface="Wingdings" pitchFamily="2" charset="2"/>
              <a:buChar char="Ø"/>
            </a:pPr>
            <a:endParaRPr lang="cs-CZ" sz="2400" b="1" dirty="0"/>
          </a:p>
          <a:p>
            <a:pPr lvl="3">
              <a:buFont typeface="Wingdings" pitchFamily="2" charset="2"/>
              <a:buChar char="Ø"/>
            </a:pPr>
            <a:r>
              <a:rPr lang="cs-CZ" sz="2400" b="1" dirty="0"/>
              <a:t>fluktuační (zemnící proudy, změny přechodových odporů, drift elektroniky, šum).</a:t>
            </a:r>
          </a:p>
          <a:p>
            <a:pPr marL="987380" lvl="3" indent="0">
              <a:buNone/>
            </a:pPr>
            <a:endParaRPr lang="cs-CZ" b="1" dirty="0" smtClean="0"/>
          </a:p>
        </p:txBody>
      </p:sp>
    </p:spTree>
    <p:extLst>
      <p:ext uri="{BB962C8B-B14F-4D97-AF65-F5344CB8AC3E}">
        <p14:creationId xmlns:p14="http://schemas.microsoft.com/office/powerpoint/2010/main" val="230757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Harmonické rušení</a:t>
            </a:r>
            <a:endParaRPr lang="cs-CZ" dirty="0"/>
          </a:p>
        </p:txBody>
      </p:sp>
      <p:sp>
        <p:nvSpPr>
          <p:cNvPr id="3" name="Zástupný symbol pro obsah 2"/>
          <p:cNvSpPr>
            <a:spLocks noGrp="1"/>
          </p:cNvSpPr>
          <p:nvPr>
            <p:ph idx="1"/>
          </p:nvPr>
        </p:nvSpPr>
        <p:spPr>
          <a:xfrm>
            <a:off x="1218883" y="1556792"/>
            <a:ext cx="10360501" cy="4680519"/>
          </a:xfrm>
        </p:spPr>
        <p:txBody>
          <a:bodyPr>
            <a:normAutofit/>
          </a:bodyPr>
          <a:lstStyle/>
          <a:p>
            <a:pPr lvl="2"/>
            <a:r>
              <a:rPr lang="cs-CZ" sz="2200" dirty="0"/>
              <a:t>Harmonické rušení působí prostřednictvím elektrického nebo magnetického pole</a:t>
            </a:r>
            <a:r>
              <a:rPr lang="cs-CZ" sz="2200" dirty="0" smtClean="0"/>
              <a:t>.</a:t>
            </a:r>
          </a:p>
          <a:p>
            <a:pPr lvl="2"/>
            <a:endParaRPr lang="cs-CZ" sz="2200" dirty="0" smtClean="0"/>
          </a:p>
          <a:p>
            <a:pPr lvl="2"/>
            <a:r>
              <a:rPr lang="cs-CZ" sz="2200" dirty="0" smtClean="0"/>
              <a:t>Má </a:t>
            </a:r>
            <a:r>
              <a:rPr lang="cs-CZ" sz="2200" dirty="0"/>
              <a:t>konečný počet rušivých vlivů s frekvencí 50 Hz případně dalšími harmonickými</a:t>
            </a:r>
            <a:r>
              <a:rPr lang="cs-CZ" sz="2200" dirty="0" smtClean="0"/>
              <a:t>.</a:t>
            </a:r>
            <a:r>
              <a:rPr lang="cs-CZ" sz="2200" dirty="0"/>
              <a:t> </a:t>
            </a:r>
            <a:endParaRPr lang="cs-CZ" sz="2200" dirty="0" smtClean="0"/>
          </a:p>
          <a:p>
            <a:pPr lvl="2"/>
            <a:endParaRPr lang="cs-CZ" sz="2200" dirty="0" smtClean="0"/>
          </a:p>
          <a:p>
            <a:pPr lvl="2"/>
            <a:r>
              <a:rPr lang="cs-CZ" sz="2200" dirty="0" smtClean="0"/>
              <a:t>Zdrojem </a:t>
            </a:r>
            <a:r>
              <a:rPr lang="cs-CZ" sz="2200" dirty="0"/>
              <a:t>je zpravidla silový rozvod 0,4 </a:t>
            </a:r>
            <a:r>
              <a:rPr lang="cs-CZ" sz="2200" dirty="0" err="1"/>
              <a:t>kV</a:t>
            </a:r>
            <a:r>
              <a:rPr lang="cs-CZ" sz="2200" dirty="0"/>
              <a:t> a kapacitní a induktivní vazby mezi kabelovými vedeními.</a:t>
            </a:r>
          </a:p>
          <a:p>
            <a:pPr marL="682633" lvl="2" indent="0">
              <a:buNone/>
            </a:pPr>
            <a:endParaRPr lang="cs-CZ" sz="2800" dirty="0" smtClean="0"/>
          </a:p>
        </p:txBody>
      </p:sp>
    </p:spTree>
    <p:extLst>
      <p:ext uri="{BB962C8B-B14F-4D97-AF65-F5344CB8AC3E}">
        <p14:creationId xmlns:p14="http://schemas.microsoft.com/office/powerpoint/2010/main" val="343671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sz="4000" dirty="0" smtClean="0"/>
              <a:t>Typové řešení a jejich vlastnosti</a:t>
            </a:r>
            <a:endParaRPr lang="cs-CZ" sz="4000" dirty="0"/>
          </a:p>
        </p:txBody>
      </p:sp>
      <p:sp>
        <p:nvSpPr>
          <p:cNvPr id="14" name="Content Placeholder 13"/>
          <p:cNvSpPr>
            <a:spLocks noGrp="1"/>
          </p:cNvSpPr>
          <p:nvPr>
            <p:ph idx="1"/>
          </p:nvPr>
        </p:nvSpPr>
        <p:spPr>
          <a:xfrm>
            <a:off x="1269876" y="1700808"/>
            <a:ext cx="9196009" cy="4464496"/>
          </a:xfrm>
        </p:spPr>
        <p:txBody>
          <a:bodyPr>
            <a:normAutofit/>
          </a:bodyPr>
          <a:lstStyle/>
          <a:p>
            <a:pPr lvl="1"/>
            <a:r>
              <a:rPr lang="cs-CZ" sz="2800" dirty="0"/>
              <a:t>Smyslem využívání typových projektových řešení je urychlení procesu projektování, snížení nákladů a zamezení vzniku možných chyb</a:t>
            </a:r>
            <a:r>
              <a:rPr lang="cs-CZ" sz="2800" dirty="0" smtClean="0"/>
              <a:t>.</a:t>
            </a:r>
          </a:p>
          <a:p>
            <a:pPr lvl="1"/>
            <a:r>
              <a:rPr lang="cs-CZ" sz="2800" dirty="0" smtClean="0"/>
              <a:t>Základní </a:t>
            </a:r>
            <a:r>
              <a:rPr lang="cs-CZ" sz="2800" dirty="0"/>
              <a:t>podmínkou je, že se nesmí měnit požadavky a potřeby uživatele</a:t>
            </a:r>
            <a:r>
              <a:rPr lang="cs-CZ" sz="2800" dirty="0" smtClean="0"/>
              <a:t>.</a:t>
            </a:r>
          </a:p>
          <a:p>
            <a:pPr lvl="1"/>
            <a:r>
              <a:rPr lang="cs-CZ" sz="2800" dirty="0"/>
              <a:t>Podle konkrétních situací se musí citlivě zvažovat účelnost, vhodnost individuálních přístupů k projektům proti využití typových řešení. </a:t>
            </a:r>
            <a:endParaRPr lang="cs-CZ" sz="2800" dirty="0" smtClean="0"/>
          </a:p>
          <a:p>
            <a:pPr lvl="1"/>
            <a:r>
              <a:rPr lang="cs-CZ" sz="2800" dirty="0"/>
              <a:t>Typové projektové řešení se uplatní při opakovaných realizacích.</a:t>
            </a:r>
            <a:endParaRPr lang="cs-CZ" sz="2800" dirty="0" smtClean="0"/>
          </a:p>
        </p:txBody>
      </p:sp>
    </p:spTree>
    <p:extLst>
      <p:ext uri="{BB962C8B-B14F-4D97-AF65-F5344CB8AC3E}">
        <p14:creationId xmlns:p14="http://schemas.microsoft.com/office/powerpoint/2010/main" val="135759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Harmonické rušení</a:t>
            </a:r>
            <a:endParaRPr lang="cs-CZ" dirty="0"/>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78188" y="908720"/>
            <a:ext cx="4925562" cy="3224711"/>
          </a:xfrm>
          <a:prstGeom prst="rect">
            <a:avLst/>
          </a:prstGeom>
          <a:ln>
            <a:noFill/>
          </a:ln>
          <a:effectLst>
            <a:softEdge rad="112500"/>
          </a:effectLst>
        </p:spPr>
      </p:pic>
      <p:sp>
        <p:nvSpPr>
          <p:cNvPr id="5" name="TextovéPole 4"/>
          <p:cNvSpPr txBox="1"/>
          <p:nvPr/>
        </p:nvSpPr>
        <p:spPr>
          <a:xfrm>
            <a:off x="1845940" y="4149080"/>
            <a:ext cx="9289032" cy="2246769"/>
          </a:xfrm>
          <a:prstGeom prst="rect">
            <a:avLst/>
          </a:prstGeom>
          <a:noFill/>
        </p:spPr>
        <p:txBody>
          <a:bodyPr wrap="square" rtlCol="0">
            <a:spAutoFit/>
          </a:bodyPr>
          <a:lstStyle/>
          <a:p>
            <a:r>
              <a:rPr lang="cs-CZ" sz="2000" dirty="0"/>
              <a:t>Zdroj signálu je na odporu R</a:t>
            </a:r>
            <a:r>
              <a:rPr lang="cs-CZ" sz="2000" baseline="-25000" dirty="0"/>
              <a:t>0</a:t>
            </a:r>
            <a:r>
              <a:rPr lang="cs-CZ" sz="2000" dirty="0"/>
              <a:t> a přenáší se signálním vedením na vstupní odpor </a:t>
            </a:r>
            <a:r>
              <a:rPr lang="cs-CZ" sz="2000" dirty="0" err="1"/>
              <a:t>Ri</a:t>
            </a:r>
            <a:r>
              <a:rPr lang="cs-CZ" sz="2000" dirty="0"/>
              <a:t> jednotky zpracování signálu. Silovým třífázovým vedením protéká elektrický proud I1, I2, I3 </a:t>
            </a:r>
            <a:r>
              <a:rPr lang="cs-CZ" sz="2000" dirty="0" smtClean="0"/>
              <a:t>o </a:t>
            </a:r>
            <a:r>
              <a:rPr lang="cs-CZ" sz="2000" dirty="0"/>
              <a:t>napětí 400 V. Elektrické pole působí přes kapacitní vazby C1, C2 na signální vedení. Magnetické pole B1, B2, B3 se transformuje do signálního vedení. Tato harmonická rušení vytváří rušivé napětí USMR. Vlivem rozdílů zemnících proudů vzniká rušivé harmonické napětí UCMR. Na svorkách vstupní jednotky jsou tato rušivá napětí superponována </a:t>
            </a:r>
            <a:r>
              <a:rPr lang="cs-CZ" sz="2000" dirty="0" smtClean="0"/>
              <a:t>na </a:t>
            </a:r>
            <a:r>
              <a:rPr lang="cs-CZ" sz="2000" dirty="0"/>
              <a:t>napětí </a:t>
            </a:r>
            <a:r>
              <a:rPr lang="cs-CZ" sz="2000" dirty="0" err="1"/>
              <a:t>měronosného</a:t>
            </a:r>
            <a:r>
              <a:rPr lang="cs-CZ" sz="2000" dirty="0"/>
              <a:t> signálu </a:t>
            </a:r>
            <a:r>
              <a:rPr lang="cs-CZ" sz="2000" dirty="0" err="1"/>
              <a:t>Ui</a:t>
            </a:r>
            <a:r>
              <a:rPr lang="cs-CZ" sz="2000" dirty="0" smtClean="0"/>
              <a:t>.</a:t>
            </a:r>
            <a:endParaRPr lang="cs-CZ" sz="2000" dirty="0"/>
          </a:p>
        </p:txBody>
      </p:sp>
    </p:spTree>
    <p:extLst>
      <p:ext uri="{BB962C8B-B14F-4D97-AF65-F5344CB8AC3E}">
        <p14:creationId xmlns:p14="http://schemas.microsoft.com/office/powerpoint/2010/main" val="335638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err="1"/>
              <a:t>T</a:t>
            </a:r>
            <a:r>
              <a:rPr lang="cs-CZ" dirty="0" err="1" smtClean="0"/>
              <a:t>ransistentní</a:t>
            </a:r>
            <a:r>
              <a:rPr lang="cs-CZ" dirty="0" smtClean="0"/>
              <a:t> rušení</a:t>
            </a:r>
            <a:endParaRPr lang="cs-CZ" dirty="0"/>
          </a:p>
        </p:txBody>
      </p:sp>
      <p:sp>
        <p:nvSpPr>
          <p:cNvPr id="3" name="Zástupný symbol pro obsah 2"/>
          <p:cNvSpPr>
            <a:spLocks noGrp="1"/>
          </p:cNvSpPr>
          <p:nvPr>
            <p:ph idx="1"/>
          </p:nvPr>
        </p:nvSpPr>
        <p:spPr>
          <a:xfrm>
            <a:off x="1218883" y="1556792"/>
            <a:ext cx="10360501" cy="4680519"/>
          </a:xfrm>
        </p:spPr>
        <p:txBody>
          <a:bodyPr>
            <a:normAutofit/>
          </a:bodyPr>
          <a:lstStyle/>
          <a:p>
            <a:pPr lvl="2"/>
            <a:r>
              <a:rPr lang="cs-CZ" sz="2800" dirty="0" err="1"/>
              <a:t>Transistentní</a:t>
            </a:r>
            <a:r>
              <a:rPr lang="cs-CZ" sz="2800" dirty="0"/>
              <a:t> rušení má impulsivní charakter</a:t>
            </a:r>
            <a:r>
              <a:rPr lang="cs-CZ" sz="2800" dirty="0" smtClean="0"/>
              <a:t>.</a:t>
            </a:r>
          </a:p>
          <a:p>
            <a:pPr lvl="2"/>
            <a:r>
              <a:rPr lang="cs-CZ" sz="2800" dirty="0"/>
              <a:t>Toto rušení je krátkodobé a vzniká velmi často kvůli atmosférickým </a:t>
            </a:r>
            <a:r>
              <a:rPr lang="cs-CZ" sz="2800" dirty="0" smtClean="0"/>
              <a:t>vlivům.</a:t>
            </a:r>
          </a:p>
          <a:p>
            <a:pPr lvl="2"/>
            <a:r>
              <a:rPr lang="cs-CZ" sz="2800" dirty="0" smtClean="0"/>
              <a:t>Vzniká od </a:t>
            </a:r>
            <a:r>
              <a:rPr lang="cs-CZ" sz="2800" dirty="0"/>
              <a:t>elektrického napětí a od specifických parazitních vlivů např. </a:t>
            </a:r>
            <a:r>
              <a:rPr lang="cs-CZ" sz="2800" dirty="0" err="1"/>
              <a:t>trioelektrický</a:t>
            </a:r>
            <a:r>
              <a:rPr lang="cs-CZ" sz="2800" dirty="0"/>
              <a:t> jev</a:t>
            </a:r>
            <a:r>
              <a:rPr lang="cs-CZ" sz="2800" dirty="0" smtClean="0"/>
              <a:t>.</a:t>
            </a:r>
          </a:p>
          <a:p>
            <a:pPr lvl="2"/>
            <a:r>
              <a:rPr lang="cs-CZ" sz="2800" dirty="0"/>
              <a:t>V podmínkách rozlehlých systémů je rušení atmosférickým napětím velkým problémem. </a:t>
            </a:r>
            <a:endParaRPr lang="cs-CZ" sz="2800" dirty="0" smtClean="0"/>
          </a:p>
          <a:p>
            <a:pPr lvl="2"/>
            <a:r>
              <a:rPr lang="cs-CZ" sz="2800" dirty="0"/>
              <a:t>Pro polovodičové struktury je vysoce nebezpečné elektrostatické napětí.</a:t>
            </a:r>
          </a:p>
          <a:p>
            <a:pPr marL="682633" lvl="2" indent="0">
              <a:buNone/>
            </a:pPr>
            <a:endParaRPr lang="cs-CZ" sz="2800" dirty="0"/>
          </a:p>
          <a:p>
            <a:pPr lvl="2"/>
            <a:endParaRPr lang="cs-CZ" sz="2800" dirty="0" smtClean="0"/>
          </a:p>
        </p:txBody>
      </p:sp>
    </p:spTree>
    <p:extLst>
      <p:ext uri="{BB962C8B-B14F-4D97-AF65-F5344CB8AC3E}">
        <p14:creationId xmlns:p14="http://schemas.microsoft.com/office/powerpoint/2010/main" val="219099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err="1" smtClean="0"/>
              <a:t>Flukturační</a:t>
            </a:r>
            <a:r>
              <a:rPr lang="cs-CZ" dirty="0" smtClean="0"/>
              <a:t> rušení</a:t>
            </a:r>
            <a:endParaRPr lang="cs-CZ" dirty="0"/>
          </a:p>
        </p:txBody>
      </p:sp>
      <p:sp>
        <p:nvSpPr>
          <p:cNvPr id="3" name="Zástupný symbol pro obsah 2"/>
          <p:cNvSpPr>
            <a:spLocks noGrp="1"/>
          </p:cNvSpPr>
          <p:nvPr>
            <p:ph idx="1"/>
          </p:nvPr>
        </p:nvSpPr>
        <p:spPr>
          <a:xfrm>
            <a:off x="1218883" y="1556792"/>
            <a:ext cx="10360501" cy="4680519"/>
          </a:xfrm>
        </p:spPr>
        <p:txBody>
          <a:bodyPr>
            <a:normAutofit/>
          </a:bodyPr>
          <a:lstStyle/>
          <a:p>
            <a:pPr lvl="2"/>
            <a:r>
              <a:rPr lang="cs-CZ" sz="2800" dirty="0" err="1"/>
              <a:t>Fluturační</a:t>
            </a:r>
            <a:r>
              <a:rPr lang="cs-CZ" sz="2800" dirty="0"/>
              <a:t> rušení se vyskytuje ve velké výkonové úrovni v zapojeních a obvodech zemnících proudů</a:t>
            </a:r>
            <a:r>
              <a:rPr lang="cs-CZ" sz="2800" dirty="0" smtClean="0"/>
              <a:t>.</a:t>
            </a:r>
          </a:p>
          <a:p>
            <a:pPr lvl="2"/>
            <a:r>
              <a:rPr lang="cs-CZ" sz="2800" dirty="0"/>
              <a:t>Úroveň výkonově nižší, ale působící stejně nepříznivě vytváří </a:t>
            </a:r>
            <a:r>
              <a:rPr lang="cs-CZ" sz="2800" dirty="0" err="1"/>
              <a:t>flukturační</a:t>
            </a:r>
            <a:r>
              <a:rPr lang="cs-CZ" sz="2800" dirty="0"/>
              <a:t> rušení změny přechodových odporů slaboproudých zapojení, drift a šumy </a:t>
            </a:r>
            <a:br>
              <a:rPr lang="cs-CZ" sz="2800" dirty="0"/>
            </a:br>
            <a:r>
              <a:rPr lang="cs-CZ" sz="2800" dirty="0"/>
              <a:t>od elektroniky</a:t>
            </a:r>
            <a:r>
              <a:rPr lang="cs-CZ" sz="2800" dirty="0" smtClean="0"/>
              <a:t>.</a:t>
            </a:r>
          </a:p>
          <a:p>
            <a:pPr lvl="2"/>
            <a:r>
              <a:rPr lang="cs-CZ" sz="2800" dirty="0"/>
              <a:t>Projeví se nejčastěji jako rozdílné zemnící potenciály zemnících vodičů snímačů a vstupů dalších jednotek.</a:t>
            </a:r>
          </a:p>
          <a:p>
            <a:pPr lvl="2"/>
            <a:endParaRPr lang="cs-CZ" sz="2800" dirty="0" smtClean="0"/>
          </a:p>
        </p:txBody>
      </p:sp>
    </p:spTree>
    <p:extLst>
      <p:ext uri="{BB962C8B-B14F-4D97-AF65-F5344CB8AC3E}">
        <p14:creationId xmlns:p14="http://schemas.microsoft.com/office/powerpoint/2010/main" val="27100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Působení rušivých vlivů</a:t>
            </a:r>
            <a:endParaRPr lang="cs-CZ" dirty="0"/>
          </a:p>
        </p:txBody>
      </p:sp>
      <p:sp>
        <p:nvSpPr>
          <p:cNvPr id="3" name="Zástupný symbol pro obsah 2"/>
          <p:cNvSpPr>
            <a:spLocks noGrp="1"/>
          </p:cNvSpPr>
          <p:nvPr>
            <p:ph idx="1"/>
          </p:nvPr>
        </p:nvSpPr>
        <p:spPr>
          <a:xfrm>
            <a:off x="1218883" y="1556792"/>
            <a:ext cx="10360501" cy="4680519"/>
          </a:xfrm>
        </p:spPr>
        <p:txBody>
          <a:bodyPr>
            <a:normAutofit/>
          </a:bodyPr>
          <a:lstStyle/>
          <a:p>
            <a:pPr lvl="2"/>
            <a:r>
              <a:rPr lang="cs-CZ" sz="2800" dirty="0"/>
              <a:t>N</a:t>
            </a:r>
            <a:r>
              <a:rPr lang="cs-CZ" sz="2800" dirty="0" smtClean="0"/>
              <a:t>edestruktivně :</a:t>
            </a:r>
          </a:p>
          <a:p>
            <a:pPr lvl="3">
              <a:buFont typeface="Wingdings" pitchFamily="2" charset="2"/>
              <a:buChar char="Ø"/>
            </a:pPr>
            <a:r>
              <a:rPr lang="cs-CZ" dirty="0"/>
              <a:t>sériové napětí (SMR – </a:t>
            </a:r>
            <a:r>
              <a:rPr lang="cs-CZ" dirty="0" err="1"/>
              <a:t>series</a:t>
            </a:r>
            <a:r>
              <a:rPr lang="cs-CZ" dirty="0"/>
              <a:t> mode </a:t>
            </a:r>
            <a:r>
              <a:rPr lang="cs-CZ" dirty="0" err="1"/>
              <a:t>rejection</a:t>
            </a:r>
            <a:r>
              <a:rPr lang="cs-CZ" dirty="0"/>
              <a:t>), které se přičítá k </a:t>
            </a:r>
            <a:r>
              <a:rPr lang="cs-CZ" dirty="0" err="1"/>
              <a:t>měronosnému</a:t>
            </a:r>
            <a:r>
              <a:rPr lang="cs-CZ" dirty="0"/>
              <a:t> signálu, např. harmonické rušení,</a:t>
            </a:r>
          </a:p>
          <a:p>
            <a:pPr lvl="3">
              <a:buFont typeface="Wingdings" pitchFamily="2" charset="2"/>
              <a:buChar char="Ø"/>
            </a:pPr>
            <a:r>
              <a:rPr lang="cs-CZ" dirty="0"/>
              <a:t>souhlasné nebo také společné napětí (CMR – </a:t>
            </a:r>
            <a:r>
              <a:rPr lang="cs-CZ" dirty="0" err="1"/>
              <a:t>common</a:t>
            </a:r>
            <a:r>
              <a:rPr lang="cs-CZ" dirty="0"/>
              <a:t> mode </a:t>
            </a:r>
            <a:r>
              <a:rPr lang="cs-CZ" dirty="0" err="1"/>
              <a:t>rejection</a:t>
            </a:r>
            <a:r>
              <a:rPr lang="cs-CZ" dirty="0"/>
              <a:t>), které působí společně a paralelně s </a:t>
            </a:r>
            <a:r>
              <a:rPr lang="cs-CZ" dirty="0" err="1"/>
              <a:t>měronosným</a:t>
            </a:r>
            <a:r>
              <a:rPr lang="cs-CZ" dirty="0"/>
              <a:t> napětím, např. napětí </a:t>
            </a:r>
            <a:br>
              <a:rPr lang="cs-CZ" dirty="0"/>
            </a:br>
            <a:r>
              <a:rPr lang="cs-CZ" dirty="0"/>
              <a:t>od zemnících proudů</a:t>
            </a:r>
            <a:r>
              <a:rPr lang="cs-CZ" dirty="0" smtClean="0"/>
              <a:t>.</a:t>
            </a:r>
            <a:endParaRPr lang="cs-CZ" sz="2800" dirty="0"/>
          </a:p>
          <a:p>
            <a:pPr lvl="2"/>
            <a:r>
              <a:rPr lang="cs-CZ" sz="2800" dirty="0"/>
              <a:t>D</a:t>
            </a:r>
            <a:r>
              <a:rPr lang="cs-CZ" sz="2800" dirty="0" smtClean="0"/>
              <a:t>estruktivně</a:t>
            </a:r>
            <a:r>
              <a:rPr lang="cs-CZ" sz="2800" dirty="0"/>
              <a:t>:</a:t>
            </a:r>
            <a:endParaRPr lang="cs-CZ" sz="2800" dirty="0" smtClean="0"/>
          </a:p>
          <a:p>
            <a:pPr lvl="3">
              <a:buFont typeface="Wingdings" pitchFamily="2" charset="2"/>
              <a:buChar char="Ø"/>
            </a:pPr>
            <a:r>
              <a:rPr lang="cs-CZ" dirty="0"/>
              <a:t>v</a:t>
            </a:r>
            <a:r>
              <a:rPr lang="cs-CZ" dirty="0" smtClean="0"/>
              <a:t>zniká </a:t>
            </a:r>
            <a:r>
              <a:rPr lang="cs-CZ" dirty="0"/>
              <a:t>rušivé napětí nebo proudy nad povolenou úroveň </a:t>
            </a:r>
            <a:br>
              <a:rPr lang="cs-CZ" dirty="0"/>
            </a:br>
            <a:r>
              <a:rPr lang="cs-CZ" dirty="0"/>
              <a:t>a elektrické obvody se zničí přepětím nebo nadproudem, např. bouřkové výboje, elektromagnetické výboje.</a:t>
            </a:r>
          </a:p>
          <a:p>
            <a:pPr marL="987380" lvl="3" indent="0">
              <a:buNone/>
            </a:pPr>
            <a:endParaRPr lang="cs-CZ" dirty="0"/>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328611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Odstranění rušivých vlivů</a:t>
            </a:r>
            <a:endParaRPr lang="cs-CZ" dirty="0"/>
          </a:p>
        </p:txBody>
      </p:sp>
      <p:sp>
        <p:nvSpPr>
          <p:cNvPr id="3" name="Zástupný symbol pro obsah 2"/>
          <p:cNvSpPr>
            <a:spLocks noGrp="1"/>
          </p:cNvSpPr>
          <p:nvPr>
            <p:ph idx="1"/>
          </p:nvPr>
        </p:nvSpPr>
        <p:spPr>
          <a:xfrm>
            <a:off x="1218883" y="1196752"/>
            <a:ext cx="10360501" cy="5040559"/>
          </a:xfrm>
        </p:spPr>
        <p:txBody>
          <a:bodyPr>
            <a:normAutofit/>
          </a:bodyPr>
          <a:lstStyle/>
          <a:p>
            <a:pPr lvl="2"/>
            <a:r>
              <a:rPr lang="cs-CZ" sz="2200" dirty="0"/>
              <a:t>Odstranění vlivů je předmětem kvalitního projektování a kvalitního provedení realizace. </a:t>
            </a:r>
            <a:endParaRPr lang="cs-CZ" sz="2200" dirty="0" smtClean="0"/>
          </a:p>
          <a:p>
            <a:pPr lvl="2"/>
            <a:r>
              <a:rPr lang="cs-CZ" sz="2200" dirty="0" smtClean="0"/>
              <a:t>Pro </a:t>
            </a:r>
            <a:r>
              <a:rPr lang="cs-CZ" sz="2200" dirty="0"/>
              <a:t>omezení nebo zabránění působení rušivých vlivů jsou k dispozici tato základní opatření</a:t>
            </a:r>
            <a:r>
              <a:rPr lang="cs-CZ" sz="2200" dirty="0" smtClean="0"/>
              <a:t>:</a:t>
            </a:r>
          </a:p>
          <a:p>
            <a:pPr marL="1371440" lvl="3" indent="-457200">
              <a:buFont typeface="+mj-lt"/>
              <a:buAutoNum type="arabicParenR"/>
            </a:pPr>
            <a:r>
              <a:rPr lang="cs-CZ" dirty="0"/>
              <a:t>používání správných kabelů (kroucené páry, stínění) proti harmonickému interferenčnímu rušení (dále jen HIR),</a:t>
            </a:r>
          </a:p>
          <a:p>
            <a:pPr marL="1371440" lvl="3" indent="-457200">
              <a:buFont typeface="+mj-lt"/>
              <a:buAutoNum type="arabicParenR"/>
            </a:pPr>
            <a:r>
              <a:rPr lang="cs-CZ" dirty="0"/>
              <a:t>pokládání kabelů pro přenos informací s dostatečnou vzdáleností od silových kabelů proti HIR,</a:t>
            </a:r>
          </a:p>
          <a:p>
            <a:pPr marL="1371440" lvl="3" indent="-457200">
              <a:buFont typeface="+mj-lt"/>
              <a:buAutoNum type="arabicParenR"/>
            </a:pPr>
            <a:r>
              <a:rPr lang="cs-CZ" dirty="0"/>
              <a:t>použití mechanického opatření například stínicím obalem proti HIR,</a:t>
            </a:r>
          </a:p>
          <a:p>
            <a:pPr marL="1371440" lvl="3" indent="-457200">
              <a:buFont typeface="+mj-lt"/>
              <a:buAutoNum type="arabicParenR"/>
            </a:pPr>
            <a:r>
              <a:rPr lang="cs-CZ" dirty="0"/>
              <a:t>dokonalé spojení stínění a uzemnění proti HIR,</a:t>
            </a:r>
          </a:p>
          <a:p>
            <a:pPr marL="1371440" lvl="3" indent="-457200">
              <a:buFont typeface="+mj-lt"/>
              <a:buAutoNum type="arabicParenR"/>
            </a:pPr>
            <a:r>
              <a:rPr lang="cs-CZ" dirty="0"/>
              <a:t>dokonalé spojení nulových potenciálů a zemnících vedení proti fluktuačnímu rušení,</a:t>
            </a:r>
          </a:p>
          <a:p>
            <a:pPr marL="1371440" lvl="3" indent="-457200">
              <a:buFont typeface="+mj-lt"/>
              <a:buAutoNum type="arabicParenR"/>
            </a:pPr>
            <a:r>
              <a:rPr lang="cs-CZ" dirty="0"/>
              <a:t>použitím transientních ochranných prvků proti rušení od blesků,</a:t>
            </a:r>
          </a:p>
          <a:p>
            <a:pPr marL="1371440" lvl="3" indent="-457200">
              <a:buFont typeface="+mj-lt"/>
              <a:buAutoNum type="arabicParenR"/>
            </a:pPr>
            <a:r>
              <a:rPr lang="cs-CZ" dirty="0"/>
              <a:t>dokonalé spojení zemnění jednotlivých prvků se silovou zemí,</a:t>
            </a:r>
          </a:p>
          <a:p>
            <a:pPr marL="1371440" lvl="3" indent="-457200">
              <a:buFont typeface="+mj-lt"/>
              <a:buAutoNum type="arabicParenR"/>
            </a:pPr>
            <a:r>
              <a:rPr lang="cs-CZ" dirty="0"/>
              <a:t>použití pasivních nebo aktivních filtrů mezi přístroji.</a:t>
            </a:r>
          </a:p>
          <a:p>
            <a:pPr marL="1444580" lvl="3" indent="-457200">
              <a:buFont typeface="+mj-lt"/>
              <a:buAutoNum type="arabicParenR"/>
            </a:pPr>
            <a:endParaRPr lang="cs-CZ" dirty="0"/>
          </a:p>
          <a:p>
            <a:pPr lvl="2"/>
            <a:endParaRPr lang="cs-CZ" dirty="0"/>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1989504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Požadavky na další vlastnosti</a:t>
            </a:r>
            <a:endParaRPr lang="cs-CZ" dirty="0"/>
          </a:p>
        </p:txBody>
      </p:sp>
      <p:sp>
        <p:nvSpPr>
          <p:cNvPr id="3" name="Zástupný symbol pro obsah 2"/>
          <p:cNvSpPr>
            <a:spLocks noGrp="1"/>
          </p:cNvSpPr>
          <p:nvPr>
            <p:ph idx="1"/>
          </p:nvPr>
        </p:nvSpPr>
        <p:spPr>
          <a:xfrm>
            <a:off x="1218883" y="1700808"/>
            <a:ext cx="10360501" cy="4536503"/>
          </a:xfrm>
        </p:spPr>
        <p:txBody>
          <a:bodyPr>
            <a:normAutofit/>
          </a:bodyPr>
          <a:lstStyle/>
          <a:p>
            <a:pPr lvl="2"/>
            <a:r>
              <a:rPr lang="cs-CZ" sz="2800" dirty="0"/>
              <a:t>Systémové prostředky musí také splňovat další vlastnosti, neelektrického charakteru:</a:t>
            </a:r>
          </a:p>
          <a:p>
            <a:pPr marL="1444580" lvl="3" indent="-457200">
              <a:buFont typeface="+mj-lt"/>
              <a:buAutoNum type="arabicParenR"/>
            </a:pPr>
            <a:r>
              <a:rPr lang="cs-CZ" sz="2400" b="1" dirty="0" smtClean="0"/>
              <a:t>splnění technických podmínek na mechanické provedení omezující parazitní vlivy, např. boční síly u měření hmotnosti, vibrace od vlastních kmitů, …</a:t>
            </a:r>
          </a:p>
          <a:p>
            <a:pPr marL="1444580" lvl="3" indent="-457200">
              <a:buFont typeface="+mj-lt"/>
              <a:buAutoNum type="arabicParenR"/>
            </a:pPr>
            <a:r>
              <a:rPr lang="cs-CZ" sz="2400" b="1" dirty="0" smtClean="0"/>
              <a:t>splnění požadavků na elektrické krytí vhodnou konstrukcí přístroje,</a:t>
            </a:r>
          </a:p>
          <a:p>
            <a:pPr marL="1444580" lvl="3" indent="-457200">
              <a:buFont typeface="+mj-lt"/>
              <a:buAutoNum type="arabicParenR"/>
            </a:pPr>
            <a:r>
              <a:rPr lang="cs-CZ" sz="2400" b="1" dirty="0" smtClean="0"/>
              <a:t>dodržení rozměrových a hmotnostních parametrů pro zařazení přístroje do technologických linek,</a:t>
            </a:r>
          </a:p>
          <a:p>
            <a:pPr marL="1444580" lvl="3" indent="-457200">
              <a:buFont typeface="+mj-lt"/>
              <a:buAutoNum type="arabicParenR"/>
            </a:pPr>
            <a:r>
              <a:rPr lang="cs-CZ" sz="2400" b="1" dirty="0" smtClean="0"/>
              <a:t>ergonomické vlivy na člověka,</a:t>
            </a:r>
          </a:p>
          <a:p>
            <a:pPr marL="1444580" lvl="3" indent="-457200">
              <a:buFont typeface="+mj-lt"/>
              <a:buAutoNum type="arabicParenR"/>
            </a:pPr>
            <a:r>
              <a:rPr lang="cs-CZ" sz="2400" b="1" dirty="0" smtClean="0"/>
              <a:t>vlivy na ekologii.</a:t>
            </a:r>
          </a:p>
          <a:p>
            <a:pPr lvl="2"/>
            <a:endParaRPr lang="cs-CZ" dirty="0"/>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164017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06091"/>
          </a:xfrm>
        </p:spPr>
        <p:txBody>
          <a:bodyPr/>
          <a:lstStyle/>
          <a:p>
            <a:pPr algn="ctr"/>
            <a:r>
              <a:rPr lang="cs-CZ" dirty="0" smtClean="0"/>
              <a:t>Požadavky na elektrické krytí</a:t>
            </a:r>
            <a:endParaRPr lang="cs-CZ" dirty="0"/>
          </a:p>
        </p:txBody>
      </p:sp>
      <p:sp>
        <p:nvSpPr>
          <p:cNvPr id="3" name="Zástupný symbol pro obsah 2"/>
          <p:cNvSpPr>
            <a:spLocks noGrp="1"/>
          </p:cNvSpPr>
          <p:nvPr>
            <p:ph idx="1"/>
          </p:nvPr>
        </p:nvSpPr>
        <p:spPr>
          <a:xfrm>
            <a:off x="1218883" y="1700808"/>
            <a:ext cx="10360501" cy="4536503"/>
          </a:xfrm>
        </p:spPr>
        <p:txBody>
          <a:bodyPr>
            <a:normAutofit/>
          </a:bodyPr>
          <a:lstStyle/>
          <a:p>
            <a:pPr lvl="2"/>
            <a:r>
              <a:rPr lang="cs-CZ" sz="2400" dirty="0"/>
              <a:t>Elektrické krytí je mechanické opatření dané konstrukčně, vnější části přístroje jsou navrženy tak, aby nemohlo dojít k doteku osob, předmětů nebo prachu s živou částí zařízení, tedy částí pod napětím. </a:t>
            </a:r>
            <a:endParaRPr lang="cs-CZ" sz="2400" dirty="0" smtClean="0"/>
          </a:p>
          <a:p>
            <a:pPr lvl="2"/>
            <a:endParaRPr lang="cs-CZ" sz="2400" dirty="0" smtClean="0"/>
          </a:p>
          <a:p>
            <a:pPr lvl="2"/>
            <a:r>
              <a:rPr lang="cs-CZ" sz="2400" dirty="0" smtClean="0"/>
              <a:t>Podle normy  </a:t>
            </a:r>
            <a:r>
              <a:rPr lang="cs-CZ" sz="2400" dirty="0"/>
              <a:t>je označováno znakem IP </a:t>
            </a:r>
            <a:r>
              <a:rPr lang="cs-CZ" sz="2400" dirty="0" err="1"/>
              <a:t>xy</a:t>
            </a:r>
            <a:r>
              <a:rPr lang="cs-CZ" sz="2400" dirty="0"/>
              <a:t>, kde x je číslo od 0 do 6 a značí ochranu před dotykem krytím proti vniknutí předmětů a prachu, y je číslo od 0 do 8 a značí krytí proti vniknutí vody. </a:t>
            </a:r>
            <a:endParaRPr lang="cs-CZ" sz="2400" dirty="0" smtClean="0"/>
          </a:p>
          <a:p>
            <a:pPr lvl="2"/>
            <a:endParaRPr lang="cs-CZ" sz="2400" dirty="0" smtClean="0"/>
          </a:p>
          <a:p>
            <a:pPr lvl="2"/>
            <a:r>
              <a:rPr lang="cs-CZ" sz="2400" dirty="0" smtClean="0"/>
              <a:t>Hodnoty </a:t>
            </a:r>
            <a:r>
              <a:rPr lang="cs-CZ" sz="2400" dirty="0"/>
              <a:t>značení jsou vysvětleny tabulkami.</a:t>
            </a:r>
          </a:p>
          <a:p>
            <a:pPr lvl="2"/>
            <a:endParaRPr lang="cs-CZ" dirty="0"/>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495864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548680"/>
            <a:ext cx="10360501" cy="706091"/>
          </a:xfrm>
        </p:spPr>
        <p:txBody>
          <a:bodyPr/>
          <a:lstStyle/>
          <a:p>
            <a:pPr algn="ctr"/>
            <a:r>
              <a:rPr lang="cs-CZ" dirty="0" smtClean="0"/>
              <a:t>Požadavky na elektrické krytí</a:t>
            </a:r>
            <a:endParaRPr lang="cs-CZ" dirty="0"/>
          </a:p>
        </p:txBody>
      </p:sp>
      <p:graphicFrame>
        <p:nvGraphicFramePr>
          <p:cNvPr id="5" name="Zástupný symbol pro obsah 4"/>
          <p:cNvGraphicFramePr>
            <a:graphicFrameLocks noGrp="1"/>
          </p:cNvGraphicFramePr>
          <p:nvPr>
            <p:ph idx="1"/>
            <p:extLst>
              <p:ext uri="{D42A27DB-BD31-4B8C-83A1-F6EECF244321}">
                <p14:modId xmlns:p14="http://schemas.microsoft.com/office/powerpoint/2010/main" val="695894885"/>
              </p:ext>
            </p:extLst>
          </p:nvPr>
        </p:nvGraphicFramePr>
        <p:xfrm>
          <a:off x="1219200" y="1701800"/>
          <a:ext cx="10360026" cy="4343400"/>
        </p:xfrm>
        <a:graphic>
          <a:graphicData uri="http://schemas.openxmlformats.org/drawingml/2006/table">
            <a:tbl>
              <a:tblPr firstRow="1" bandRow="1">
                <a:tableStyleId>{5C22544A-7EE6-4342-B048-85BDC9FD1C3A}</a:tableStyleId>
              </a:tblPr>
              <a:tblGrid>
                <a:gridCol w="5180013"/>
                <a:gridCol w="5180013"/>
              </a:tblGrid>
              <a:tr h="370840">
                <a:tc>
                  <a:txBody>
                    <a:bodyPr/>
                    <a:lstStyle/>
                    <a:p>
                      <a:pPr algn="l">
                        <a:lnSpc>
                          <a:spcPct val="150000"/>
                        </a:lnSpc>
                        <a:spcAft>
                          <a:spcPts val="0"/>
                        </a:spcAft>
                      </a:pPr>
                      <a:r>
                        <a:rPr lang="cs-CZ" sz="1900" dirty="0">
                          <a:effectLst/>
                          <a:latin typeface="+mj-lt"/>
                          <a:ea typeface="Times New Roman"/>
                        </a:rPr>
                        <a:t>číslo</a:t>
                      </a:r>
                    </a:p>
                  </a:txBody>
                  <a:tcPr marL="68580" marR="68580" marT="0" marB="0"/>
                </a:tc>
                <a:tc>
                  <a:txBody>
                    <a:bodyPr/>
                    <a:lstStyle/>
                    <a:p>
                      <a:pPr algn="l">
                        <a:lnSpc>
                          <a:spcPct val="150000"/>
                        </a:lnSpc>
                        <a:spcAft>
                          <a:spcPts val="0"/>
                        </a:spcAft>
                      </a:pPr>
                      <a:r>
                        <a:rPr lang="cs-CZ" sz="1900">
                          <a:effectLst/>
                          <a:latin typeface="+mj-lt"/>
                          <a:ea typeface="Times New Roman"/>
                        </a:rPr>
                        <a:t>krytí proti vniknutí předmětů, krytí proti doteku</a:t>
                      </a:r>
                    </a:p>
                  </a:txBody>
                  <a:tcPr marL="68580" marR="68580" marT="0" marB="0"/>
                </a:tc>
              </a:tr>
              <a:tr h="370840">
                <a:tc>
                  <a:txBody>
                    <a:bodyPr/>
                    <a:lstStyle/>
                    <a:p>
                      <a:pPr algn="l">
                        <a:lnSpc>
                          <a:spcPct val="150000"/>
                        </a:lnSpc>
                        <a:spcAft>
                          <a:spcPts val="0"/>
                        </a:spcAft>
                      </a:pPr>
                      <a:r>
                        <a:rPr lang="cs-CZ" sz="1900">
                          <a:effectLst/>
                          <a:latin typeface="+mj-lt"/>
                          <a:ea typeface="Times New Roman"/>
                        </a:rPr>
                        <a:t>0</a:t>
                      </a:r>
                    </a:p>
                  </a:txBody>
                  <a:tcPr marL="68580" marR="68580" marT="0" marB="0"/>
                </a:tc>
                <a:tc>
                  <a:txBody>
                    <a:bodyPr/>
                    <a:lstStyle/>
                    <a:p>
                      <a:pPr algn="l">
                        <a:lnSpc>
                          <a:spcPct val="150000"/>
                        </a:lnSpc>
                        <a:spcAft>
                          <a:spcPts val="0"/>
                        </a:spcAft>
                      </a:pPr>
                      <a:r>
                        <a:rPr lang="cs-CZ" sz="1900">
                          <a:effectLst/>
                          <a:latin typeface="+mj-lt"/>
                          <a:ea typeface="Times New Roman"/>
                        </a:rPr>
                        <a:t>žádná ochrana</a:t>
                      </a:r>
                    </a:p>
                  </a:txBody>
                  <a:tcPr marL="68580" marR="68580" marT="0" marB="0"/>
                </a:tc>
              </a:tr>
              <a:tr h="370840">
                <a:tc>
                  <a:txBody>
                    <a:bodyPr/>
                    <a:lstStyle/>
                    <a:p>
                      <a:pPr algn="l">
                        <a:lnSpc>
                          <a:spcPct val="150000"/>
                        </a:lnSpc>
                        <a:spcAft>
                          <a:spcPts val="0"/>
                        </a:spcAft>
                      </a:pPr>
                      <a:r>
                        <a:rPr lang="cs-CZ" sz="1900" dirty="0">
                          <a:effectLst/>
                          <a:latin typeface="+mj-lt"/>
                          <a:ea typeface="Times New Roman"/>
                        </a:rPr>
                        <a:t>1</a:t>
                      </a:r>
                    </a:p>
                  </a:txBody>
                  <a:tcPr marL="68580" marR="68580" marT="0" marB="0"/>
                </a:tc>
                <a:tc>
                  <a:txBody>
                    <a:bodyPr/>
                    <a:lstStyle/>
                    <a:p>
                      <a:pPr algn="l">
                        <a:lnSpc>
                          <a:spcPct val="150000"/>
                        </a:lnSpc>
                        <a:spcAft>
                          <a:spcPts val="0"/>
                        </a:spcAft>
                      </a:pPr>
                      <a:r>
                        <a:rPr lang="cs-CZ" sz="1900">
                          <a:effectLst/>
                          <a:latin typeface="+mj-lt"/>
                          <a:ea typeface="Times New Roman"/>
                        </a:rPr>
                        <a:t>vniknutí předmětů do velikosti 50 mm</a:t>
                      </a:r>
                    </a:p>
                  </a:txBody>
                  <a:tcPr marL="68580" marR="68580" marT="0" marB="0"/>
                </a:tc>
              </a:tr>
              <a:tr h="370840">
                <a:tc>
                  <a:txBody>
                    <a:bodyPr/>
                    <a:lstStyle/>
                    <a:p>
                      <a:pPr algn="l">
                        <a:lnSpc>
                          <a:spcPct val="150000"/>
                        </a:lnSpc>
                        <a:spcAft>
                          <a:spcPts val="0"/>
                        </a:spcAft>
                      </a:pPr>
                      <a:r>
                        <a:rPr lang="cs-CZ" sz="1900">
                          <a:effectLst/>
                          <a:latin typeface="+mj-lt"/>
                          <a:ea typeface="Times New Roman"/>
                        </a:rPr>
                        <a:t>2</a:t>
                      </a:r>
                    </a:p>
                  </a:txBody>
                  <a:tcPr marL="68580" marR="68580" marT="0" marB="0"/>
                </a:tc>
                <a:tc>
                  <a:txBody>
                    <a:bodyPr/>
                    <a:lstStyle/>
                    <a:p>
                      <a:pPr algn="l">
                        <a:lnSpc>
                          <a:spcPct val="150000"/>
                        </a:lnSpc>
                        <a:spcAft>
                          <a:spcPts val="0"/>
                        </a:spcAft>
                      </a:pPr>
                      <a:r>
                        <a:rPr lang="cs-CZ" sz="1900">
                          <a:effectLst/>
                          <a:latin typeface="+mj-lt"/>
                          <a:ea typeface="Times New Roman"/>
                        </a:rPr>
                        <a:t>vniknutí předmětů do velikosti 12 mm</a:t>
                      </a:r>
                    </a:p>
                  </a:txBody>
                  <a:tcPr marL="68580" marR="68580" marT="0" marB="0"/>
                </a:tc>
              </a:tr>
              <a:tr h="370840">
                <a:tc>
                  <a:txBody>
                    <a:bodyPr/>
                    <a:lstStyle/>
                    <a:p>
                      <a:pPr algn="l">
                        <a:lnSpc>
                          <a:spcPct val="150000"/>
                        </a:lnSpc>
                        <a:spcAft>
                          <a:spcPts val="0"/>
                        </a:spcAft>
                      </a:pPr>
                      <a:r>
                        <a:rPr lang="cs-CZ" sz="1900">
                          <a:effectLst/>
                          <a:latin typeface="+mj-lt"/>
                          <a:ea typeface="Times New Roman"/>
                        </a:rPr>
                        <a:t>3</a:t>
                      </a:r>
                    </a:p>
                  </a:txBody>
                  <a:tcPr marL="68580" marR="68580" marT="0" marB="0"/>
                </a:tc>
                <a:tc>
                  <a:txBody>
                    <a:bodyPr/>
                    <a:lstStyle/>
                    <a:p>
                      <a:pPr algn="l">
                        <a:lnSpc>
                          <a:spcPct val="150000"/>
                        </a:lnSpc>
                        <a:spcAft>
                          <a:spcPts val="0"/>
                        </a:spcAft>
                      </a:pPr>
                      <a:r>
                        <a:rPr lang="cs-CZ" sz="1900">
                          <a:effectLst/>
                          <a:latin typeface="+mj-lt"/>
                          <a:ea typeface="Times New Roman"/>
                        </a:rPr>
                        <a:t>vniknutí předmětů do velikosti 2,5 mm</a:t>
                      </a:r>
                    </a:p>
                  </a:txBody>
                  <a:tcPr marL="68580" marR="68580" marT="0" marB="0"/>
                </a:tc>
              </a:tr>
              <a:tr h="370840">
                <a:tc>
                  <a:txBody>
                    <a:bodyPr/>
                    <a:lstStyle/>
                    <a:p>
                      <a:pPr algn="l">
                        <a:lnSpc>
                          <a:spcPct val="150000"/>
                        </a:lnSpc>
                        <a:spcAft>
                          <a:spcPts val="0"/>
                        </a:spcAft>
                      </a:pPr>
                      <a:r>
                        <a:rPr lang="cs-CZ" sz="1900">
                          <a:effectLst/>
                          <a:latin typeface="+mj-lt"/>
                          <a:ea typeface="Times New Roman"/>
                        </a:rPr>
                        <a:t>4</a:t>
                      </a:r>
                    </a:p>
                  </a:txBody>
                  <a:tcPr marL="68580" marR="68580" marT="0" marB="0"/>
                </a:tc>
                <a:tc>
                  <a:txBody>
                    <a:bodyPr/>
                    <a:lstStyle/>
                    <a:p>
                      <a:pPr algn="l">
                        <a:lnSpc>
                          <a:spcPct val="150000"/>
                        </a:lnSpc>
                        <a:spcAft>
                          <a:spcPts val="0"/>
                        </a:spcAft>
                      </a:pPr>
                      <a:r>
                        <a:rPr lang="cs-CZ" sz="1900">
                          <a:effectLst/>
                          <a:latin typeface="+mj-lt"/>
                          <a:ea typeface="Times New Roman"/>
                        </a:rPr>
                        <a:t>vniknutí předmětů do velikosti 1 mm</a:t>
                      </a:r>
                    </a:p>
                  </a:txBody>
                  <a:tcPr marL="68580" marR="68580" marT="0" marB="0"/>
                </a:tc>
              </a:tr>
              <a:tr h="370840">
                <a:tc>
                  <a:txBody>
                    <a:bodyPr/>
                    <a:lstStyle/>
                    <a:p>
                      <a:pPr algn="l">
                        <a:lnSpc>
                          <a:spcPct val="150000"/>
                        </a:lnSpc>
                        <a:spcAft>
                          <a:spcPts val="0"/>
                        </a:spcAft>
                      </a:pPr>
                      <a:r>
                        <a:rPr lang="cs-CZ" sz="1900">
                          <a:effectLst/>
                          <a:latin typeface="+mj-lt"/>
                          <a:ea typeface="Times New Roman"/>
                        </a:rPr>
                        <a:t>5</a:t>
                      </a:r>
                    </a:p>
                  </a:txBody>
                  <a:tcPr marL="68580" marR="68580" marT="0" marB="0"/>
                </a:tc>
                <a:tc>
                  <a:txBody>
                    <a:bodyPr/>
                    <a:lstStyle/>
                    <a:p>
                      <a:pPr algn="l">
                        <a:lnSpc>
                          <a:spcPct val="150000"/>
                        </a:lnSpc>
                        <a:spcAft>
                          <a:spcPts val="0"/>
                        </a:spcAft>
                      </a:pPr>
                      <a:r>
                        <a:rPr lang="cs-CZ" sz="1900" dirty="0">
                          <a:effectLst/>
                          <a:latin typeface="+mj-lt"/>
                          <a:ea typeface="Times New Roman"/>
                        </a:rPr>
                        <a:t>bez možnosti vniknutí předmětů, je ale netěsnost proti prachovým částicím</a:t>
                      </a:r>
                    </a:p>
                  </a:txBody>
                  <a:tcPr marL="68580" marR="68580" marT="0" marB="0"/>
                </a:tc>
              </a:tr>
              <a:tr h="370840">
                <a:tc>
                  <a:txBody>
                    <a:bodyPr/>
                    <a:lstStyle/>
                    <a:p>
                      <a:pPr algn="l">
                        <a:lnSpc>
                          <a:spcPct val="150000"/>
                        </a:lnSpc>
                        <a:spcAft>
                          <a:spcPts val="0"/>
                        </a:spcAft>
                      </a:pPr>
                      <a:r>
                        <a:rPr lang="cs-CZ" sz="1900">
                          <a:effectLst/>
                          <a:latin typeface="+mj-lt"/>
                          <a:ea typeface="Times New Roman"/>
                        </a:rPr>
                        <a:t>6</a:t>
                      </a:r>
                    </a:p>
                  </a:txBody>
                  <a:tcPr marL="68580" marR="68580" marT="0" marB="0"/>
                </a:tc>
                <a:tc>
                  <a:txBody>
                    <a:bodyPr/>
                    <a:lstStyle/>
                    <a:p>
                      <a:pPr algn="l">
                        <a:lnSpc>
                          <a:spcPct val="150000"/>
                        </a:lnSpc>
                        <a:spcAft>
                          <a:spcPts val="0"/>
                        </a:spcAft>
                      </a:pPr>
                      <a:r>
                        <a:rPr lang="cs-CZ" sz="1900" dirty="0">
                          <a:effectLst/>
                          <a:latin typeface="+mj-lt"/>
                          <a:ea typeface="Times New Roman"/>
                        </a:rPr>
                        <a:t>bez možnosti vniknutí předmětů, těsnost proti prachu</a:t>
                      </a:r>
                    </a:p>
                  </a:txBody>
                  <a:tcPr marL="68580" marR="68580" marT="0" marB="0"/>
                </a:tc>
              </a:tr>
            </a:tbl>
          </a:graphicData>
        </a:graphic>
      </p:graphicFrame>
      <p:sp>
        <p:nvSpPr>
          <p:cNvPr id="6" name="TextovéPole 5"/>
          <p:cNvSpPr txBox="1"/>
          <p:nvPr/>
        </p:nvSpPr>
        <p:spPr>
          <a:xfrm>
            <a:off x="2277988" y="6124654"/>
            <a:ext cx="8496944" cy="369332"/>
          </a:xfrm>
          <a:prstGeom prst="rect">
            <a:avLst/>
          </a:prstGeom>
          <a:noFill/>
        </p:spPr>
        <p:txBody>
          <a:bodyPr wrap="square" rtlCol="0">
            <a:spAutoFit/>
          </a:bodyPr>
          <a:lstStyle/>
          <a:p>
            <a:pPr algn="ctr"/>
            <a:r>
              <a:rPr lang="cs-CZ" sz="1800" i="1" dirty="0"/>
              <a:t>Krytí proti vniknutí předmětů a dotyku</a:t>
            </a:r>
          </a:p>
        </p:txBody>
      </p:sp>
    </p:spTree>
    <p:extLst>
      <p:ext uri="{BB962C8B-B14F-4D97-AF65-F5344CB8AC3E}">
        <p14:creationId xmlns:p14="http://schemas.microsoft.com/office/powerpoint/2010/main" val="44943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548680"/>
            <a:ext cx="10360501" cy="706091"/>
          </a:xfrm>
        </p:spPr>
        <p:txBody>
          <a:bodyPr/>
          <a:lstStyle/>
          <a:p>
            <a:pPr algn="ctr"/>
            <a:r>
              <a:rPr lang="cs-CZ" dirty="0" smtClean="0"/>
              <a:t>Požadavky na elektrické krytí</a:t>
            </a:r>
            <a:endParaRPr lang="cs-CZ" dirty="0"/>
          </a:p>
        </p:txBody>
      </p:sp>
      <p:sp>
        <p:nvSpPr>
          <p:cNvPr id="6" name="TextovéPole 5"/>
          <p:cNvSpPr txBox="1"/>
          <p:nvPr/>
        </p:nvSpPr>
        <p:spPr>
          <a:xfrm>
            <a:off x="2277988" y="6124654"/>
            <a:ext cx="8496944" cy="369332"/>
          </a:xfrm>
          <a:prstGeom prst="rect">
            <a:avLst/>
          </a:prstGeom>
          <a:noFill/>
        </p:spPr>
        <p:txBody>
          <a:bodyPr wrap="square" rtlCol="0">
            <a:spAutoFit/>
          </a:bodyPr>
          <a:lstStyle/>
          <a:p>
            <a:pPr algn="ctr"/>
            <a:r>
              <a:rPr lang="cs-CZ" sz="1800" i="1" dirty="0"/>
              <a:t>Krytí proti </a:t>
            </a:r>
            <a:r>
              <a:rPr lang="cs-CZ" sz="1800" i="1" dirty="0" smtClean="0"/>
              <a:t>vniknutí vody</a:t>
            </a:r>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488835429"/>
              </p:ext>
            </p:extLst>
          </p:nvPr>
        </p:nvGraphicFramePr>
        <p:xfrm>
          <a:off x="1219200" y="1701800"/>
          <a:ext cx="10360026" cy="4526280"/>
        </p:xfrm>
        <a:graphic>
          <a:graphicData uri="http://schemas.openxmlformats.org/drawingml/2006/table">
            <a:tbl>
              <a:tblPr firstRow="1" bandRow="1">
                <a:tableStyleId>{5C22544A-7EE6-4342-B048-85BDC9FD1C3A}</a:tableStyleId>
              </a:tblPr>
              <a:tblGrid>
                <a:gridCol w="5180013"/>
                <a:gridCol w="5180013"/>
              </a:tblGrid>
              <a:tr h="370840">
                <a:tc>
                  <a:txBody>
                    <a:bodyPr/>
                    <a:lstStyle/>
                    <a:p>
                      <a:pPr algn="l">
                        <a:lnSpc>
                          <a:spcPct val="150000"/>
                        </a:lnSpc>
                        <a:spcAft>
                          <a:spcPts val="0"/>
                        </a:spcAft>
                      </a:pPr>
                      <a:r>
                        <a:rPr lang="cs-CZ" sz="1800" dirty="0">
                          <a:effectLst/>
                          <a:latin typeface="+mj-lt"/>
                          <a:ea typeface="Times New Roman"/>
                        </a:rPr>
                        <a:t>číslo</a:t>
                      </a:r>
                    </a:p>
                  </a:txBody>
                  <a:tcPr marL="68580" marR="68580" marT="0" marB="0"/>
                </a:tc>
                <a:tc>
                  <a:txBody>
                    <a:bodyPr/>
                    <a:lstStyle/>
                    <a:p>
                      <a:pPr algn="l">
                        <a:lnSpc>
                          <a:spcPct val="150000"/>
                        </a:lnSpc>
                        <a:spcAft>
                          <a:spcPts val="0"/>
                        </a:spcAft>
                      </a:pPr>
                      <a:r>
                        <a:rPr lang="cs-CZ" sz="1800">
                          <a:effectLst/>
                          <a:latin typeface="+mj-lt"/>
                          <a:ea typeface="Times New Roman"/>
                        </a:rPr>
                        <a:t>krytí proti vniknutí vody</a:t>
                      </a:r>
                    </a:p>
                  </a:txBody>
                  <a:tcPr marL="68580" marR="68580" marT="0" marB="0"/>
                </a:tc>
              </a:tr>
              <a:tr h="370840">
                <a:tc>
                  <a:txBody>
                    <a:bodyPr/>
                    <a:lstStyle/>
                    <a:p>
                      <a:pPr algn="l">
                        <a:lnSpc>
                          <a:spcPct val="150000"/>
                        </a:lnSpc>
                        <a:spcAft>
                          <a:spcPts val="0"/>
                        </a:spcAft>
                      </a:pPr>
                      <a:r>
                        <a:rPr lang="cs-CZ" sz="1800">
                          <a:effectLst/>
                          <a:latin typeface="+mj-lt"/>
                          <a:ea typeface="Times New Roman"/>
                        </a:rPr>
                        <a:t>0</a:t>
                      </a:r>
                    </a:p>
                  </a:txBody>
                  <a:tcPr marL="68580" marR="68580" marT="0" marB="0"/>
                </a:tc>
                <a:tc>
                  <a:txBody>
                    <a:bodyPr/>
                    <a:lstStyle/>
                    <a:p>
                      <a:pPr algn="l">
                        <a:lnSpc>
                          <a:spcPct val="150000"/>
                        </a:lnSpc>
                        <a:spcAft>
                          <a:spcPts val="0"/>
                        </a:spcAft>
                      </a:pPr>
                      <a:r>
                        <a:rPr lang="cs-CZ" sz="1800">
                          <a:effectLst/>
                          <a:latin typeface="+mj-lt"/>
                          <a:ea typeface="Times New Roman"/>
                        </a:rPr>
                        <a:t>žádná ochrana</a:t>
                      </a:r>
                    </a:p>
                  </a:txBody>
                  <a:tcPr marL="68580" marR="68580" marT="0" marB="0"/>
                </a:tc>
              </a:tr>
              <a:tr h="370840">
                <a:tc>
                  <a:txBody>
                    <a:bodyPr/>
                    <a:lstStyle/>
                    <a:p>
                      <a:pPr algn="l">
                        <a:lnSpc>
                          <a:spcPct val="150000"/>
                        </a:lnSpc>
                        <a:spcAft>
                          <a:spcPts val="0"/>
                        </a:spcAft>
                      </a:pPr>
                      <a:r>
                        <a:rPr lang="cs-CZ" sz="1800">
                          <a:effectLst/>
                          <a:latin typeface="+mj-lt"/>
                          <a:ea typeface="Times New Roman"/>
                        </a:rPr>
                        <a:t>1</a:t>
                      </a:r>
                    </a:p>
                  </a:txBody>
                  <a:tcPr marL="68580" marR="68580" marT="0" marB="0"/>
                </a:tc>
                <a:tc>
                  <a:txBody>
                    <a:bodyPr/>
                    <a:lstStyle/>
                    <a:p>
                      <a:pPr algn="l">
                        <a:lnSpc>
                          <a:spcPct val="150000"/>
                        </a:lnSpc>
                        <a:spcAft>
                          <a:spcPts val="0"/>
                        </a:spcAft>
                      </a:pPr>
                      <a:r>
                        <a:rPr lang="cs-CZ" sz="1800">
                          <a:effectLst/>
                          <a:latin typeface="+mj-lt"/>
                          <a:ea typeface="Times New Roman"/>
                        </a:rPr>
                        <a:t>proti svislým kapkám vody</a:t>
                      </a:r>
                    </a:p>
                  </a:txBody>
                  <a:tcPr marL="68580" marR="68580" marT="0" marB="0"/>
                </a:tc>
              </a:tr>
              <a:tr h="370840">
                <a:tc>
                  <a:txBody>
                    <a:bodyPr/>
                    <a:lstStyle/>
                    <a:p>
                      <a:pPr algn="l">
                        <a:lnSpc>
                          <a:spcPct val="150000"/>
                        </a:lnSpc>
                        <a:spcAft>
                          <a:spcPts val="0"/>
                        </a:spcAft>
                      </a:pPr>
                      <a:r>
                        <a:rPr lang="cs-CZ" sz="1800">
                          <a:effectLst/>
                          <a:latin typeface="+mj-lt"/>
                          <a:ea typeface="Times New Roman"/>
                        </a:rPr>
                        <a:t>2</a:t>
                      </a:r>
                    </a:p>
                  </a:txBody>
                  <a:tcPr marL="68580" marR="68580" marT="0" marB="0"/>
                </a:tc>
                <a:tc>
                  <a:txBody>
                    <a:bodyPr/>
                    <a:lstStyle/>
                    <a:p>
                      <a:pPr algn="l">
                        <a:lnSpc>
                          <a:spcPct val="150000"/>
                        </a:lnSpc>
                        <a:spcAft>
                          <a:spcPts val="0"/>
                        </a:spcAft>
                      </a:pPr>
                      <a:r>
                        <a:rPr lang="cs-CZ" sz="1800">
                          <a:effectLst/>
                          <a:latin typeface="+mj-lt"/>
                          <a:ea typeface="Times New Roman"/>
                        </a:rPr>
                        <a:t>proti šikmým kapkám vody do úhlu 15 °</a:t>
                      </a:r>
                    </a:p>
                  </a:txBody>
                  <a:tcPr marL="68580" marR="68580" marT="0" marB="0"/>
                </a:tc>
              </a:tr>
              <a:tr h="370840">
                <a:tc>
                  <a:txBody>
                    <a:bodyPr/>
                    <a:lstStyle/>
                    <a:p>
                      <a:pPr algn="l">
                        <a:lnSpc>
                          <a:spcPct val="150000"/>
                        </a:lnSpc>
                        <a:spcAft>
                          <a:spcPts val="0"/>
                        </a:spcAft>
                      </a:pPr>
                      <a:r>
                        <a:rPr lang="cs-CZ" sz="1800">
                          <a:effectLst/>
                          <a:latin typeface="+mj-lt"/>
                          <a:ea typeface="Times New Roman"/>
                        </a:rPr>
                        <a:t>3</a:t>
                      </a:r>
                    </a:p>
                  </a:txBody>
                  <a:tcPr marL="68580" marR="68580" marT="0" marB="0"/>
                </a:tc>
                <a:tc>
                  <a:txBody>
                    <a:bodyPr/>
                    <a:lstStyle/>
                    <a:p>
                      <a:pPr algn="l">
                        <a:lnSpc>
                          <a:spcPct val="150000"/>
                        </a:lnSpc>
                        <a:spcAft>
                          <a:spcPts val="0"/>
                        </a:spcAft>
                      </a:pPr>
                      <a:r>
                        <a:rPr lang="cs-CZ" sz="1800">
                          <a:effectLst/>
                          <a:latin typeface="+mj-lt"/>
                          <a:ea typeface="Times New Roman"/>
                        </a:rPr>
                        <a:t>před deštěm do úhlu 60 °</a:t>
                      </a:r>
                    </a:p>
                  </a:txBody>
                  <a:tcPr marL="68580" marR="68580" marT="0" marB="0"/>
                </a:tc>
              </a:tr>
              <a:tr h="370840">
                <a:tc>
                  <a:txBody>
                    <a:bodyPr/>
                    <a:lstStyle/>
                    <a:p>
                      <a:pPr algn="l">
                        <a:lnSpc>
                          <a:spcPct val="150000"/>
                        </a:lnSpc>
                        <a:spcAft>
                          <a:spcPts val="0"/>
                        </a:spcAft>
                      </a:pPr>
                      <a:r>
                        <a:rPr lang="cs-CZ" sz="1800">
                          <a:effectLst/>
                          <a:latin typeface="+mj-lt"/>
                          <a:ea typeface="Times New Roman"/>
                        </a:rPr>
                        <a:t>4</a:t>
                      </a:r>
                    </a:p>
                  </a:txBody>
                  <a:tcPr marL="68580" marR="68580" marT="0" marB="0"/>
                </a:tc>
                <a:tc>
                  <a:txBody>
                    <a:bodyPr/>
                    <a:lstStyle/>
                    <a:p>
                      <a:pPr algn="l">
                        <a:lnSpc>
                          <a:spcPct val="150000"/>
                        </a:lnSpc>
                        <a:spcAft>
                          <a:spcPts val="0"/>
                        </a:spcAft>
                      </a:pPr>
                      <a:r>
                        <a:rPr lang="cs-CZ" sz="1800">
                          <a:effectLst/>
                          <a:latin typeface="+mj-lt"/>
                          <a:ea typeface="Times New Roman"/>
                        </a:rPr>
                        <a:t>proti stříkající vodě</a:t>
                      </a:r>
                    </a:p>
                  </a:txBody>
                  <a:tcPr marL="68580" marR="68580" marT="0" marB="0"/>
                </a:tc>
              </a:tr>
              <a:tr h="370840">
                <a:tc>
                  <a:txBody>
                    <a:bodyPr/>
                    <a:lstStyle/>
                    <a:p>
                      <a:pPr algn="l">
                        <a:lnSpc>
                          <a:spcPct val="150000"/>
                        </a:lnSpc>
                        <a:spcAft>
                          <a:spcPts val="0"/>
                        </a:spcAft>
                      </a:pPr>
                      <a:r>
                        <a:rPr lang="cs-CZ" sz="1800">
                          <a:effectLst/>
                          <a:latin typeface="+mj-lt"/>
                          <a:ea typeface="Times New Roman"/>
                        </a:rPr>
                        <a:t>5</a:t>
                      </a:r>
                    </a:p>
                  </a:txBody>
                  <a:tcPr marL="68580" marR="68580" marT="0" marB="0"/>
                </a:tc>
                <a:tc>
                  <a:txBody>
                    <a:bodyPr/>
                    <a:lstStyle/>
                    <a:p>
                      <a:pPr algn="l">
                        <a:lnSpc>
                          <a:spcPct val="150000"/>
                        </a:lnSpc>
                        <a:spcAft>
                          <a:spcPts val="0"/>
                        </a:spcAft>
                      </a:pPr>
                      <a:r>
                        <a:rPr lang="cs-CZ" sz="1800">
                          <a:effectLst/>
                          <a:latin typeface="+mj-lt"/>
                          <a:ea typeface="Times New Roman"/>
                        </a:rPr>
                        <a:t>proti tryskající vodě</a:t>
                      </a:r>
                    </a:p>
                  </a:txBody>
                  <a:tcPr marL="68580" marR="68580" marT="0" marB="0"/>
                </a:tc>
              </a:tr>
              <a:tr h="370840">
                <a:tc>
                  <a:txBody>
                    <a:bodyPr/>
                    <a:lstStyle/>
                    <a:p>
                      <a:pPr algn="l">
                        <a:lnSpc>
                          <a:spcPct val="150000"/>
                        </a:lnSpc>
                        <a:spcAft>
                          <a:spcPts val="0"/>
                        </a:spcAft>
                      </a:pPr>
                      <a:r>
                        <a:rPr lang="cs-CZ" sz="1800">
                          <a:effectLst/>
                          <a:latin typeface="+mj-lt"/>
                          <a:ea typeface="Times New Roman"/>
                        </a:rPr>
                        <a:t>6</a:t>
                      </a:r>
                    </a:p>
                  </a:txBody>
                  <a:tcPr marL="68580" marR="68580" marT="0" marB="0"/>
                </a:tc>
                <a:tc>
                  <a:txBody>
                    <a:bodyPr/>
                    <a:lstStyle/>
                    <a:p>
                      <a:pPr algn="l">
                        <a:lnSpc>
                          <a:spcPct val="150000"/>
                        </a:lnSpc>
                        <a:spcAft>
                          <a:spcPts val="0"/>
                        </a:spcAft>
                      </a:pPr>
                      <a:r>
                        <a:rPr lang="cs-CZ" sz="1800">
                          <a:effectLst/>
                          <a:latin typeface="+mj-lt"/>
                          <a:ea typeface="Times New Roman"/>
                        </a:rPr>
                        <a:t>proti zaplavení</a:t>
                      </a:r>
                    </a:p>
                  </a:txBody>
                  <a:tcPr marL="68580" marR="68580" marT="0" marB="0"/>
                </a:tc>
              </a:tr>
              <a:tr h="370840">
                <a:tc>
                  <a:txBody>
                    <a:bodyPr/>
                    <a:lstStyle/>
                    <a:p>
                      <a:pPr algn="l">
                        <a:lnSpc>
                          <a:spcPct val="150000"/>
                        </a:lnSpc>
                        <a:spcAft>
                          <a:spcPts val="0"/>
                        </a:spcAft>
                      </a:pPr>
                      <a:r>
                        <a:rPr lang="cs-CZ" sz="1800">
                          <a:effectLst/>
                          <a:latin typeface="+mj-lt"/>
                          <a:ea typeface="Times New Roman"/>
                        </a:rPr>
                        <a:t>7</a:t>
                      </a:r>
                    </a:p>
                  </a:txBody>
                  <a:tcPr marL="68580" marR="68580" marT="0" marB="0"/>
                </a:tc>
                <a:tc>
                  <a:txBody>
                    <a:bodyPr/>
                    <a:lstStyle/>
                    <a:p>
                      <a:pPr algn="l">
                        <a:lnSpc>
                          <a:spcPct val="150000"/>
                        </a:lnSpc>
                        <a:spcAft>
                          <a:spcPts val="0"/>
                        </a:spcAft>
                      </a:pPr>
                      <a:r>
                        <a:rPr lang="cs-CZ" sz="1800" dirty="0">
                          <a:effectLst/>
                          <a:latin typeface="+mj-lt"/>
                          <a:ea typeface="Times New Roman"/>
                        </a:rPr>
                        <a:t>proti ponoření do omezené hloubky a na omezenou dobu</a:t>
                      </a:r>
                    </a:p>
                  </a:txBody>
                  <a:tcPr marL="68580" marR="68580" marT="0" marB="0"/>
                </a:tc>
              </a:tr>
              <a:tr h="370840">
                <a:tc>
                  <a:txBody>
                    <a:bodyPr/>
                    <a:lstStyle/>
                    <a:p>
                      <a:pPr algn="l">
                        <a:lnSpc>
                          <a:spcPct val="150000"/>
                        </a:lnSpc>
                        <a:spcAft>
                          <a:spcPts val="0"/>
                        </a:spcAft>
                      </a:pPr>
                      <a:r>
                        <a:rPr lang="cs-CZ" sz="1800">
                          <a:effectLst/>
                          <a:latin typeface="+mj-lt"/>
                          <a:ea typeface="Times New Roman"/>
                        </a:rPr>
                        <a:t>8</a:t>
                      </a:r>
                    </a:p>
                  </a:txBody>
                  <a:tcPr marL="68580" marR="68580" marT="0" marB="0"/>
                </a:tc>
                <a:tc>
                  <a:txBody>
                    <a:bodyPr/>
                    <a:lstStyle/>
                    <a:p>
                      <a:pPr algn="l">
                        <a:lnSpc>
                          <a:spcPct val="150000"/>
                        </a:lnSpc>
                        <a:spcAft>
                          <a:spcPts val="0"/>
                        </a:spcAft>
                      </a:pPr>
                      <a:r>
                        <a:rPr lang="cs-CZ" sz="1800" dirty="0">
                          <a:effectLst/>
                          <a:latin typeface="+mj-lt"/>
                          <a:ea typeface="Times New Roman"/>
                        </a:rPr>
                        <a:t>proti trvalému ponoření</a:t>
                      </a:r>
                    </a:p>
                  </a:txBody>
                  <a:tcPr marL="68580" marR="68580" marT="0" marB="0"/>
                </a:tc>
              </a:tr>
            </a:tbl>
          </a:graphicData>
        </a:graphic>
      </p:graphicFrame>
    </p:spTree>
    <p:extLst>
      <p:ext uri="{BB962C8B-B14F-4D97-AF65-F5344CB8AC3E}">
        <p14:creationId xmlns:p14="http://schemas.microsoft.com/office/powerpoint/2010/main" val="3056536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Projektování podsystému měření a snímání dat</a:t>
            </a:r>
            <a:endParaRPr lang="cs-CZ" dirty="0"/>
          </a:p>
        </p:txBody>
      </p:sp>
      <p:sp>
        <p:nvSpPr>
          <p:cNvPr id="3" name="Zástupný symbol pro obsah 2"/>
          <p:cNvSpPr>
            <a:spLocks noGrp="1"/>
          </p:cNvSpPr>
          <p:nvPr>
            <p:ph idx="1"/>
          </p:nvPr>
        </p:nvSpPr>
        <p:spPr>
          <a:xfrm>
            <a:off x="1218883" y="1700808"/>
            <a:ext cx="10360501" cy="4536503"/>
          </a:xfrm>
        </p:spPr>
        <p:txBody>
          <a:bodyPr>
            <a:normAutofit lnSpcReduction="10000"/>
          </a:bodyPr>
          <a:lstStyle/>
          <a:p>
            <a:pPr lvl="2"/>
            <a:r>
              <a:rPr lang="cs-CZ" dirty="0"/>
              <a:t>Každý SIA systém vyžaduje pro zajištění svých funkcí mít k dispozici údaje o parametrech a stavu řízených anebo sledovaných procesů. Data jsou zajišťována zpravidla automatickým měřením anebo čtením a snímáním údajů. Tato část systému SIA se nazývá podsystém měření a snímání dat. </a:t>
            </a:r>
          </a:p>
          <a:p>
            <a:pPr lvl="2"/>
            <a:r>
              <a:rPr lang="cs-CZ" dirty="0"/>
              <a:t>Měření je proces získávání údajů o vlastnostech chování soustavy, procesů, o funkci </a:t>
            </a:r>
            <a:br>
              <a:rPr lang="cs-CZ" dirty="0"/>
            </a:br>
            <a:r>
              <a:rPr lang="cs-CZ" dirty="0"/>
              <a:t>a stavu zařízení, podle kterých je SIA navržen a vyprojektován a podle kterých je provozován.</a:t>
            </a:r>
          </a:p>
          <a:p>
            <a:pPr lvl="2"/>
            <a:r>
              <a:rPr lang="cs-CZ" dirty="0"/>
              <a:t>Další částí této kategorie jsou prostředky pro automatické čtení a snímání dat, např. magnetické, nebo čipové karty, čtečky dokumentů a tiskopisů</a:t>
            </a:r>
            <a:r>
              <a:rPr lang="cs-CZ" dirty="0" smtClean="0"/>
              <a:t>.</a:t>
            </a:r>
          </a:p>
          <a:p>
            <a:pPr lvl="2"/>
            <a:r>
              <a:rPr lang="cs-CZ" dirty="0"/>
              <a:t>Vypracování projektového záměru, fáze předprojektová, projektová, realizace a provozování SIA vyžaduje respektovat základy, pravidla normy a praktické zkušenosti a problematiku podsystému měření a snímání </a:t>
            </a:r>
            <a:r>
              <a:rPr lang="cs-CZ" dirty="0" smtClean="0"/>
              <a:t>dat.</a:t>
            </a:r>
          </a:p>
          <a:p>
            <a:pPr lvl="2"/>
            <a:r>
              <a:rPr lang="cs-CZ" dirty="0"/>
              <a:t>Pro systémy budované v podmínkách zpracovatelských technologií budou snímány základní druhy technologických parametrů: teplota, tlakové veličiny, průtok a množství, výška hladiny, čas, rychlost, otáčení, hmotnost, síla, složení látek, výkon a práce, počet kusů, parametry elektrického proudu, povrchová kvalita.</a:t>
            </a:r>
          </a:p>
          <a:p>
            <a:pPr lvl="2"/>
            <a:endParaRPr lang="cs-CZ" dirty="0"/>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245551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smtClean="0"/>
              <a:t>Vývojový graf využití typových řešení</a:t>
            </a:r>
            <a:endParaRPr lang="cs-CZ" dirty="0"/>
          </a:p>
        </p:txBody>
      </p:sp>
      <p:pic>
        <p:nvPicPr>
          <p:cNvPr id="6" name="Zástupný symbol pro obsah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10964" y="1701800"/>
            <a:ext cx="4835776" cy="4930765"/>
          </a:xfrm>
          <a:prstGeom prst="rect">
            <a:avLst/>
          </a:prstGeom>
          <a:ln>
            <a:noFill/>
          </a:ln>
          <a:effectLst>
            <a:softEdge rad="112500"/>
          </a:effectLst>
        </p:spPr>
      </p:pic>
    </p:spTree>
    <p:extLst>
      <p:ext uri="{BB962C8B-B14F-4D97-AF65-F5344CB8AC3E}">
        <p14:creationId xmlns:p14="http://schemas.microsoft.com/office/powerpoint/2010/main" val="272153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Veličiny obsažené v podsystému měření a snímání dat</a:t>
            </a:r>
            <a:endParaRPr lang="cs-CZ" dirty="0"/>
          </a:p>
        </p:txBody>
      </p:sp>
      <p:sp>
        <p:nvSpPr>
          <p:cNvPr id="3" name="Zástupný symbol pro obsah 2"/>
          <p:cNvSpPr>
            <a:spLocks noGrp="1"/>
          </p:cNvSpPr>
          <p:nvPr>
            <p:ph idx="1"/>
          </p:nvPr>
        </p:nvSpPr>
        <p:spPr>
          <a:xfrm>
            <a:off x="1218883" y="2564904"/>
            <a:ext cx="10360501" cy="3672407"/>
          </a:xfrm>
        </p:spPr>
        <p:txBody>
          <a:bodyPr>
            <a:normAutofit/>
          </a:bodyPr>
          <a:lstStyle/>
          <a:p>
            <a:pPr lvl="2"/>
            <a:r>
              <a:rPr lang="cs-CZ" dirty="0"/>
              <a:t>Každá veličina má přidělenou jednotku danou mezinárodním měřicím a jednotkovým systémem nebo u specifických veličin popsanou měřicím předpisem.</a:t>
            </a:r>
          </a:p>
          <a:p>
            <a:pPr lvl="2"/>
            <a:endParaRPr lang="cs-CZ" dirty="0" smtClean="0"/>
          </a:p>
          <a:p>
            <a:pPr lvl="2"/>
            <a:r>
              <a:rPr lang="cs-CZ" dirty="0" smtClean="0"/>
              <a:t>V </a:t>
            </a:r>
            <a:r>
              <a:rPr lang="cs-CZ" dirty="0"/>
              <a:t>minulosti byly používány různé soustavy jednotek. </a:t>
            </a:r>
            <a:endParaRPr lang="cs-CZ" dirty="0" smtClean="0"/>
          </a:p>
          <a:p>
            <a:pPr lvl="2"/>
            <a:endParaRPr lang="cs-CZ" dirty="0" smtClean="0"/>
          </a:p>
          <a:p>
            <a:pPr lvl="2"/>
            <a:r>
              <a:rPr lang="cs-CZ" dirty="0" smtClean="0"/>
              <a:t>V </a:t>
            </a:r>
            <a:r>
              <a:rPr lang="cs-CZ" dirty="0"/>
              <a:t>našich podmínkách se jedná </a:t>
            </a:r>
            <a:r>
              <a:rPr lang="cs-CZ" dirty="0" smtClean="0"/>
              <a:t>o </a:t>
            </a:r>
            <a:r>
              <a:rPr lang="cs-CZ" dirty="0"/>
              <a:t>mezinárodní systém měřicích jednotek – soustava </a:t>
            </a:r>
            <a:r>
              <a:rPr lang="cs-CZ" dirty="0" smtClean="0"/>
              <a:t>SI přijatá </a:t>
            </a:r>
            <a:r>
              <a:rPr lang="cs-CZ" dirty="0"/>
              <a:t>zákonem č. 52/62 Sb. a dalšími zákony.[</a:t>
            </a:r>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231209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Soustava SI</a:t>
            </a:r>
            <a:endParaRPr lang="cs-CZ" dirty="0"/>
          </a:p>
        </p:txBody>
      </p:sp>
      <p:sp>
        <p:nvSpPr>
          <p:cNvPr id="3" name="Zástupný symbol pro obsah 2"/>
          <p:cNvSpPr>
            <a:spLocks noGrp="1"/>
          </p:cNvSpPr>
          <p:nvPr>
            <p:ph idx="1"/>
          </p:nvPr>
        </p:nvSpPr>
        <p:spPr>
          <a:xfrm>
            <a:off x="4510236" y="1700808"/>
            <a:ext cx="3600400" cy="4536503"/>
          </a:xfrm>
        </p:spPr>
        <p:txBody>
          <a:bodyPr>
            <a:normAutofit/>
          </a:bodyPr>
          <a:lstStyle/>
          <a:p>
            <a:pPr lvl="0" algn="ctr"/>
            <a:r>
              <a:rPr lang="cs-CZ" dirty="0" smtClean="0"/>
              <a:t>Obsahuje:</a:t>
            </a:r>
          </a:p>
          <a:p>
            <a:pPr lvl="0"/>
            <a:endParaRPr lang="cs-CZ" dirty="0" smtClean="0"/>
          </a:p>
          <a:p>
            <a:pPr lvl="1">
              <a:buFont typeface="Wingdings" pitchFamily="2" charset="2"/>
              <a:buChar char="Ø"/>
            </a:pPr>
            <a:r>
              <a:rPr lang="cs-CZ" b="1" dirty="0" smtClean="0"/>
              <a:t>základní jednotky</a:t>
            </a:r>
          </a:p>
          <a:p>
            <a:pPr lvl="1">
              <a:buFont typeface="Wingdings" pitchFamily="2" charset="2"/>
              <a:buChar char="Ø"/>
            </a:pPr>
            <a:endParaRPr lang="cs-CZ" b="1" dirty="0" smtClean="0"/>
          </a:p>
          <a:p>
            <a:pPr lvl="1">
              <a:buFont typeface="Wingdings" pitchFamily="2" charset="2"/>
              <a:buChar char="Ø"/>
            </a:pPr>
            <a:r>
              <a:rPr lang="cs-CZ" b="1" dirty="0" smtClean="0"/>
              <a:t>doplňkové jednotky</a:t>
            </a:r>
          </a:p>
          <a:p>
            <a:pPr lvl="1">
              <a:buFont typeface="Wingdings" pitchFamily="2" charset="2"/>
              <a:buChar char="Ø"/>
            </a:pPr>
            <a:endParaRPr lang="cs-CZ" b="1" dirty="0"/>
          </a:p>
          <a:p>
            <a:pPr lvl="1">
              <a:buFont typeface="Wingdings" pitchFamily="2" charset="2"/>
              <a:buChar char="Ø"/>
            </a:pPr>
            <a:r>
              <a:rPr lang="cs-CZ" b="1" dirty="0"/>
              <a:t>odvozené </a:t>
            </a:r>
            <a:r>
              <a:rPr lang="cs-CZ" b="1" dirty="0" smtClean="0"/>
              <a:t>jednotky</a:t>
            </a:r>
            <a:endParaRPr lang="cs-CZ" b="1" dirty="0"/>
          </a:p>
          <a:p>
            <a:pPr lvl="2"/>
            <a:endParaRPr lang="cs-CZ" sz="2800" dirty="0"/>
          </a:p>
          <a:p>
            <a:pPr lvl="2"/>
            <a:endParaRPr lang="cs-CZ" sz="2800" dirty="0" smtClean="0"/>
          </a:p>
        </p:txBody>
      </p:sp>
    </p:spTree>
    <p:extLst>
      <p:ext uri="{BB962C8B-B14F-4D97-AF65-F5344CB8AC3E}">
        <p14:creationId xmlns:p14="http://schemas.microsoft.com/office/powerpoint/2010/main" val="1018778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Základní jednotky SI</a:t>
            </a:r>
            <a:endParaRPr lang="cs-CZ" dirty="0"/>
          </a:p>
        </p:txBody>
      </p:sp>
      <p:sp>
        <p:nvSpPr>
          <p:cNvPr id="3" name="Zástupný symbol pro obsah 2"/>
          <p:cNvSpPr>
            <a:spLocks noGrp="1"/>
          </p:cNvSpPr>
          <p:nvPr>
            <p:ph idx="1"/>
          </p:nvPr>
        </p:nvSpPr>
        <p:spPr>
          <a:xfrm>
            <a:off x="3934172" y="1700808"/>
            <a:ext cx="5400600" cy="4536503"/>
          </a:xfrm>
        </p:spPr>
        <p:txBody>
          <a:bodyPr>
            <a:normAutofit/>
          </a:bodyPr>
          <a:lstStyle/>
          <a:p>
            <a:pPr lvl="2"/>
            <a:r>
              <a:rPr lang="cs-CZ" sz="2800" dirty="0" smtClean="0"/>
              <a:t>Základní jednotky SI tvoří jednotky:</a:t>
            </a:r>
          </a:p>
          <a:p>
            <a:pPr lvl="3">
              <a:buFont typeface="Wingdings" pitchFamily="2" charset="2"/>
              <a:buChar char="Ø"/>
            </a:pPr>
            <a:r>
              <a:rPr lang="cs-CZ" sz="2400" b="1" dirty="0" smtClean="0"/>
              <a:t>délky,</a:t>
            </a:r>
          </a:p>
          <a:p>
            <a:pPr lvl="3">
              <a:buFont typeface="Wingdings" pitchFamily="2" charset="2"/>
              <a:buChar char="Ø"/>
            </a:pPr>
            <a:r>
              <a:rPr lang="cs-CZ" sz="2400" b="1" dirty="0" smtClean="0"/>
              <a:t>hmotnosti,</a:t>
            </a:r>
          </a:p>
          <a:p>
            <a:pPr lvl="3">
              <a:buFont typeface="Wingdings" pitchFamily="2" charset="2"/>
              <a:buChar char="Ø"/>
            </a:pPr>
            <a:r>
              <a:rPr lang="cs-CZ" sz="2400" b="1" dirty="0" smtClean="0"/>
              <a:t>času</a:t>
            </a:r>
            <a:r>
              <a:rPr lang="cs-CZ" sz="2400" b="1" dirty="0"/>
              <a:t>, </a:t>
            </a:r>
            <a:endParaRPr lang="cs-CZ" sz="2400" b="1" dirty="0" smtClean="0"/>
          </a:p>
          <a:p>
            <a:pPr lvl="3">
              <a:buFont typeface="Wingdings" pitchFamily="2" charset="2"/>
              <a:buChar char="Ø"/>
            </a:pPr>
            <a:r>
              <a:rPr lang="cs-CZ" sz="2400" b="1" dirty="0" smtClean="0"/>
              <a:t>elektrického </a:t>
            </a:r>
            <a:r>
              <a:rPr lang="cs-CZ" sz="2400" b="1" dirty="0"/>
              <a:t>proudu, </a:t>
            </a:r>
            <a:endParaRPr lang="cs-CZ" sz="2400" b="1" dirty="0" smtClean="0"/>
          </a:p>
          <a:p>
            <a:pPr lvl="3">
              <a:buFont typeface="Wingdings" pitchFamily="2" charset="2"/>
              <a:buChar char="Ø"/>
            </a:pPr>
            <a:r>
              <a:rPr lang="cs-CZ" sz="2400" b="1" dirty="0" smtClean="0"/>
              <a:t>termodynamické teploty</a:t>
            </a:r>
            <a:r>
              <a:rPr lang="cs-CZ" sz="2400" b="1" dirty="0"/>
              <a:t>, </a:t>
            </a:r>
            <a:endParaRPr lang="cs-CZ" sz="2400" b="1" dirty="0" smtClean="0"/>
          </a:p>
          <a:p>
            <a:pPr lvl="3">
              <a:buFont typeface="Wingdings" pitchFamily="2" charset="2"/>
              <a:buChar char="Ø"/>
            </a:pPr>
            <a:r>
              <a:rPr lang="cs-CZ" sz="2400" b="1" dirty="0" smtClean="0"/>
              <a:t>svítivosti</a:t>
            </a:r>
            <a:r>
              <a:rPr lang="cs-CZ" sz="2400" b="1" dirty="0"/>
              <a:t>, </a:t>
            </a:r>
            <a:endParaRPr lang="cs-CZ" sz="2400" b="1" dirty="0" smtClean="0"/>
          </a:p>
          <a:p>
            <a:pPr lvl="3">
              <a:buFont typeface="Wingdings" pitchFamily="2" charset="2"/>
              <a:buChar char="Ø"/>
            </a:pPr>
            <a:r>
              <a:rPr lang="cs-CZ" sz="2400" b="1" dirty="0" smtClean="0"/>
              <a:t>látkového </a:t>
            </a:r>
            <a:r>
              <a:rPr lang="cs-CZ" sz="2400" b="1" dirty="0" smtClean="0"/>
              <a:t>množství.</a:t>
            </a:r>
            <a:endParaRPr lang="cs-CZ" sz="2400" b="1" dirty="0"/>
          </a:p>
          <a:p>
            <a:pPr lvl="3">
              <a:buFont typeface="Wingdings" pitchFamily="2" charset="2"/>
              <a:buChar char="Ø"/>
            </a:pPr>
            <a:endParaRPr lang="cs-CZ" sz="2800" dirty="0"/>
          </a:p>
          <a:p>
            <a:pPr lvl="2"/>
            <a:endParaRPr lang="cs-CZ" sz="2800" dirty="0" smtClean="0"/>
          </a:p>
        </p:txBody>
      </p:sp>
    </p:spTree>
    <p:extLst>
      <p:ext uri="{BB962C8B-B14F-4D97-AF65-F5344CB8AC3E}">
        <p14:creationId xmlns:p14="http://schemas.microsoft.com/office/powerpoint/2010/main" val="295018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Doplňkové jednotky SI</a:t>
            </a:r>
            <a:endParaRPr lang="cs-CZ" dirty="0"/>
          </a:p>
        </p:txBody>
      </p:sp>
      <p:sp>
        <p:nvSpPr>
          <p:cNvPr id="3" name="Zástupný symbol pro obsah 2"/>
          <p:cNvSpPr>
            <a:spLocks noGrp="1"/>
          </p:cNvSpPr>
          <p:nvPr>
            <p:ph idx="1"/>
          </p:nvPr>
        </p:nvSpPr>
        <p:spPr>
          <a:xfrm>
            <a:off x="3502124" y="1700808"/>
            <a:ext cx="5400600" cy="4536503"/>
          </a:xfrm>
        </p:spPr>
        <p:txBody>
          <a:bodyPr>
            <a:normAutofit/>
          </a:bodyPr>
          <a:lstStyle/>
          <a:p>
            <a:pPr lvl="2"/>
            <a:r>
              <a:rPr lang="cs-CZ" sz="2800" dirty="0" smtClean="0"/>
              <a:t>Doplňkové jednotky SI tvoří jednotky:</a:t>
            </a:r>
          </a:p>
          <a:p>
            <a:pPr lvl="2"/>
            <a:endParaRPr lang="cs-CZ" sz="2800" dirty="0" smtClean="0"/>
          </a:p>
          <a:p>
            <a:pPr lvl="3">
              <a:buFont typeface="Wingdings" pitchFamily="2" charset="2"/>
              <a:buChar char="Ø"/>
            </a:pPr>
            <a:r>
              <a:rPr lang="cs-CZ" sz="2400" dirty="0"/>
              <a:t>rovinného úhlu, </a:t>
            </a:r>
            <a:endParaRPr lang="cs-CZ" sz="2400" dirty="0" smtClean="0"/>
          </a:p>
          <a:p>
            <a:pPr lvl="3">
              <a:buFont typeface="Wingdings" pitchFamily="2" charset="2"/>
              <a:buChar char="Ø"/>
            </a:pPr>
            <a:endParaRPr lang="cs-CZ" sz="2400" dirty="0" smtClean="0"/>
          </a:p>
          <a:p>
            <a:pPr lvl="3">
              <a:buFont typeface="Wingdings" pitchFamily="2" charset="2"/>
              <a:buChar char="Ø"/>
            </a:pPr>
            <a:r>
              <a:rPr lang="cs-CZ" sz="2400" dirty="0" smtClean="0"/>
              <a:t>prostorového úhlu.</a:t>
            </a:r>
            <a:endParaRPr lang="cs-CZ" sz="2800" dirty="0"/>
          </a:p>
          <a:p>
            <a:pPr lvl="2"/>
            <a:endParaRPr lang="cs-CZ" sz="2800" dirty="0" smtClean="0"/>
          </a:p>
        </p:txBody>
      </p:sp>
    </p:spTree>
    <p:extLst>
      <p:ext uri="{BB962C8B-B14F-4D97-AF65-F5344CB8AC3E}">
        <p14:creationId xmlns:p14="http://schemas.microsoft.com/office/powerpoint/2010/main" val="106246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Odvozené jednotky SI</a:t>
            </a:r>
            <a:endParaRPr lang="cs-CZ" dirty="0"/>
          </a:p>
        </p:txBody>
      </p:sp>
      <p:sp>
        <p:nvSpPr>
          <p:cNvPr id="3" name="Zástupný symbol pro obsah 2"/>
          <p:cNvSpPr>
            <a:spLocks noGrp="1"/>
          </p:cNvSpPr>
          <p:nvPr>
            <p:ph idx="1"/>
          </p:nvPr>
        </p:nvSpPr>
        <p:spPr>
          <a:xfrm>
            <a:off x="0" y="1750791"/>
            <a:ext cx="4032448" cy="4536503"/>
          </a:xfrm>
        </p:spPr>
        <p:txBody>
          <a:bodyPr>
            <a:normAutofit fontScale="92500"/>
          </a:bodyPr>
          <a:lstStyle/>
          <a:p>
            <a:pPr lvl="3">
              <a:buFont typeface="Wingdings" pitchFamily="2" charset="2"/>
              <a:buChar char="Ø"/>
            </a:pPr>
            <a:r>
              <a:rPr lang="cs-CZ" sz="2400" dirty="0"/>
              <a:t>plošného obsahu, </a:t>
            </a:r>
            <a:endParaRPr lang="cs-CZ" sz="2400" dirty="0" smtClean="0"/>
          </a:p>
          <a:p>
            <a:pPr lvl="3">
              <a:buFont typeface="Wingdings" pitchFamily="2" charset="2"/>
              <a:buChar char="Ø"/>
            </a:pPr>
            <a:r>
              <a:rPr lang="cs-CZ" sz="2400" dirty="0" smtClean="0"/>
              <a:t>objemu</a:t>
            </a:r>
            <a:r>
              <a:rPr lang="cs-CZ" sz="2400" dirty="0"/>
              <a:t>, </a:t>
            </a:r>
            <a:endParaRPr lang="cs-CZ" sz="2400" dirty="0" smtClean="0"/>
          </a:p>
          <a:p>
            <a:pPr lvl="3">
              <a:buFont typeface="Wingdings" pitchFamily="2" charset="2"/>
              <a:buChar char="Ø"/>
            </a:pPr>
            <a:r>
              <a:rPr lang="cs-CZ" sz="2400" dirty="0" smtClean="0"/>
              <a:t>kmitočtu</a:t>
            </a:r>
            <a:r>
              <a:rPr lang="cs-CZ" sz="2400" dirty="0"/>
              <a:t>, </a:t>
            </a:r>
            <a:endParaRPr lang="cs-CZ" sz="2400" dirty="0" smtClean="0"/>
          </a:p>
          <a:p>
            <a:pPr lvl="3">
              <a:buFont typeface="Wingdings" pitchFamily="2" charset="2"/>
              <a:buChar char="Ø"/>
            </a:pPr>
            <a:r>
              <a:rPr lang="cs-CZ" sz="2400" dirty="0" smtClean="0"/>
              <a:t>rychlosti</a:t>
            </a:r>
            <a:r>
              <a:rPr lang="cs-CZ" sz="2400" dirty="0"/>
              <a:t>, </a:t>
            </a:r>
            <a:endParaRPr lang="cs-CZ" sz="2400" dirty="0" smtClean="0"/>
          </a:p>
          <a:p>
            <a:pPr lvl="3">
              <a:buFont typeface="Wingdings" pitchFamily="2" charset="2"/>
              <a:buChar char="Ø"/>
            </a:pPr>
            <a:r>
              <a:rPr lang="cs-CZ" sz="2400" dirty="0" smtClean="0"/>
              <a:t>úhlové </a:t>
            </a:r>
            <a:r>
              <a:rPr lang="cs-CZ" sz="2400" dirty="0"/>
              <a:t>rychlosti, </a:t>
            </a:r>
            <a:endParaRPr lang="cs-CZ" sz="2400" dirty="0" smtClean="0"/>
          </a:p>
          <a:p>
            <a:pPr lvl="3">
              <a:buFont typeface="Wingdings" pitchFamily="2" charset="2"/>
              <a:buChar char="Ø"/>
            </a:pPr>
            <a:r>
              <a:rPr lang="cs-CZ" sz="2400" dirty="0" smtClean="0"/>
              <a:t>zrychlení</a:t>
            </a:r>
            <a:r>
              <a:rPr lang="cs-CZ" sz="2400" dirty="0"/>
              <a:t>, </a:t>
            </a:r>
            <a:endParaRPr lang="cs-CZ" sz="2400" dirty="0" smtClean="0"/>
          </a:p>
          <a:p>
            <a:pPr lvl="3">
              <a:buFont typeface="Wingdings" pitchFamily="2" charset="2"/>
              <a:buChar char="Ø"/>
            </a:pPr>
            <a:r>
              <a:rPr lang="cs-CZ" sz="2400" dirty="0" smtClean="0"/>
              <a:t>úhlového </a:t>
            </a:r>
            <a:r>
              <a:rPr lang="cs-CZ" sz="2400" dirty="0"/>
              <a:t>zrychlení, </a:t>
            </a:r>
            <a:endParaRPr lang="cs-CZ" sz="2400" dirty="0" smtClean="0"/>
          </a:p>
          <a:p>
            <a:pPr lvl="3">
              <a:buFont typeface="Wingdings" pitchFamily="2" charset="2"/>
              <a:buChar char="Ø"/>
            </a:pPr>
            <a:r>
              <a:rPr lang="cs-CZ" sz="2400" dirty="0" smtClean="0"/>
              <a:t>hustoty</a:t>
            </a:r>
            <a:r>
              <a:rPr lang="cs-CZ" sz="2400" dirty="0"/>
              <a:t>, </a:t>
            </a:r>
            <a:endParaRPr lang="cs-CZ" sz="2400" dirty="0" smtClean="0"/>
          </a:p>
          <a:p>
            <a:pPr lvl="3">
              <a:buFont typeface="Wingdings" pitchFamily="2" charset="2"/>
              <a:buChar char="Ø"/>
            </a:pPr>
            <a:r>
              <a:rPr lang="cs-CZ" sz="2400" dirty="0" smtClean="0"/>
              <a:t>síly</a:t>
            </a:r>
            <a:r>
              <a:rPr lang="cs-CZ" sz="2400" dirty="0"/>
              <a:t>, </a:t>
            </a:r>
            <a:endParaRPr lang="cs-CZ" sz="2400" dirty="0" smtClean="0"/>
          </a:p>
          <a:p>
            <a:pPr lvl="3">
              <a:buFont typeface="Wingdings" pitchFamily="2" charset="2"/>
              <a:buChar char="Ø"/>
            </a:pPr>
            <a:r>
              <a:rPr lang="cs-CZ" sz="2400" dirty="0" smtClean="0"/>
              <a:t>tlaku</a:t>
            </a:r>
            <a:r>
              <a:rPr lang="cs-CZ" sz="2400" dirty="0"/>
              <a:t>, </a:t>
            </a:r>
            <a:endParaRPr lang="cs-CZ" sz="2400" dirty="0" smtClean="0"/>
          </a:p>
          <a:p>
            <a:pPr lvl="3">
              <a:buFont typeface="Wingdings" pitchFamily="2" charset="2"/>
              <a:buChar char="Ø"/>
            </a:pPr>
            <a:r>
              <a:rPr lang="cs-CZ" sz="2400" dirty="0" smtClean="0"/>
              <a:t>mechanického </a:t>
            </a:r>
            <a:r>
              <a:rPr lang="cs-CZ" sz="2400" dirty="0"/>
              <a:t>napětí, </a:t>
            </a:r>
            <a:endParaRPr lang="cs-CZ" sz="2400" dirty="0" smtClean="0"/>
          </a:p>
        </p:txBody>
      </p:sp>
      <p:sp>
        <p:nvSpPr>
          <p:cNvPr id="4" name="Zástupný symbol pro obsah 2"/>
          <p:cNvSpPr txBox="1">
            <a:spLocks/>
          </p:cNvSpPr>
          <p:nvPr/>
        </p:nvSpPr>
        <p:spPr>
          <a:xfrm>
            <a:off x="3286100" y="1778073"/>
            <a:ext cx="4896544" cy="4536503"/>
          </a:xfrm>
          <a:prstGeom prst="rect">
            <a:avLst/>
          </a:prstGeom>
        </p:spPr>
        <p:txBody>
          <a:bodyPr vert="horz" lIns="121899" tIns="60949" rIns="121899" bIns="60949" rtlCol="0">
            <a:normAutofit fontScale="92500"/>
          </a:bodyPr>
          <a:lstStyle>
            <a:lvl1pPr marL="304747" indent="-304747" algn="l" defTabSz="1218987" rtl="0"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l" defTabSz="1218987" rtl="0"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lvl="3">
              <a:buFont typeface="Wingdings" pitchFamily="2" charset="2"/>
              <a:buChar char="Ø"/>
            </a:pPr>
            <a:r>
              <a:rPr lang="cs-CZ" sz="2400" dirty="0"/>
              <a:t>dynamické viskozity, </a:t>
            </a:r>
          </a:p>
          <a:p>
            <a:pPr lvl="3">
              <a:buFont typeface="Wingdings" pitchFamily="2" charset="2"/>
              <a:buChar char="Ø"/>
            </a:pPr>
            <a:r>
              <a:rPr lang="cs-CZ" sz="2400" dirty="0"/>
              <a:t>kinematické viskozity, </a:t>
            </a:r>
          </a:p>
          <a:p>
            <a:pPr lvl="3">
              <a:buFont typeface="Wingdings" pitchFamily="2" charset="2"/>
              <a:buChar char="Ø"/>
            </a:pPr>
            <a:r>
              <a:rPr lang="cs-CZ" sz="2400" dirty="0"/>
              <a:t>energie, </a:t>
            </a:r>
          </a:p>
          <a:p>
            <a:pPr lvl="3">
              <a:buFont typeface="Wingdings" pitchFamily="2" charset="2"/>
              <a:buChar char="Ø"/>
            </a:pPr>
            <a:r>
              <a:rPr lang="cs-CZ" sz="2400" dirty="0"/>
              <a:t>výkonu, </a:t>
            </a:r>
          </a:p>
          <a:p>
            <a:pPr lvl="3">
              <a:buFont typeface="Wingdings" pitchFamily="2" charset="2"/>
              <a:buChar char="Ø"/>
            </a:pPr>
            <a:r>
              <a:rPr lang="cs-CZ" sz="2400" dirty="0"/>
              <a:t>momentu, </a:t>
            </a:r>
          </a:p>
          <a:p>
            <a:pPr lvl="3">
              <a:buFont typeface="Wingdings" pitchFamily="2" charset="2"/>
              <a:buChar char="Ø"/>
            </a:pPr>
            <a:r>
              <a:rPr lang="cs-CZ" sz="2400" dirty="0"/>
              <a:t>povrchového napětí, </a:t>
            </a:r>
            <a:endParaRPr lang="cs-CZ" sz="2400" dirty="0" smtClean="0"/>
          </a:p>
          <a:p>
            <a:pPr lvl="3">
              <a:buFont typeface="Wingdings" pitchFamily="2" charset="2"/>
              <a:buChar char="Ø"/>
            </a:pPr>
            <a:r>
              <a:rPr lang="cs-CZ" sz="2400" dirty="0" smtClean="0"/>
              <a:t>elektrického náboje,</a:t>
            </a:r>
          </a:p>
          <a:p>
            <a:pPr lvl="3">
              <a:buFont typeface="Wingdings" pitchFamily="2" charset="2"/>
              <a:buChar char="Ø"/>
            </a:pPr>
            <a:r>
              <a:rPr lang="cs-CZ" sz="2400" dirty="0" smtClean="0"/>
              <a:t> elektrického napětí, </a:t>
            </a:r>
          </a:p>
          <a:p>
            <a:pPr lvl="3">
              <a:buFont typeface="Wingdings" pitchFamily="2" charset="2"/>
              <a:buChar char="Ø"/>
            </a:pPr>
            <a:r>
              <a:rPr lang="cs-CZ" sz="2400" dirty="0" smtClean="0"/>
              <a:t>intenzity elektrického pole,</a:t>
            </a:r>
          </a:p>
          <a:p>
            <a:pPr lvl="3">
              <a:buFont typeface="Wingdings" pitchFamily="2" charset="2"/>
              <a:buChar char="Ø"/>
            </a:pPr>
            <a:r>
              <a:rPr lang="cs-CZ" sz="2400" dirty="0" smtClean="0"/>
              <a:t> </a:t>
            </a:r>
            <a:r>
              <a:rPr lang="cs-CZ" sz="2400" dirty="0" err="1" smtClean="0"/>
              <a:t>magnetomotorického</a:t>
            </a:r>
            <a:r>
              <a:rPr lang="cs-CZ" sz="2400" dirty="0"/>
              <a:t> </a:t>
            </a:r>
            <a:r>
              <a:rPr lang="cs-CZ" sz="2400" dirty="0" smtClean="0"/>
              <a:t>napětí,</a:t>
            </a:r>
          </a:p>
          <a:p>
            <a:pPr lvl="3">
              <a:buFont typeface="Wingdings" pitchFamily="2" charset="2"/>
              <a:buChar char="Ø"/>
            </a:pPr>
            <a:r>
              <a:rPr lang="cs-CZ" sz="2400" dirty="0"/>
              <a:t>měrného tepla, </a:t>
            </a:r>
          </a:p>
          <a:p>
            <a:pPr lvl="3">
              <a:buFont typeface="Wingdings" pitchFamily="2" charset="2"/>
              <a:buChar char="Ø"/>
            </a:pPr>
            <a:endParaRPr lang="cs-CZ" sz="2400" dirty="0" smtClean="0"/>
          </a:p>
          <a:p>
            <a:pPr marL="987380" lvl="3" indent="0">
              <a:buNone/>
            </a:pPr>
            <a:endParaRPr lang="cs-CZ" sz="2800" dirty="0" smtClean="0"/>
          </a:p>
          <a:p>
            <a:pPr lvl="2"/>
            <a:endParaRPr lang="cs-CZ" sz="2800" dirty="0" smtClean="0"/>
          </a:p>
        </p:txBody>
      </p:sp>
      <p:sp>
        <p:nvSpPr>
          <p:cNvPr id="6" name="Zástupný symbol pro obsah 2"/>
          <p:cNvSpPr txBox="1">
            <a:spLocks/>
          </p:cNvSpPr>
          <p:nvPr/>
        </p:nvSpPr>
        <p:spPr>
          <a:xfrm>
            <a:off x="7246540" y="1778072"/>
            <a:ext cx="4752528" cy="4536503"/>
          </a:xfrm>
          <a:prstGeom prst="rect">
            <a:avLst/>
          </a:prstGeom>
        </p:spPr>
        <p:txBody>
          <a:bodyPr vert="horz" lIns="121899" tIns="60949" rIns="121899" bIns="60949" rtlCol="0">
            <a:normAutofit/>
          </a:bodyPr>
          <a:lstStyle>
            <a:lvl1pPr marL="304747" indent="-304747" algn="l" defTabSz="1218987" rtl="0" eaLnBrk="1" latinLnBrk="0" hangingPunct="1">
              <a:lnSpc>
                <a:spcPct val="90000"/>
              </a:lnSpc>
              <a:spcBef>
                <a:spcPts val="1600"/>
              </a:spcBef>
              <a:buClr>
                <a:schemeClr val="accent1"/>
              </a:buClr>
              <a:buSzPct val="100000"/>
              <a:buFont typeface="Arial" pitchFamily="34" charset="0"/>
              <a:buChar char="•"/>
              <a:defRPr sz="2800" kern="1200">
                <a:solidFill>
                  <a:schemeClr val="tx1"/>
                </a:solidFill>
                <a:latin typeface="+mn-lt"/>
                <a:ea typeface="+mn-ea"/>
                <a:cs typeface="+mn-cs"/>
              </a:defRPr>
            </a:lvl1pPr>
            <a:lvl2pPr marL="609493" indent="-231607" algn="l" defTabSz="1218987" rtl="0" eaLnBrk="1" latinLnBrk="0" hangingPunct="1">
              <a:lnSpc>
                <a:spcPct val="90000"/>
              </a:lnSpc>
              <a:spcBef>
                <a:spcPts val="800"/>
              </a:spcBef>
              <a:buClr>
                <a:schemeClr val="accent1"/>
              </a:buClr>
              <a:buSzPct val="80000"/>
              <a:buFont typeface="Arial" pitchFamily="34" charset="0"/>
              <a:buChar char="•"/>
              <a:defRPr sz="2400" kern="1200">
                <a:solidFill>
                  <a:schemeClr val="tx1"/>
                </a:solidFill>
                <a:latin typeface="+mn-lt"/>
                <a:ea typeface="+mn-ea"/>
                <a:cs typeface="+mn-cs"/>
              </a:defRPr>
            </a:lvl2pPr>
            <a:lvl3pPr marL="91424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3pPr>
            <a:lvl4pPr marL="121898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4pPr>
            <a:lvl5pPr marL="1523733"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5pPr>
            <a:lvl6pPr marL="1828480"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6pPr>
            <a:lvl7pPr marL="2133227" indent="-231607" algn="l" defTabSz="1218987" rtl="0" eaLnBrk="1" latinLnBrk="0" hangingPunct="1">
              <a:lnSpc>
                <a:spcPct val="90000"/>
              </a:lnSpc>
              <a:spcBef>
                <a:spcPts val="800"/>
              </a:spcBef>
              <a:buClr>
                <a:schemeClr val="accent1"/>
              </a:buClr>
              <a:buSzPct val="80000"/>
              <a:buFont typeface="Arial" pitchFamily="34" charset="0"/>
              <a:buChar char="•"/>
              <a:defRPr sz="2000" kern="1200">
                <a:solidFill>
                  <a:schemeClr val="tx1"/>
                </a:solidFill>
                <a:latin typeface="+mn-lt"/>
                <a:ea typeface="+mn-ea"/>
                <a:cs typeface="+mn-cs"/>
              </a:defRPr>
            </a:lvl7pPr>
            <a:lvl8pPr marL="2437973"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8pPr>
            <a:lvl9pPr marL="2742720" indent="-231607" algn="l" defTabSz="1218987" rtl="0" eaLnBrk="1" latinLnBrk="0" hangingPunct="1">
              <a:lnSpc>
                <a:spcPct val="90000"/>
              </a:lnSpc>
              <a:spcBef>
                <a:spcPts val="800"/>
              </a:spcBef>
              <a:buClr>
                <a:schemeClr val="accent1"/>
              </a:buClr>
              <a:buSzPct val="80000"/>
              <a:buFont typeface="Arial" pitchFamily="34" charset="0"/>
              <a:buChar char="•"/>
              <a:defRPr sz="2000" kern="1200" baseline="0">
                <a:solidFill>
                  <a:schemeClr val="tx1"/>
                </a:solidFill>
                <a:latin typeface="+mn-lt"/>
                <a:ea typeface="+mn-ea"/>
                <a:cs typeface="+mn-cs"/>
              </a:defRPr>
            </a:lvl9pPr>
          </a:lstStyle>
          <a:p>
            <a:pPr lvl="3">
              <a:buFont typeface="Wingdings" pitchFamily="2" charset="2"/>
              <a:buChar char="Ø"/>
            </a:pPr>
            <a:r>
              <a:rPr lang="cs-CZ" sz="2400" dirty="0" smtClean="0"/>
              <a:t>tepelné </a:t>
            </a:r>
            <a:r>
              <a:rPr lang="cs-CZ" sz="2400" dirty="0"/>
              <a:t>kapacity, </a:t>
            </a:r>
          </a:p>
          <a:p>
            <a:pPr lvl="3">
              <a:buFont typeface="Wingdings" pitchFamily="2" charset="2"/>
              <a:buChar char="Ø"/>
            </a:pPr>
            <a:r>
              <a:rPr lang="cs-CZ" sz="2400" dirty="0"/>
              <a:t>molárního tepla, </a:t>
            </a:r>
          </a:p>
          <a:p>
            <a:pPr lvl="3">
              <a:buFont typeface="Wingdings" pitchFamily="2" charset="2"/>
              <a:buChar char="Ø"/>
            </a:pPr>
            <a:r>
              <a:rPr lang="cs-CZ" sz="2400" dirty="0"/>
              <a:t>hustoty tepelného toku, </a:t>
            </a:r>
          </a:p>
          <a:p>
            <a:pPr lvl="3">
              <a:buFont typeface="Wingdings" pitchFamily="2" charset="2"/>
              <a:buChar char="Ø"/>
            </a:pPr>
            <a:r>
              <a:rPr lang="cs-CZ" sz="2400" dirty="0"/>
              <a:t>měrné tepelné vodivosti,</a:t>
            </a:r>
          </a:p>
          <a:p>
            <a:pPr lvl="3">
              <a:buFont typeface="Wingdings" pitchFamily="2" charset="2"/>
              <a:buChar char="Ø"/>
            </a:pPr>
            <a:r>
              <a:rPr lang="cs-CZ" sz="2400" dirty="0"/>
              <a:t> zářivosti, </a:t>
            </a:r>
          </a:p>
          <a:p>
            <a:pPr lvl="3">
              <a:buFont typeface="Wingdings" pitchFamily="2" charset="2"/>
              <a:buChar char="Ø"/>
            </a:pPr>
            <a:r>
              <a:rPr lang="cs-CZ" sz="2400" dirty="0"/>
              <a:t>světelného toku, </a:t>
            </a:r>
          </a:p>
          <a:p>
            <a:pPr lvl="3">
              <a:buFont typeface="Wingdings" pitchFamily="2" charset="2"/>
              <a:buChar char="Ø"/>
            </a:pPr>
            <a:r>
              <a:rPr lang="cs-CZ" sz="2400" dirty="0"/>
              <a:t>osvětlení, </a:t>
            </a:r>
            <a:endParaRPr lang="cs-CZ" sz="2400" dirty="0" smtClean="0"/>
          </a:p>
          <a:p>
            <a:pPr lvl="3">
              <a:buFont typeface="Wingdings" pitchFamily="2" charset="2"/>
              <a:buChar char="Ø"/>
            </a:pPr>
            <a:r>
              <a:rPr lang="cs-CZ" sz="2400" dirty="0" smtClean="0"/>
              <a:t>jasu</a:t>
            </a:r>
            <a:r>
              <a:rPr lang="cs-CZ" sz="2400" dirty="0"/>
              <a:t>, aktivity, </a:t>
            </a:r>
          </a:p>
          <a:p>
            <a:pPr lvl="3">
              <a:buFont typeface="Wingdings" pitchFamily="2" charset="2"/>
              <a:buChar char="Ø"/>
            </a:pPr>
            <a:r>
              <a:rPr lang="cs-CZ" sz="2400" dirty="0"/>
              <a:t>ozáření, </a:t>
            </a:r>
          </a:p>
          <a:p>
            <a:pPr lvl="3">
              <a:buFont typeface="Wingdings" pitchFamily="2" charset="2"/>
              <a:buChar char="Ø"/>
            </a:pPr>
            <a:r>
              <a:rPr lang="cs-CZ" sz="2400" dirty="0" smtClean="0"/>
              <a:t>dávky.</a:t>
            </a:r>
            <a:endParaRPr lang="cs-CZ" sz="2400" dirty="0"/>
          </a:p>
          <a:p>
            <a:pPr lvl="3">
              <a:buFont typeface="Wingdings" pitchFamily="2" charset="2"/>
              <a:buChar char="Ø"/>
            </a:pPr>
            <a:endParaRPr lang="cs-CZ" sz="2800" dirty="0"/>
          </a:p>
          <a:p>
            <a:pPr lvl="3">
              <a:buFont typeface="Wingdings" pitchFamily="2" charset="2"/>
              <a:buChar char="Ø"/>
            </a:pPr>
            <a:endParaRPr lang="cs-CZ" sz="2800" dirty="0" smtClean="0"/>
          </a:p>
          <a:p>
            <a:pPr lvl="2"/>
            <a:endParaRPr lang="cs-CZ" sz="2800" dirty="0" smtClean="0"/>
          </a:p>
        </p:txBody>
      </p:sp>
    </p:spTree>
    <p:extLst>
      <p:ext uri="{BB962C8B-B14F-4D97-AF65-F5344CB8AC3E}">
        <p14:creationId xmlns:p14="http://schemas.microsoft.com/office/powerpoint/2010/main" val="12273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arn(inVertical)">
                                      <p:cBhvr>
                                        <p:cTn id="19" dur="500"/>
                                        <p:tgtEl>
                                          <p:spTgt spid="3">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arn(inVertical)">
                                      <p:cBhvr>
                                        <p:cTn id="25" dur="500"/>
                                        <p:tgtEl>
                                          <p:spTgt spid="3">
                                            <p:txEl>
                                              <p:pRg st="6" end="6"/>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arn(inVertical)">
                                      <p:cBhvr>
                                        <p:cTn id="28" dur="500"/>
                                        <p:tgtEl>
                                          <p:spTgt spid="3">
                                            <p:txEl>
                                              <p:pRg st="7" end="7"/>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arn(inVertical)">
                                      <p:cBhvr>
                                        <p:cTn id="31" dur="500"/>
                                        <p:tgtEl>
                                          <p:spTgt spid="3">
                                            <p:txEl>
                                              <p:pRg st="8" end="8"/>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barn(inVertical)">
                                      <p:cBhvr>
                                        <p:cTn id="34" dur="500"/>
                                        <p:tgtEl>
                                          <p:spTgt spid="3">
                                            <p:txEl>
                                              <p:pRg st="9" end="9"/>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barn(inVertical)">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barn(inVertical)">
                                      <p:cBhvr>
                                        <p:cTn id="42" dur="500"/>
                                        <p:tgtEl>
                                          <p:spTgt spid="4">
                                            <p:txEl>
                                              <p:pRg st="0" end="0"/>
                                            </p:txEl>
                                          </p:spTgt>
                                        </p:tgtEl>
                                      </p:cBhvr>
                                    </p:animEffect>
                                  </p:childTnLst>
                                </p:cTn>
                              </p:par>
                              <p:par>
                                <p:cTn id="43" presetID="16" presetClass="entr" presetSubtype="21" fill="hold" nodeType="withEffect">
                                  <p:stCondLst>
                                    <p:cond delay="0"/>
                                  </p:stCondLst>
                                  <p:childTnLst>
                                    <p:set>
                                      <p:cBhvr>
                                        <p:cTn id="44" dur="1" fill="hold">
                                          <p:stCondLst>
                                            <p:cond delay="0"/>
                                          </p:stCondLst>
                                        </p:cTn>
                                        <p:tgtEl>
                                          <p:spTgt spid="4">
                                            <p:txEl>
                                              <p:pRg st="1" end="1"/>
                                            </p:txEl>
                                          </p:spTgt>
                                        </p:tgtEl>
                                        <p:attrNameLst>
                                          <p:attrName>style.visibility</p:attrName>
                                        </p:attrNameLst>
                                      </p:cBhvr>
                                      <p:to>
                                        <p:strVal val="visible"/>
                                      </p:to>
                                    </p:set>
                                    <p:animEffect transition="in" filter="barn(inVertical)">
                                      <p:cBhvr>
                                        <p:cTn id="45" dur="500"/>
                                        <p:tgtEl>
                                          <p:spTgt spid="4">
                                            <p:txEl>
                                              <p:pRg st="1" end="1"/>
                                            </p:txEl>
                                          </p:spTgt>
                                        </p:tgtEl>
                                      </p:cBhvr>
                                    </p:animEffect>
                                  </p:childTnLst>
                                </p:cTn>
                              </p:par>
                              <p:par>
                                <p:cTn id="46" presetID="16" presetClass="entr" presetSubtype="21" fill="hold" nodeType="withEffect">
                                  <p:stCondLst>
                                    <p:cond delay="0"/>
                                  </p:stCondLst>
                                  <p:childTnLst>
                                    <p:set>
                                      <p:cBhvr>
                                        <p:cTn id="47" dur="1" fill="hold">
                                          <p:stCondLst>
                                            <p:cond delay="0"/>
                                          </p:stCondLst>
                                        </p:cTn>
                                        <p:tgtEl>
                                          <p:spTgt spid="4">
                                            <p:txEl>
                                              <p:pRg st="2" end="2"/>
                                            </p:txEl>
                                          </p:spTgt>
                                        </p:tgtEl>
                                        <p:attrNameLst>
                                          <p:attrName>style.visibility</p:attrName>
                                        </p:attrNameLst>
                                      </p:cBhvr>
                                      <p:to>
                                        <p:strVal val="visible"/>
                                      </p:to>
                                    </p:set>
                                    <p:animEffect transition="in" filter="barn(inVertical)">
                                      <p:cBhvr>
                                        <p:cTn id="48" dur="500"/>
                                        <p:tgtEl>
                                          <p:spTgt spid="4">
                                            <p:txEl>
                                              <p:pRg st="2" end="2"/>
                                            </p:txEl>
                                          </p:spTgt>
                                        </p:tgtEl>
                                      </p:cBhvr>
                                    </p:animEffect>
                                  </p:childTnLst>
                                </p:cTn>
                              </p:par>
                              <p:par>
                                <p:cTn id="49" presetID="16" presetClass="entr" presetSubtype="21" fill="hold" nodeType="with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animEffect transition="in" filter="barn(inVertical)">
                                      <p:cBhvr>
                                        <p:cTn id="51" dur="500"/>
                                        <p:tgtEl>
                                          <p:spTgt spid="4">
                                            <p:txEl>
                                              <p:pRg st="3" end="3"/>
                                            </p:txEl>
                                          </p:spTgt>
                                        </p:tgtEl>
                                      </p:cBhvr>
                                    </p:animEffect>
                                  </p:childTnLst>
                                </p:cTn>
                              </p:par>
                              <p:par>
                                <p:cTn id="52" presetID="16" presetClass="entr" presetSubtype="21" fill="hold" nodeType="withEffect">
                                  <p:stCondLst>
                                    <p:cond delay="0"/>
                                  </p:stCondLst>
                                  <p:childTnLst>
                                    <p:set>
                                      <p:cBhvr>
                                        <p:cTn id="53" dur="1" fill="hold">
                                          <p:stCondLst>
                                            <p:cond delay="0"/>
                                          </p:stCondLst>
                                        </p:cTn>
                                        <p:tgtEl>
                                          <p:spTgt spid="4">
                                            <p:txEl>
                                              <p:pRg st="4" end="4"/>
                                            </p:txEl>
                                          </p:spTgt>
                                        </p:tgtEl>
                                        <p:attrNameLst>
                                          <p:attrName>style.visibility</p:attrName>
                                        </p:attrNameLst>
                                      </p:cBhvr>
                                      <p:to>
                                        <p:strVal val="visible"/>
                                      </p:to>
                                    </p:set>
                                    <p:animEffect transition="in" filter="barn(inVertical)">
                                      <p:cBhvr>
                                        <p:cTn id="54" dur="500"/>
                                        <p:tgtEl>
                                          <p:spTgt spid="4">
                                            <p:txEl>
                                              <p:pRg st="4" end="4"/>
                                            </p:txEl>
                                          </p:spTgt>
                                        </p:tgtEl>
                                      </p:cBhvr>
                                    </p:animEffect>
                                  </p:childTnLst>
                                </p:cTn>
                              </p:par>
                              <p:par>
                                <p:cTn id="55" presetID="16" presetClass="entr" presetSubtype="21" fill="hold" nodeType="withEffect">
                                  <p:stCondLst>
                                    <p:cond delay="0"/>
                                  </p:stCondLst>
                                  <p:childTnLst>
                                    <p:set>
                                      <p:cBhvr>
                                        <p:cTn id="56" dur="1" fill="hold">
                                          <p:stCondLst>
                                            <p:cond delay="0"/>
                                          </p:stCondLst>
                                        </p:cTn>
                                        <p:tgtEl>
                                          <p:spTgt spid="4">
                                            <p:txEl>
                                              <p:pRg st="5" end="5"/>
                                            </p:txEl>
                                          </p:spTgt>
                                        </p:tgtEl>
                                        <p:attrNameLst>
                                          <p:attrName>style.visibility</p:attrName>
                                        </p:attrNameLst>
                                      </p:cBhvr>
                                      <p:to>
                                        <p:strVal val="visible"/>
                                      </p:to>
                                    </p:set>
                                    <p:animEffect transition="in" filter="barn(inVertical)">
                                      <p:cBhvr>
                                        <p:cTn id="57" dur="500"/>
                                        <p:tgtEl>
                                          <p:spTgt spid="4">
                                            <p:txEl>
                                              <p:pRg st="5" end="5"/>
                                            </p:txEl>
                                          </p:spTgt>
                                        </p:tgtEl>
                                      </p:cBhvr>
                                    </p:animEffect>
                                  </p:childTnLst>
                                </p:cTn>
                              </p:par>
                              <p:par>
                                <p:cTn id="58" presetID="16" presetClass="entr" presetSubtype="21" fill="hold" nodeType="withEffect">
                                  <p:stCondLst>
                                    <p:cond delay="0"/>
                                  </p:stCondLst>
                                  <p:childTnLst>
                                    <p:set>
                                      <p:cBhvr>
                                        <p:cTn id="59" dur="1" fill="hold">
                                          <p:stCondLst>
                                            <p:cond delay="0"/>
                                          </p:stCondLst>
                                        </p:cTn>
                                        <p:tgtEl>
                                          <p:spTgt spid="4">
                                            <p:txEl>
                                              <p:pRg st="6" end="6"/>
                                            </p:txEl>
                                          </p:spTgt>
                                        </p:tgtEl>
                                        <p:attrNameLst>
                                          <p:attrName>style.visibility</p:attrName>
                                        </p:attrNameLst>
                                      </p:cBhvr>
                                      <p:to>
                                        <p:strVal val="visible"/>
                                      </p:to>
                                    </p:set>
                                    <p:animEffect transition="in" filter="barn(inVertical)">
                                      <p:cBhvr>
                                        <p:cTn id="60" dur="500"/>
                                        <p:tgtEl>
                                          <p:spTgt spid="4">
                                            <p:txEl>
                                              <p:pRg st="6" end="6"/>
                                            </p:txEl>
                                          </p:spTgt>
                                        </p:tgtEl>
                                      </p:cBhvr>
                                    </p:animEffect>
                                  </p:childTnLst>
                                </p:cTn>
                              </p:par>
                              <p:par>
                                <p:cTn id="61" presetID="16" presetClass="entr" presetSubtype="21" fill="hold" nodeType="withEffect">
                                  <p:stCondLst>
                                    <p:cond delay="0"/>
                                  </p:stCondLst>
                                  <p:childTnLst>
                                    <p:set>
                                      <p:cBhvr>
                                        <p:cTn id="62" dur="1" fill="hold">
                                          <p:stCondLst>
                                            <p:cond delay="0"/>
                                          </p:stCondLst>
                                        </p:cTn>
                                        <p:tgtEl>
                                          <p:spTgt spid="4">
                                            <p:txEl>
                                              <p:pRg st="7" end="7"/>
                                            </p:txEl>
                                          </p:spTgt>
                                        </p:tgtEl>
                                        <p:attrNameLst>
                                          <p:attrName>style.visibility</p:attrName>
                                        </p:attrNameLst>
                                      </p:cBhvr>
                                      <p:to>
                                        <p:strVal val="visible"/>
                                      </p:to>
                                    </p:set>
                                    <p:animEffect transition="in" filter="barn(inVertical)">
                                      <p:cBhvr>
                                        <p:cTn id="63" dur="500"/>
                                        <p:tgtEl>
                                          <p:spTgt spid="4">
                                            <p:txEl>
                                              <p:pRg st="7" end="7"/>
                                            </p:txEl>
                                          </p:spTgt>
                                        </p:tgtEl>
                                      </p:cBhvr>
                                    </p:animEffect>
                                  </p:childTnLst>
                                </p:cTn>
                              </p:par>
                              <p:par>
                                <p:cTn id="64" presetID="16" presetClass="entr" presetSubtype="21" fill="hold" nodeType="withEffect">
                                  <p:stCondLst>
                                    <p:cond delay="0"/>
                                  </p:stCondLst>
                                  <p:childTnLst>
                                    <p:set>
                                      <p:cBhvr>
                                        <p:cTn id="65" dur="1" fill="hold">
                                          <p:stCondLst>
                                            <p:cond delay="0"/>
                                          </p:stCondLst>
                                        </p:cTn>
                                        <p:tgtEl>
                                          <p:spTgt spid="4">
                                            <p:txEl>
                                              <p:pRg st="8" end="8"/>
                                            </p:txEl>
                                          </p:spTgt>
                                        </p:tgtEl>
                                        <p:attrNameLst>
                                          <p:attrName>style.visibility</p:attrName>
                                        </p:attrNameLst>
                                      </p:cBhvr>
                                      <p:to>
                                        <p:strVal val="visible"/>
                                      </p:to>
                                    </p:set>
                                    <p:animEffect transition="in" filter="barn(inVertical)">
                                      <p:cBhvr>
                                        <p:cTn id="66" dur="500"/>
                                        <p:tgtEl>
                                          <p:spTgt spid="4">
                                            <p:txEl>
                                              <p:pRg st="8" end="8"/>
                                            </p:txEl>
                                          </p:spTgt>
                                        </p:tgtEl>
                                      </p:cBhvr>
                                    </p:animEffect>
                                  </p:childTnLst>
                                </p:cTn>
                              </p:par>
                              <p:par>
                                <p:cTn id="67" presetID="16" presetClass="entr" presetSubtype="21" fill="hold" nodeType="withEffect">
                                  <p:stCondLst>
                                    <p:cond delay="0"/>
                                  </p:stCondLst>
                                  <p:childTnLst>
                                    <p:set>
                                      <p:cBhvr>
                                        <p:cTn id="68" dur="1" fill="hold">
                                          <p:stCondLst>
                                            <p:cond delay="0"/>
                                          </p:stCondLst>
                                        </p:cTn>
                                        <p:tgtEl>
                                          <p:spTgt spid="4">
                                            <p:txEl>
                                              <p:pRg st="9" end="9"/>
                                            </p:txEl>
                                          </p:spTgt>
                                        </p:tgtEl>
                                        <p:attrNameLst>
                                          <p:attrName>style.visibility</p:attrName>
                                        </p:attrNameLst>
                                      </p:cBhvr>
                                      <p:to>
                                        <p:strVal val="visible"/>
                                      </p:to>
                                    </p:set>
                                    <p:animEffect transition="in" filter="barn(inVertical)">
                                      <p:cBhvr>
                                        <p:cTn id="69" dur="500"/>
                                        <p:tgtEl>
                                          <p:spTgt spid="4">
                                            <p:txEl>
                                              <p:pRg st="9" end="9"/>
                                            </p:txEl>
                                          </p:spTgt>
                                        </p:tgtEl>
                                      </p:cBhvr>
                                    </p:animEffect>
                                  </p:childTnLst>
                                </p:cTn>
                              </p:par>
                              <p:par>
                                <p:cTn id="70" presetID="16" presetClass="entr" presetSubtype="21" fill="hold" nodeType="withEffect">
                                  <p:stCondLst>
                                    <p:cond delay="0"/>
                                  </p:stCondLst>
                                  <p:childTnLst>
                                    <p:set>
                                      <p:cBhvr>
                                        <p:cTn id="71" dur="1" fill="hold">
                                          <p:stCondLst>
                                            <p:cond delay="0"/>
                                          </p:stCondLst>
                                        </p:cTn>
                                        <p:tgtEl>
                                          <p:spTgt spid="4">
                                            <p:txEl>
                                              <p:pRg st="10" end="10"/>
                                            </p:txEl>
                                          </p:spTgt>
                                        </p:tgtEl>
                                        <p:attrNameLst>
                                          <p:attrName>style.visibility</p:attrName>
                                        </p:attrNameLst>
                                      </p:cBhvr>
                                      <p:to>
                                        <p:strVal val="visible"/>
                                      </p:to>
                                    </p:set>
                                    <p:animEffect transition="in" filter="barn(inVertical)">
                                      <p:cBhvr>
                                        <p:cTn id="72" dur="500"/>
                                        <p:tgtEl>
                                          <p:spTgt spid="4">
                                            <p:txEl>
                                              <p:pRg st="10"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6">
                                            <p:txEl>
                                              <p:pRg st="0" end="0"/>
                                            </p:txEl>
                                          </p:spTgt>
                                        </p:tgtEl>
                                        <p:attrNameLst>
                                          <p:attrName>style.visibility</p:attrName>
                                        </p:attrNameLst>
                                      </p:cBhvr>
                                      <p:to>
                                        <p:strVal val="visible"/>
                                      </p:to>
                                    </p:set>
                                    <p:animEffect transition="in" filter="barn(inVertical)">
                                      <p:cBhvr>
                                        <p:cTn id="77" dur="500"/>
                                        <p:tgtEl>
                                          <p:spTgt spid="6">
                                            <p:txEl>
                                              <p:pRg st="0" end="0"/>
                                            </p:txEl>
                                          </p:spTgt>
                                        </p:tgtEl>
                                      </p:cBhvr>
                                    </p:animEffect>
                                  </p:childTnLst>
                                </p:cTn>
                              </p:par>
                              <p:par>
                                <p:cTn id="78" presetID="16" presetClass="entr" presetSubtype="21" fill="hold" nodeType="withEffect">
                                  <p:stCondLst>
                                    <p:cond delay="0"/>
                                  </p:stCondLst>
                                  <p:childTnLst>
                                    <p:set>
                                      <p:cBhvr>
                                        <p:cTn id="79" dur="1" fill="hold">
                                          <p:stCondLst>
                                            <p:cond delay="0"/>
                                          </p:stCondLst>
                                        </p:cTn>
                                        <p:tgtEl>
                                          <p:spTgt spid="6">
                                            <p:txEl>
                                              <p:pRg st="1" end="1"/>
                                            </p:txEl>
                                          </p:spTgt>
                                        </p:tgtEl>
                                        <p:attrNameLst>
                                          <p:attrName>style.visibility</p:attrName>
                                        </p:attrNameLst>
                                      </p:cBhvr>
                                      <p:to>
                                        <p:strVal val="visible"/>
                                      </p:to>
                                    </p:set>
                                    <p:animEffect transition="in" filter="barn(inVertical)">
                                      <p:cBhvr>
                                        <p:cTn id="80" dur="500"/>
                                        <p:tgtEl>
                                          <p:spTgt spid="6">
                                            <p:txEl>
                                              <p:pRg st="1" end="1"/>
                                            </p:txEl>
                                          </p:spTgt>
                                        </p:tgtEl>
                                      </p:cBhvr>
                                    </p:animEffect>
                                  </p:childTnLst>
                                </p:cTn>
                              </p:par>
                              <p:par>
                                <p:cTn id="81" presetID="16" presetClass="entr" presetSubtype="21" fill="hold" nodeType="withEffect">
                                  <p:stCondLst>
                                    <p:cond delay="0"/>
                                  </p:stCondLst>
                                  <p:childTnLst>
                                    <p:set>
                                      <p:cBhvr>
                                        <p:cTn id="82" dur="1" fill="hold">
                                          <p:stCondLst>
                                            <p:cond delay="0"/>
                                          </p:stCondLst>
                                        </p:cTn>
                                        <p:tgtEl>
                                          <p:spTgt spid="6">
                                            <p:txEl>
                                              <p:pRg st="2" end="2"/>
                                            </p:txEl>
                                          </p:spTgt>
                                        </p:tgtEl>
                                        <p:attrNameLst>
                                          <p:attrName>style.visibility</p:attrName>
                                        </p:attrNameLst>
                                      </p:cBhvr>
                                      <p:to>
                                        <p:strVal val="visible"/>
                                      </p:to>
                                    </p:set>
                                    <p:animEffect transition="in" filter="barn(inVertical)">
                                      <p:cBhvr>
                                        <p:cTn id="83" dur="500"/>
                                        <p:tgtEl>
                                          <p:spTgt spid="6">
                                            <p:txEl>
                                              <p:pRg st="2" end="2"/>
                                            </p:txEl>
                                          </p:spTgt>
                                        </p:tgtEl>
                                      </p:cBhvr>
                                    </p:animEffect>
                                  </p:childTnLst>
                                </p:cTn>
                              </p:par>
                              <p:par>
                                <p:cTn id="84" presetID="16" presetClass="entr" presetSubtype="21" fill="hold" nodeType="withEffect">
                                  <p:stCondLst>
                                    <p:cond delay="0"/>
                                  </p:stCondLst>
                                  <p:childTnLst>
                                    <p:set>
                                      <p:cBhvr>
                                        <p:cTn id="85" dur="1" fill="hold">
                                          <p:stCondLst>
                                            <p:cond delay="0"/>
                                          </p:stCondLst>
                                        </p:cTn>
                                        <p:tgtEl>
                                          <p:spTgt spid="6">
                                            <p:txEl>
                                              <p:pRg st="3" end="3"/>
                                            </p:txEl>
                                          </p:spTgt>
                                        </p:tgtEl>
                                        <p:attrNameLst>
                                          <p:attrName>style.visibility</p:attrName>
                                        </p:attrNameLst>
                                      </p:cBhvr>
                                      <p:to>
                                        <p:strVal val="visible"/>
                                      </p:to>
                                    </p:set>
                                    <p:animEffect transition="in" filter="barn(inVertical)">
                                      <p:cBhvr>
                                        <p:cTn id="86" dur="500"/>
                                        <p:tgtEl>
                                          <p:spTgt spid="6">
                                            <p:txEl>
                                              <p:pRg st="3" end="3"/>
                                            </p:txEl>
                                          </p:spTgt>
                                        </p:tgtEl>
                                      </p:cBhvr>
                                    </p:animEffect>
                                  </p:childTnLst>
                                </p:cTn>
                              </p:par>
                              <p:par>
                                <p:cTn id="87" presetID="16" presetClass="entr" presetSubtype="21" fill="hold" nodeType="withEffect">
                                  <p:stCondLst>
                                    <p:cond delay="0"/>
                                  </p:stCondLst>
                                  <p:childTnLst>
                                    <p:set>
                                      <p:cBhvr>
                                        <p:cTn id="88" dur="1" fill="hold">
                                          <p:stCondLst>
                                            <p:cond delay="0"/>
                                          </p:stCondLst>
                                        </p:cTn>
                                        <p:tgtEl>
                                          <p:spTgt spid="6">
                                            <p:txEl>
                                              <p:pRg st="4" end="4"/>
                                            </p:txEl>
                                          </p:spTgt>
                                        </p:tgtEl>
                                        <p:attrNameLst>
                                          <p:attrName>style.visibility</p:attrName>
                                        </p:attrNameLst>
                                      </p:cBhvr>
                                      <p:to>
                                        <p:strVal val="visible"/>
                                      </p:to>
                                    </p:set>
                                    <p:animEffect transition="in" filter="barn(inVertical)">
                                      <p:cBhvr>
                                        <p:cTn id="89" dur="500"/>
                                        <p:tgtEl>
                                          <p:spTgt spid="6">
                                            <p:txEl>
                                              <p:pRg st="4" end="4"/>
                                            </p:txEl>
                                          </p:spTgt>
                                        </p:tgtEl>
                                      </p:cBhvr>
                                    </p:animEffect>
                                  </p:childTnLst>
                                </p:cTn>
                              </p:par>
                              <p:par>
                                <p:cTn id="90" presetID="16" presetClass="entr" presetSubtype="21" fill="hold" nodeType="withEffect">
                                  <p:stCondLst>
                                    <p:cond delay="0"/>
                                  </p:stCondLst>
                                  <p:childTnLst>
                                    <p:set>
                                      <p:cBhvr>
                                        <p:cTn id="91" dur="1" fill="hold">
                                          <p:stCondLst>
                                            <p:cond delay="0"/>
                                          </p:stCondLst>
                                        </p:cTn>
                                        <p:tgtEl>
                                          <p:spTgt spid="6">
                                            <p:txEl>
                                              <p:pRg st="5" end="5"/>
                                            </p:txEl>
                                          </p:spTgt>
                                        </p:tgtEl>
                                        <p:attrNameLst>
                                          <p:attrName>style.visibility</p:attrName>
                                        </p:attrNameLst>
                                      </p:cBhvr>
                                      <p:to>
                                        <p:strVal val="visible"/>
                                      </p:to>
                                    </p:set>
                                    <p:animEffect transition="in" filter="barn(inVertical)">
                                      <p:cBhvr>
                                        <p:cTn id="92" dur="500"/>
                                        <p:tgtEl>
                                          <p:spTgt spid="6">
                                            <p:txEl>
                                              <p:pRg st="5" end="5"/>
                                            </p:txEl>
                                          </p:spTgt>
                                        </p:tgtEl>
                                      </p:cBhvr>
                                    </p:animEffect>
                                  </p:childTnLst>
                                </p:cTn>
                              </p:par>
                              <p:par>
                                <p:cTn id="93" presetID="16" presetClass="entr" presetSubtype="21" fill="hold" nodeType="withEffect">
                                  <p:stCondLst>
                                    <p:cond delay="0"/>
                                  </p:stCondLst>
                                  <p:childTnLst>
                                    <p:set>
                                      <p:cBhvr>
                                        <p:cTn id="94" dur="1" fill="hold">
                                          <p:stCondLst>
                                            <p:cond delay="0"/>
                                          </p:stCondLst>
                                        </p:cTn>
                                        <p:tgtEl>
                                          <p:spTgt spid="6">
                                            <p:txEl>
                                              <p:pRg st="6" end="6"/>
                                            </p:txEl>
                                          </p:spTgt>
                                        </p:tgtEl>
                                        <p:attrNameLst>
                                          <p:attrName>style.visibility</p:attrName>
                                        </p:attrNameLst>
                                      </p:cBhvr>
                                      <p:to>
                                        <p:strVal val="visible"/>
                                      </p:to>
                                    </p:set>
                                    <p:animEffect transition="in" filter="barn(inVertical)">
                                      <p:cBhvr>
                                        <p:cTn id="95" dur="500"/>
                                        <p:tgtEl>
                                          <p:spTgt spid="6">
                                            <p:txEl>
                                              <p:pRg st="6" end="6"/>
                                            </p:txEl>
                                          </p:spTgt>
                                        </p:tgtEl>
                                      </p:cBhvr>
                                    </p:animEffect>
                                  </p:childTnLst>
                                </p:cTn>
                              </p:par>
                              <p:par>
                                <p:cTn id="96" presetID="16" presetClass="entr" presetSubtype="21" fill="hold" nodeType="withEffect">
                                  <p:stCondLst>
                                    <p:cond delay="0"/>
                                  </p:stCondLst>
                                  <p:childTnLst>
                                    <p:set>
                                      <p:cBhvr>
                                        <p:cTn id="97" dur="1" fill="hold">
                                          <p:stCondLst>
                                            <p:cond delay="0"/>
                                          </p:stCondLst>
                                        </p:cTn>
                                        <p:tgtEl>
                                          <p:spTgt spid="6">
                                            <p:txEl>
                                              <p:pRg st="7" end="7"/>
                                            </p:txEl>
                                          </p:spTgt>
                                        </p:tgtEl>
                                        <p:attrNameLst>
                                          <p:attrName>style.visibility</p:attrName>
                                        </p:attrNameLst>
                                      </p:cBhvr>
                                      <p:to>
                                        <p:strVal val="visible"/>
                                      </p:to>
                                    </p:set>
                                    <p:animEffect transition="in" filter="barn(inVertical)">
                                      <p:cBhvr>
                                        <p:cTn id="98" dur="500"/>
                                        <p:tgtEl>
                                          <p:spTgt spid="6">
                                            <p:txEl>
                                              <p:pRg st="7" end="7"/>
                                            </p:txEl>
                                          </p:spTgt>
                                        </p:tgtEl>
                                      </p:cBhvr>
                                    </p:animEffect>
                                  </p:childTnLst>
                                </p:cTn>
                              </p:par>
                              <p:par>
                                <p:cTn id="99" presetID="16" presetClass="entr" presetSubtype="21" fill="hold" nodeType="withEffect">
                                  <p:stCondLst>
                                    <p:cond delay="0"/>
                                  </p:stCondLst>
                                  <p:childTnLst>
                                    <p:set>
                                      <p:cBhvr>
                                        <p:cTn id="100" dur="1" fill="hold">
                                          <p:stCondLst>
                                            <p:cond delay="0"/>
                                          </p:stCondLst>
                                        </p:cTn>
                                        <p:tgtEl>
                                          <p:spTgt spid="6">
                                            <p:txEl>
                                              <p:pRg st="8" end="8"/>
                                            </p:txEl>
                                          </p:spTgt>
                                        </p:tgtEl>
                                        <p:attrNameLst>
                                          <p:attrName>style.visibility</p:attrName>
                                        </p:attrNameLst>
                                      </p:cBhvr>
                                      <p:to>
                                        <p:strVal val="visible"/>
                                      </p:to>
                                    </p:set>
                                    <p:animEffect transition="in" filter="barn(inVertical)">
                                      <p:cBhvr>
                                        <p:cTn id="101" dur="500"/>
                                        <p:tgtEl>
                                          <p:spTgt spid="6">
                                            <p:txEl>
                                              <p:pRg st="8" end="8"/>
                                            </p:txEl>
                                          </p:spTgt>
                                        </p:tgtEl>
                                      </p:cBhvr>
                                    </p:animEffect>
                                  </p:childTnLst>
                                </p:cTn>
                              </p:par>
                              <p:par>
                                <p:cTn id="102" presetID="16" presetClass="entr" presetSubtype="21" fill="hold" nodeType="withEffect">
                                  <p:stCondLst>
                                    <p:cond delay="0"/>
                                  </p:stCondLst>
                                  <p:childTnLst>
                                    <p:set>
                                      <p:cBhvr>
                                        <p:cTn id="103" dur="1" fill="hold">
                                          <p:stCondLst>
                                            <p:cond delay="0"/>
                                          </p:stCondLst>
                                        </p:cTn>
                                        <p:tgtEl>
                                          <p:spTgt spid="6">
                                            <p:txEl>
                                              <p:pRg st="9" end="9"/>
                                            </p:txEl>
                                          </p:spTgt>
                                        </p:tgtEl>
                                        <p:attrNameLst>
                                          <p:attrName>style.visibility</p:attrName>
                                        </p:attrNameLst>
                                      </p:cBhvr>
                                      <p:to>
                                        <p:strVal val="visible"/>
                                      </p:to>
                                    </p:set>
                                    <p:animEffect transition="in" filter="barn(inVertical)">
                                      <p:cBhvr>
                                        <p:cTn id="104"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Legislativní požadavky na měřící zařízení</a:t>
            </a:r>
            <a:endParaRPr lang="cs-CZ" dirty="0"/>
          </a:p>
        </p:txBody>
      </p:sp>
      <p:sp>
        <p:nvSpPr>
          <p:cNvPr id="3" name="Zástupný symbol pro obsah 2"/>
          <p:cNvSpPr>
            <a:spLocks noGrp="1"/>
          </p:cNvSpPr>
          <p:nvPr>
            <p:ph idx="1"/>
          </p:nvPr>
        </p:nvSpPr>
        <p:spPr>
          <a:xfrm>
            <a:off x="1218883" y="2132856"/>
            <a:ext cx="10360501" cy="4104455"/>
          </a:xfrm>
        </p:spPr>
        <p:txBody>
          <a:bodyPr>
            <a:normAutofit/>
          </a:bodyPr>
          <a:lstStyle/>
          <a:p>
            <a:pPr lvl="2"/>
            <a:r>
              <a:rPr lang="cs-CZ" dirty="0"/>
              <a:t>U měření a zajišťování meteorologických postupů platí v ČR zákon č. 505/1990 Sb. </a:t>
            </a:r>
            <a:br>
              <a:rPr lang="cs-CZ" dirty="0"/>
            </a:br>
            <a:r>
              <a:rPr lang="cs-CZ" dirty="0"/>
              <a:t>a další o </a:t>
            </a:r>
            <a:r>
              <a:rPr lang="cs-CZ" dirty="0" smtClean="0"/>
              <a:t>metrologii.</a:t>
            </a:r>
            <a:endParaRPr lang="cs-CZ" dirty="0" smtClean="0"/>
          </a:p>
          <a:p>
            <a:pPr lvl="2"/>
            <a:endParaRPr lang="cs-CZ" dirty="0" smtClean="0"/>
          </a:p>
          <a:p>
            <a:pPr lvl="2"/>
            <a:r>
              <a:rPr lang="cs-CZ" dirty="0"/>
              <a:t>Měřicí zařízení je v případě, že jsou naměřené hodnoty použity pro obchodní účely, nazýváno stanoveným měřidlem a platí pro něj zákonné předpisy pro projektování, montáž a povinnost pravidelných kalibrací</a:t>
            </a:r>
            <a:r>
              <a:rPr lang="cs-CZ" dirty="0" smtClean="0"/>
              <a:t>.</a:t>
            </a:r>
            <a:endParaRPr lang="cs-CZ" sz="2800" dirty="0"/>
          </a:p>
          <a:p>
            <a:pPr lvl="2"/>
            <a:endParaRPr lang="cs-CZ" sz="2800" dirty="0" smtClean="0"/>
          </a:p>
        </p:txBody>
      </p:sp>
    </p:spTree>
    <p:extLst>
      <p:ext uri="{BB962C8B-B14F-4D97-AF65-F5344CB8AC3E}">
        <p14:creationId xmlns:p14="http://schemas.microsoft.com/office/powerpoint/2010/main" val="2110643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Měřící okruh</a:t>
            </a:r>
            <a:endParaRPr lang="cs-CZ" dirty="0"/>
          </a:p>
        </p:txBody>
      </p:sp>
      <p:sp>
        <p:nvSpPr>
          <p:cNvPr id="3" name="Zástupný symbol pro obsah 2"/>
          <p:cNvSpPr>
            <a:spLocks noGrp="1"/>
          </p:cNvSpPr>
          <p:nvPr>
            <p:ph idx="1"/>
          </p:nvPr>
        </p:nvSpPr>
        <p:spPr>
          <a:xfrm>
            <a:off x="1218883" y="2132856"/>
            <a:ext cx="10360501" cy="4104455"/>
          </a:xfrm>
        </p:spPr>
        <p:txBody>
          <a:bodyPr>
            <a:normAutofit/>
          </a:bodyPr>
          <a:lstStyle/>
          <a:p>
            <a:pPr lvl="1"/>
            <a:r>
              <a:rPr lang="cs-CZ" dirty="0"/>
              <a:t>Měřicí okruh se skládá z více technických prvků:</a:t>
            </a:r>
          </a:p>
          <a:p>
            <a:pPr lvl="2">
              <a:buFont typeface="Wingdings" pitchFamily="2" charset="2"/>
              <a:buChar char="Ø"/>
            </a:pPr>
            <a:r>
              <a:rPr lang="cs-CZ" dirty="0"/>
              <a:t>měřicí snímač </a:t>
            </a:r>
            <a:r>
              <a:rPr lang="cs-CZ" dirty="0" smtClean="0"/>
              <a:t> –  je </a:t>
            </a:r>
            <a:r>
              <a:rPr lang="cs-CZ" dirty="0"/>
              <a:t>umístěn na technologickém zařízení v přímém nebo nepřímém styku s měřeným médiem a sleduje časový průběh měřené veličiny, jeho základním elementem je senzor, který snímá uřčenou veličinu a převádí ji na signál,</a:t>
            </a:r>
          </a:p>
          <a:p>
            <a:pPr lvl="2">
              <a:buFont typeface="Wingdings" pitchFamily="2" charset="2"/>
              <a:buChar char="Ø"/>
            </a:pPr>
            <a:r>
              <a:rPr lang="cs-CZ" dirty="0" smtClean="0"/>
              <a:t>převodník  </a:t>
            </a:r>
            <a:r>
              <a:rPr lang="cs-CZ" dirty="0"/>
              <a:t>– </a:t>
            </a:r>
            <a:r>
              <a:rPr lang="cs-CZ" dirty="0" smtClean="0"/>
              <a:t> zpracovává </a:t>
            </a:r>
            <a:r>
              <a:rPr lang="cs-CZ" dirty="0" err="1"/>
              <a:t>měronosný</a:t>
            </a:r>
            <a:r>
              <a:rPr lang="cs-CZ" dirty="0"/>
              <a:t> signál z měřicího snímače a převádí ho </a:t>
            </a:r>
            <a:br>
              <a:rPr lang="cs-CZ" dirty="0"/>
            </a:br>
            <a:r>
              <a:rPr lang="cs-CZ" dirty="0"/>
              <a:t>na unifikovaný signál pro dálkový přenos a další zpracování,</a:t>
            </a:r>
          </a:p>
          <a:p>
            <a:pPr lvl="2">
              <a:buFont typeface="Wingdings" pitchFamily="2" charset="2"/>
              <a:buChar char="Ø"/>
            </a:pPr>
            <a:r>
              <a:rPr lang="cs-CZ" dirty="0"/>
              <a:t>vyhodnocovací </a:t>
            </a:r>
            <a:r>
              <a:rPr lang="cs-CZ" dirty="0" smtClean="0"/>
              <a:t>jednotka  –  </a:t>
            </a:r>
            <a:r>
              <a:rPr lang="cs-CZ" dirty="0"/>
              <a:t>matematická, logická jednotka, která má na vstupu jeden nebo více signálů a vyhodnocuje je na vyšší informační úroveň, výstupem je více signálů, nebo soubor údajů ve zprávě pro komunikační linku,</a:t>
            </a:r>
          </a:p>
          <a:p>
            <a:pPr lvl="2">
              <a:buFont typeface="Wingdings" pitchFamily="2" charset="2"/>
              <a:buChar char="Ø"/>
            </a:pPr>
            <a:r>
              <a:rPr lang="cs-CZ" dirty="0"/>
              <a:t>kabelové vedení </a:t>
            </a:r>
            <a:r>
              <a:rPr lang="cs-CZ" dirty="0" smtClean="0"/>
              <a:t> –  propojuje </a:t>
            </a:r>
            <a:r>
              <a:rPr lang="cs-CZ" dirty="0"/>
              <a:t>jednotlivé prvky,</a:t>
            </a:r>
          </a:p>
          <a:p>
            <a:pPr lvl="2">
              <a:buFont typeface="Wingdings" pitchFamily="2" charset="2"/>
              <a:buChar char="Ø"/>
            </a:pPr>
            <a:r>
              <a:rPr lang="cs-CZ" dirty="0"/>
              <a:t>zdroj </a:t>
            </a:r>
            <a:r>
              <a:rPr lang="cs-CZ" dirty="0" smtClean="0"/>
              <a:t> –  dodává </a:t>
            </a:r>
            <a:r>
              <a:rPr lang="cs-CZ" dirty="0"/>
              <a:t>energii (vzduch nebo elektrickou energii).</a:t>
            </a:r>
          </a:p>
          <a:p>
            <a:pPr lvl="2">
              <a:buFont typeface="Wingdings" pitchFamily="2" charset="2"/>
              <a:buChar char="Ø"/>
            </a:pPr>
            <a:endParaRPr lang="cs-CZ" sz="2800" dirty="0"/>
          </a:p>
        </p:txBody>
      </p:sp>
    </p:spTree>
    <p:extLst>
      <p:ext uri="{BB962C8B-B14F-4D97-AF65-F5344CB8AC3E}">
        <p14:creationId xmlns:p14="http://schemas.microsoft.com/office/powerpoint/2010/main" val="22409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Signály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Signály z měřicích okruhů v systémech SIA jsou </a:t>
            </a:r>
            <a:r>
              <a:rPr lang="cs-CZ" dirty="0" smtClean="0"/>
              <a:t>využívány:</a:t>
            </a:r>
            <a:endParaRPr lang="cs-CZ" dirty="0"/>
          </a:p>
          <a:p>
            <a:pPr lvl="2">
              <a:buFont typeface="Wingdings" pitchFamily="2" charset="2"/>
              <a:buChar char="Ø"/>
            </a:pPr>
            <a:r>
              <a:rPr lang="cs-CZ" dirty="0"/>
              <a:t>v technických prostředcích </a:t>
            </a:r>
            <a:br>
              <a:rPr lang="cs-CZ" dirty="0"/>
            </a:br>
            <a:r>
              <a:rPr lang="cs-CZ" dirty="0"/>
              <a:t>pro zobrazování, </a:t>
            </a:r>
          </a:p>
          <a:p>
            <a:pPr lvl="2">
              <a:buFont typeface="Wingdings" pitchFamily="2" charset="2"/>
              <a:buChar char="Ø"/>
            </a:pPr>
            <a:r>
              <a:rPr lang="cs-CZ" dirty="0"/>
              <a:t>v záznamových zařízeních, </a:t>
            </a:r>
          </a:p>
          <a:p>
            <a:pPr lvl="2">
              <a:buFont typeface="Wingdings" pitchFamily="2" charset="2"/>
              <a:buChar char="Ø"/>
            </a:pPr>
            <a:r>
              <a:rPr lang="cs-CZ" dirty="0"/>
              <a:t>v regulačních zařízeních, </a:t>
            </a:r>
          </a:p>
          <a:p>
            <a:pPr lvl="2">
              <a:buFont typeface="Wingdings" pitchFamily="2" charset="2"/>
              <a:buChar char="Ø"/>
            </a:pPr>
            <a:r>
              <a:rPr lang="cs-CZ" dirty="0"/>
              <a:t>v průmyslové nebo personální výpočetní technice,</a:t>
            </a:r>
          </a:p>
          <a:p>
            <a:pPr lvl="2">
              <a:buFont typeface="Wingdings" pitchFamily="2" charset="2"/>
              <a:buChar char="Ø"/>
            </a:pPr>
            <a:r>
              <a:rPr lang="cs-CZ" dirty="0"/>
              <a:t> v zařízení pro signalizaci</a:t>
            </a:r>
            <a:r>
              <a:rPr lang="cs-CZ" dirty="0" smtClean="0"/>
              <a:t>.</a:t>
            </a:r>
          </a:p>
          <a:p>
            <a:pPr lvl="2">
              <a:buFont typeface="Wingdings" pitchFamily="2" charset="2"/>
              <a:buChar char="Ø"/>
            </a:pPr>
            <a:endParaRPr lang="cs-CZ" dirty="0"/>
          </a:p>
          <a:p>
            <a:pPr lvl="1"/>
            <a:r>
              <a:rPr lang="cs-CZ" dirty="0"/>
              <a:t>Regulační jednotky jsou umístěny ve vzdálenějších místech (i několik kilometrů), ale někdy jsou integrovány do měřicího zařízení.</a:t>
            </a:r>
          </a:p>
          <a:p>
            <a:pPr marL="377886" lvl="1" indent="0">
              <a:buNone/>
            </a:pPr>
            <a:endParaRPr lang="cs-CZ" dirty="0" smtClean="0"/>
          </a:p>
        </p:txBody>
      </p:sp>
    </p:spTree>
    <p:extLst>
      <p:ext uri="{BB962C8B-B14F-4D97-AF65-F5344CB8AC3E}">
        <p14:creationId xmlns:p14="http://schemas.microsoft.com/office/powerpoint/2010/main" val="404178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Přenos signálu</a:t>
            </a:r>
            <a:endParaRPr lang="cs-CZ" dirty="0"/>
          </a:p>
        </p:txBody>
      </p:sp>
      <p:sp>
        <p:nvSpPr>
          <p:cNvPr id="3" name="Zástupný symbol pro obsah 2"/>
          <p:cNvSpPr>
            <a:spLocks noGrp="1"/>
          </p:cNvSpPr>
          <p:nvPr>
            <p:ph idx="1"/>
          </p:nvPr>
        </p:nvSpPr>
        <p:spPr>
          <a:xfrm>
            <a:off x="1218883" y="1484784"/>
            <a:ext cx="10360501" cy="5112568"/>
          </a:xfrm>
        </p:spPr>
        <p:txBody>
          <a:bodyPr>
            <a:normAutofit fontScale="85000" lnSpcReduction="20000"/>
          </a:bodyPr>
          <a:lstStyle/>
          <a:p>
            <a:pPr lvl="1"/>
            <a:r>
              <a:rPr lang="cs-CZ" sz="3300" dirty="0"/>
              <a:t>Přenos signálů měřicích </a:t>
            </a:r>
            <a:r>
              <a:rPr lang="cs-CZ" sz="3300" dirty="0" smtClean="0"/>
              <a:t>okruhů může mít následující charakter:</a:t>
            </a:r>
          </a:p>
          <a:p>
            <a:pPr lvl="1"/>
            <a:endParaRPr lang="cs-CZ" sz="3300" dirty="0" smtClean="0"/>
          </a:p>
          <a:p>
            <a:pPr lvl="2"/>
            <a:r>
              <a:rPr lang="cs-CZ" sz="2400" dirty="0"/>
              <a:t>stejnosměrného proudu jako analogový spojitý signál v rozsahu: 0..5 mA, </a:t>
            </a:r>
            <a:br>
              <a:rPr lang="cs-CZ" sz="2400" dirty="0"/>
            </a:br>
            <a:r>
              <a:rPr lang="cs-CZ" sz="2400" dirty="0"/>
              <a:t>0..20 mA, 4..20 mA, -5..+5 mA, -20..+20 mA,</a:t>
            </a:r>
          </a:p>
          <a:p>
            <a:pPr lvl="2"/>
            <a:r>
              <a:rPr lang="cs-CZ" sz="2400" dirty="0"/>
              <a:t>stejnosměrného napětí jako analogový spojitý signál v rozsahu: 0..10 V, 0..2 V, </a:t>
            </a:r>
            <a:br>
              <a:rPr lang="cs-CZ" sz="2400" dirty="0"/>
            </a:br>
            <a:r>
              <a:rPr lang="cs-CZ" sz="2400" dirty="0"/>
              <a:t>-10..+10 V,</a:t>
            </a:r>
          </a:p>
          <a:p>
            <a:pPr lvl="2"/>
            <a:r>
              <a:rPr lang="cs-CZ" sz="2400" dirty="0"/>
              <a:t>stejnosměrného napětí jako digitální signál úrovně TTL v rozsahu log 0 = 0-0,7 V </a:t>
            </a:r>
            <a:br>
              <a:rPr lang="cs-CZ" sz="2400" dirty="0"/>
            </a:br>
            <a:r>
              <a:rPr lang="cs-CZ" sz="2400" dirty="0"/>
              <a:t>a log 1 = 2,2..5 V, úrovně DTL v rozsahu log 0 = 0..2,7 V a log 1 = 8,2..15 V, nebo úrovně log 0 = 0..7 V a log 1 = 11.24 V,</a:t>
            </a:r>
          </a:p>
          <a:p>
            <a:pPr lvl="2"/>
            <a:r>
              <a:rPr lang="cs-CZ" sz="2400" dirty="0"/>
              <a:t>střídavého napětí jako frekvenční analogový signál amplitudový nebo frekvenční v rozsahu 0..50 Hz, 0..1 kHz, 0..100 kHz,</a:t>
            </a:r>
          </a:p>
          <a:p>
            <a:pPr lvl="2"/>
            <a:r>
              <a:rPr lang="cs-CZ" sz="2400" dirty="0"/>
              <a:t>střídavého napětí jako digitální signál frekvenční v rozsahu log 0 = 0,3 kHz a log 1 = 3.4 kHz nebo amplitudový v rozsahu úrovně log 0 = 0..7 V a log 1=11..24 V,</a:t>
            </a:r>
          </a:p>
          <a:p>
            <a:pPr lvl="2"/>
            <a:r>
              <a:rPr lang="cs-CZ" sz="2400" dirty="0"/>
              <a:t>tlaku ladícího vzduchu jako pneumatický analogový signál v rozsahu 20..100 </a:t>
            </a:r>
            <a:r>
              <a:rPr lang="cs-CZ" sz="2400" dirty="0" err="1"/>
              <a:t>kPa</a:t>
            </a:r>
            <a:r>
              <a:rPr lang="cs-CZ" sz="2400" dirty="0"/>
              <a:t>,</a:t>
            </a:r>
          </a:p>
          <a:p>
            <a:pPr lvl="2"/>
            <a:r>
              <a:rPr lang="cs-CZ" sz="2400" dirty="0"/>
              <a:t>tlaku ladícího vzduchu jako pneumatický digitální signál úrovně log 0 = 0..20 </a:t>
            </a:r>
            <a:r>
              <a:rPr lang="cs-CZ" sz="2400" dirty="0" err="1"/>
              <a:t>kPa</a:t>
            </a:r>
            <a:r>
              <a:rPr lang="cs-CZ" sz="2400" dirty="0"/>
              <a:t> </a:t>
            </a:r>
            <a:br>
              <a:rPr lang="cs-CZ" sz="2400" dirty="0"/>
            </a:br>
            <a:r>
              <a:rPr lang="cs-CZ" sz="2400" dirty="0"/>
              <a:t>a log 1 = 50..100 </a:t>
            </a:r>
            <a:r>
              <a:rPr lang="cs-CZ" sz="2400" dirty="0" err="1"/>
              <a:t>kPa</a:t>
            </a:r>
            <a:r>
              <a:rPr lang="cs-CZ" sz="2400" dirty="0"/>
              <a:t>,</a:t>
            </a:r>
          </a:p>
          <a:p>
            <a:pPr lvl="2"/>
            <a:r>
              <a:rPr lang="cs-CZ" sz="2400" dirty="0"/>
              <a:t>digitálního signálu s informací typu zprávy různé elektrické úrovně a různého protokolu přenosu informace.</a:t>
            </a:r>
          </a:p>
          <a:p>
            <a:pPr lvl="2">
              <a:buFont typeface="Wingdings" pitchFamily="2" charset="2"/>
              <a:buChar char="Ø"/>
            </a:pPr>
            <a:endParaRPr lang="cs-CZ" dirty="0"/>
          </a:p>
          <a:p>
            <a:pPr lvl="1"/>
            <a:endParaRPr lang="cs-CZ" dirty="0"/>
          </a:p>
          <a:p>
            <a:pPr marL="377886" lvl="1" indent="0">
              <a:buNone/>
            </a:pPr>
            <a:endParaRPr lang="cs-CZ" dirty="0" smtClean="0"/>
          </a:p>
        </p:txBody>
      </p:sp>
    </p:spTree>
    <p:extLst>
      <p:ext uri="{BB962C8B-B14F-4D97-AF65-F5344CB8AC3E}">
        <p14:creationId xmlns:p14="http://schemas.microsoft.com/office/powerpoint/2010/main" val="960982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Měření technologických veličin</a:t>
            </a:r>
            <a:endParaRPr lang="cs-CZ" dirty="0"/>
          </a:p>
        </p:txBody>
      </p:sp>
      <p:sp>
        <p:nvSpPr>
          <p:cNvPr id="3" name="Zástupný symbol pro obsah 2"/>
          <p:cNvSpPr>
            <a:spLocks noGrp="1"/>
          </p:cNvSpPr>
          <p:nvPr>
            <p:ph idx="1"/>
          </p:nvPr>
        </p:nvSpPr>
        <p:spPr>
          <a:xfrm>
            <a:off x="1218883" y="1916832"/>
            <a:ext cx="10360501" cy="4320479"/>
          </a:xfrm>
        </p:spPr>
        <p:txBody>
          <a:bodyPr>
            <a:normAutofit lnSpcReduction="10000"/>
          </a:bodyPr>
          <a:lstStyle/>
          <a:p>
            <a:pPr lvl="1"/>
            <a:r>
              <a:rPr lang="cs-CZ" dirty="0" smtClean="0"/>
              <a:t>Do snímání technologických veličin patří:</a:t>
            </a:r>
          </a:p>
          <a:p>
            <a:pPr lvl="2">
              <a:buFont typeface="Wingdings" pitchFamily="2" charset="2"/>
              <a:buChar char="Ø"/>
            </a:pPr>
            <a:r>
              <a:rPr lang="cs-CZ" dirty="0" smtClean="0"/>
              <a:t>teplota</a:t>
            </a:r>
            <a:endParaRPr lang="cs-CZ" dirty="0" smtClean="0"/>
          </a:p>
          <a:p>
            <a:pPr lvl="2">
              <a:buFont typeface="Wingdings" pitchFamily="2" charset="2"/>
              <a:buChar char="Ø"/>
            </a:pPr>
            <a:r>
              <a:rPr lang="cs-CZ" dirty="0" smtClean="0"/>
              <a:t>průtok </a:t>
            </a:r>
            <a:r>
              <a:rPr lang="cs-CZ" dirty="0" smtClean="0"/>
              <a:t>a teplo</a:t>
            </a:r>
          </a:p>
          <a:p>
            <a:pPr lvl="2">
              <a:buFont typeface="Wingdings" pitchFamily="2" charset="2"/>
              <a:buChar char="Ø"/>
            </a:pPr>
            <a:r>
              <a:rPr lang="cs-CZ" dirty="0" smtClean="0"/>
              <a:t>tlakové </a:t>
            </a:r>
            <a:r>
              <a:rPr lang="cs-CZ" dirty="0" smtClean="0"/>
              <a:t>veličiny</a:t>
            </a:r>
          </a:p>
          <a:p>
            <a:pPr lvl="2">
              <a:buFont typeface="Wingdings" pitchFamily="2" charset="2"/>
              <a:buChar char="Ø"/>
            </a:pPr>
            <a:r>
              <a:rPr lang="cs-CZ" dirty="0" smtClean="0"/>
              <a:t>výška </a:t>
            </a:r>
            <a:r>
              <a:rPr lang="cs-CZ" dirty="0" smtClean="0"/>
              <a:t>hladiny</a:t>
            </a:r>
          </a:p>
          <a:p>
            <a:pPr lvl="2">
              <a:buFont typeface="Wingdings" pitchFamily="2" charset="2"/>
              <a:buChar char="Ø"/>
            </a:pPr>
            <a:r>
              <a:rPr lang="cs-CZ" dirty="0" smtClean="0"/>
              <a:t>složení </a:t>
            </a:r>
            <a:r>
              <a:rPr lang="cs-CZ" dirty="0" smtClean="0"/>
              <a:t>a vlastnosti látek</a:t>
            </a:r>
          </a:p>
          <a:p>
            <a:pPr lvl="2">
              <a:buFont typeface="Wingdings" pitchFamily="2" charset="2"/>
              <a:buChar char="Ø"/>
            </a:pPr>
            <a:r>
              <a:rPr lang="cs-CZ" dirty="0" smtClean="0"/>
              <a:t>hmotnost</a:t>
            </a:r>
            <a:endParaRPr lang="cs-CZ" dirty="0" smtClean="0"/>
          </a:p>
          <a:p>
            <a:pPr lvl="2">
              <a:buFont typeface="Wingdings" pitchFamily="2" charset="2"/>
              <a:buChar char="Ø"/>
            </a:pPr>
            <a:r>
              <a:rPr lang="cs-CZ" dirty="0"/>
              <a:t>d</a:t>
            </a:r>
            <a:r>
              <a:rPr lang="cs-CZ" dirty="0" smtClean="0"/>
              <a:t>élka </a:t>
            </a:r>
            <a:r>
              <a:rPr lang="cs-CZ" dirty="0" smtClean="0"/>
              <a:t>a úhel natočení</a:t>
            </a:r>
          </a:p>
          <a:p>
            <a:pPr lvl="2">
              <a:buFont typeface="Wingdings" pitchFamily="2" charset="2"/>
              <a:buChar char="Ø"/>
            </a:pPr>
            <a:r>
              <a:rPr lang="cs-CZ" dirty="0" smtClean="0"/>
              <a:t>geometrické </a:t>
            </a:r>
            <a:r>
              <a:rPr lang="cs-CZ" dirty="0" smtClean="0"/>
              <a:t>rozměry</a:t>
            </a:r>
          </a:p>
          <a:p>
            <a:pPr lvl="2">
              <a:buFont typeface="Wingdings" pitchFamily="2" charset="2"/>
              <a:buChar char="Ø"/>
            </a:pPr>
            <a:r>
              <a:rPr lang="cs-CZ" dirty="0" smtClean="0"/>
              <a:t>rychlost </a:t>
            </a:r>
            <a:r>
              <a:rPr lang="cs-CZ" dirty="0" smtClean="0"/>
              <a:t>posuvu a otáčení</a:t>
            </a:r>
          </a:p>
          <a:p>
            <a:pPr lvl="2">
              <a:buFont typeface="Wingdings" pitchFamily="2" charset="2"/>
              <a:buChar char="Ø"/>
            </a:pPr>
            <a:r>
              <a:rPr lang="cs-CZ" dirty="0" smtClean="0"/>
              <a:t>stavové </a:t>
            </a:r>
            <a:r>
              <a:rPr lang="cs-CZ" dirty="0" smtClean="0"/>
              <a:t>veličiny</a:t>
            </a:r>
          </a:p>
          <a:p>
            <a:pPr lvl="2">
              <a:buFont typeface="Wingdings" pitchFamily="2" charset="2"/>
              <a:buChar char="Ø"/>
            </a:pPr>
            <a:r>
              <a:rPr lang="cs-CZ" dirty="0" smtClean="0"/>
              <a:t>elektrické </a:t>
            </a:r>
            <a:r>
              <a:rPr lang="cs-CZ" dirty="0" smtClean="0"/>
              <a:t>parametry</a:t>
            </a:r>
            <a:endParaRPr lang="cs-CZ" dirty="0"/>
          </a:p>
          <a:p>
            <a:pPr marL="377886" lvl="1" indent="0">
              <a:buNone/>
            </a:pPr>
            <a:endParaRPr lang="cs-CZ" dirty="0" smtClean="0"/>
          </a:p>
        </p:txBody>
      </p:sp>
    </p:spTree>
    <p:extLst>
      <p:ext uri="{BB962C8B-B14F-4D97-AF65-F5344CB8AC3E}">
        <p14:creationId xmlns:p14="http://schemas.microsoft.com/office/powerpoint/2010/main" val="181749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18883" y="274637"/>
            <a:ext cx="10360501" cy="850107"/>
          </a:xfrm>
        </p:spPr>
        <p:txBody>
          <a:bodyPr>
            <a:normAutofit/>
          </a:bodyPr>
          <a:lstStyle/>
          <a:p>
            <a:pPr algn="ctr"/>
            <a:r>
              <a:rPr lang="cs-CZ" sz="4000" dirty="0" smtClean="0"/>
              <a:t>Typové řešená a jejich vlastnosti</a:t>
            </a:r>
            <a:endParaRPr lang="cs-CZ" sz="4000" dirty="0"/>
          </a:p>
        </p:txBody>
      </p:sp>
      <p:sp>
        <p:nvSpPr>
          <p:cNvPr id="14" name="Content Placeholder 13"/>
          <p:cNvSpPr>
            <a:spLocks noGrp="1"/>
          </p:cNvSpPr>
          <p:nvPr>
            <p:ph idx="1"/>
          </p:nvPr>
        </p:nvSpPr>
        <p:spPr>
          <a:xfrm>
            <a:off x="1269876" y="1700808"/>
            <a:ext cx="9196009" cy="4464496"/>
          </a:xfrm>
        </p:spPr>
        <p:txBody>
          <a:bodyPr>
            <a:normAutofit/>
          </a:bodyPr>
          <a:lstStyle/>
          <a:p>
            <a:pPr lvl="1"/>
            <a:r>
              <a:rPr lang="cs-CZ" sz="2800" dirty="0"/>
              <a:t>Typové řešení je také zobecnění celé skupiny nebo třídy konkrétních úloh. </a:t>
            </a:r>
            <a:endParaRPr lang="cs-CZ" sz="2800" dirty="0" smtClean="0"/>
          </a:p>
          <a:p>
            <a:pPr lvl="1"/>
            <a:r>
              <a:rPr lang="cs-CZ" sz="2800" dirty="0"/>
              <a:t>Obsahuje postupy společné pro všechny skutečné úlohy dané skupiny nebo třídy </a:t>
            </a:r>
            <a:r>
              <a:rPr lang="cs-CZ" sz="2800" dirty="0" smtClean="0"/>
              <a:t>řešení.</a:t>
            </a:r>
          </a:p>
          <a:p>
            <a:pPr lvl="1"/>
            <a:r>
              <a:rPr lang="cs-CZ" sz="2800" dirty="0"/>
              <a:t>Vyjádření konkrétního řešení z typového řešení se provede výběrem nebo dosazením konkrétních hodnot parametrů, které specifikují danou konkrétní úlohu</a:t>
            </a:r>
            <a:r>
              <a:rPr lang="cs-CZ" sz="2800" dirty="0" smtClean="0"/>
              <a:t>.</a:t>
            </a:r>
          </a:p>
          <a:p>
            <a:pPr lvl="2">
              <a:buFont typeface="Wingdings" pitchFamily="2" charset="2"/>
              <a:buChar char="Ø"/>
            </a:pPr>
            <a:r>
              <a:rPr lang="cs-CZ" sz="2600" b="1" dirty="0" smtClean="0"/>
              <a:t>Jako příklad lze uvést typové řešení adaptivního řízení teploty vytlačovacího stroje, systému sběru dat v podnikovém energetickém hospodářství podniku apod.</a:t>
            </a:r>
          </a:p>
        </p:txBody>
      </p:sp>
    </p:spTree>
    <p:extLst>
      <p:ext uri="{BB962C8B-B14F-4D97-AF65-F5344CB8AC3E}">
        <p14:creationId xmlns:p14="http://schemas.microsoft.com/office/powerpoint/2010/main" val="1220557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animEffect transition="in" filter="fade">
                                      <p:cBhvr>
                                        <p:cTn id="7"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Způsoby měření technologických veličin</a:t>
            </a:r>
            <a:endParaRPr lang="cs-CZ" dirty="0"/>
          </a:p>
        </p:txBody>
      </p:sp>
      <p:sp>
        <p:nvSpPr>
          <p:cNvPr id="3" name="Zástupný symbol pro obsah 2"/>
          <p:cNvSpPr>
            <a:spLocks noGrp="1"/>
          </p:cNvSpPr>
          <p:nvPr>
            <p:ph idx="1"/>
          </p:nvPr>
        </p:nvSpPr>
        <p:spPr>
          <a:xfrm>
            <a:off x="1218883" y="1916832"/>
            <a:ext cx="10360501" cy="4320479"/>
          </a:xfrm>
        </p:spPr>
        <p:txBody>
          <a:bodyPr>
            <a:normAutofit fontScale="92500" lnSpcReduction="20000"/>
          </a:bodyPr>
          <a:lstStyle/>
          <a:p>
            <a:r>
              <a:rPr lang="cs-CZ" dirty="0" smtClean="0"/>
              <a:t>Pro většinu základních druhů veličin se používají sériová technická měření a snímání. </a:t>
            </a:r>
            <a:br>
              <a:rPr lang="cs-CZ" dirty="0" smtClean="0"/>
            </a:br>
            <a:endParaRPr lang="cs-CZ" dirty="0" smtClean="0"/>
          </a:p>
          <a:p>
            <a:r>
              <a:rPr lang="cs-CZ" dirty="0" smtClean="0"/>
              <a:t>Pro malou skupinu veličin se vyskytují požadavky, pro které nelze použít sériové technické prostředky měření. Pro tyto měřicí okruhy se projektují specifické technické prostředky </a:t>
            </a:r>
            <a:br>
              <a:rPr lang="cs-CZ" dirty="0" smtClean="0"/>
            </a:br>
            <a:r>
              <a:rPr lang="cs-CZ" dirty="0" smtClean="0"/>
              <a:t>a řešení. Provádí se jejich vývoj, následná výrob prototypů nebo úprava sériových snímačů, ověřování a uvedení do provozu.</a:t>
            </a:r>
          </a:p>
          <a:p>
            <a:r>
              <a:rPr lang="cs-CZ" dirty="0" smtClean="0"/>
              <a:t>Vedle měření technologických veličin jsou v informačních systémech používána snímací zařízení dat a dokumentů. Příkladem jsou čtečky osobních karet v systémech ochrany budov nebo kreditních karet v bankovnictví, obchodu, snímací zařízení dokumentů apod.</a:t>
            </a:r>
          </a:p>
        </p:txBody>
      </p:sp>
    </p:spTree>
    <p:extLst>
      <p:ext uri="{BB962C8B-B14F-4D97-AF65-F5344CB8AC3E}">
        <p14:creationId xmlns:p14="http://schemas.microsoft.com/office/powerpoint/2010/main" val="1946259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Projektování obvodů pro měření teploty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smtClean="0"/>
              <a:t>Teplota </a:t>
            </a:r>
            <a:r>
              <a:rPr lang="cs-CZ" dirty="0"/>
              <a:t>je nejčastější měřená veličina. </a:t>
            </a:r>
            <a:endParaRPr lang="cs-CZ" dirty="0" smtClean="0"/>
          </a:p>
          <a:p>
            <a:pPr lvl="1"/>
            <a:endParaRPr lang="cs-CZ" dirty="0" smtClean="0"/>
          </a:p>
          <a:p>
            <a:pPr lvl="1"/>
            <a:r>
              <a:rPr lang="cs-CZ" dirty="0" smtClean="0"/>
              <a:t>Používá </a:t>
            </a:r>
            <a:r>
              <a:rPr lang="cs-CZ" dirty="0"/>
              <a:t>se ve většině technologických procesů, kolem 60 %. </a:t>
            </a:r>
            <a:endParaRPr lang="cs-CZ" dirty="0" smtClean="0"/>
          </a:p>
          <a:p>
            <a:pPr lvl="1"/>
            <a:endParaRPr lang="cs-CZ" dirty="0"/>
          </a:p>
          <a:p>
            <a:pPr lvl="1"/>
            <a:r>
              <a:rPr lang="cs-CZ" dirty="0" smtClean="0"/>
              <a:t>V</a:t>
            </a:r>
            <a:r>
              <a:rPr lang="cs-CZ" dirty="0"/>
              <a:t> běžné praxi se používá měření teploty v rozsahu od -180 °C do +3 000 °C. Používají se snímače pro dotykové (přímý styk s měřeným médiem) nebo pro bezdotykové měření. </a:t>
            </a:r>
            <a:endParaRPr lang="cs-CZ" dirty="0" smtClean="0"/>
          </a:p>
        </p:txBody>
      </p:sp>
    </p:spTree>
    <p:extLst>
      <p:ext uri="{BB962C8B-B14F-4D97-AF65-F5344CB8AC3E}">
        <p14:creationId xmlns:p14="http://schemas.microsoft.com/office/powerpoint/2010/main" val="2606893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Typy teploměrů</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Odporové teploměry používají senzory využívající fyzikální princip změny elektrického odporu kovů a polovodičů podle teploty</a:t>
            </a:r>
            <a:r>
              <a:rPr lang="cs-CZ" dirty="0" smtClean="0"/>
              <a:t>.</a:t>
            </a:r>
          </a:p>
          <a:p>
            <a:pPr marL="377886" lvl="1" indent="0">
              <a:buNone/>
            </a:pPr>
            <a:endParaRPr lang="cs-CZ" dirty="0" smtClean="0"/>
          </a:p>
          <a:p>
            <a:pPr lvl="1"/>
            <a:r>
              <a:rPr lang="cs-CZ" dirty="0" smtClean="0"/>
              <a:t>Termočlánkové </a:t>
            </a:r>
            <a:r>
              <a:rPr lang="cs-CZ" dirty="0"/>
              <a:t>snímače podle </a:t>
            </a:r>
            <a:r>
              <a:rPr lang="cs-CZ" dirty="0" err="1"/>
              <a:t>Seebeckova</a:t>
            </a:r>
            <a:r>
              <a:rPr lang="cs-CZ" dirty="0"/>
              <a:t> efektu vytváří napětí úměrné měřené teplotě a teplotě srovnávacího konce. </a:t>
            </a:r>
            <a:endParaRPr lang="cs-CZ" dirty="0" smtClean="0"/>
          </a:p>
          <a:p>
            <a:pPr lvl="1"/>
            <a:endParaRPr lang="cs-CZ" dirty="0"/>
          </a:p>
          <a:p>
            <a:pPr lvl="1"/>
            <a:r>
              <a:rPr lang="cs-CZ" dirty="0" smtClean="0"/>
              <a:t>Dilatační </a:t>
            </a:r>
            <a:r>
              <a:rPr lang="cs-CZ" dirty="0"/>
              <a:t>teploměry vytváří skupinu přímočinných teploměrů využívající princip roztažnosti látek vlivem teploty.</a:t>
            </a:r>
            <a:endParaRPr lang="cs-CZ" dirty="0" smtClean="0"/>
          </a:p>
        </p:txBody>
      </p:sp>
    </p:spTree>
    <p:extLst>
      <p:ext uri="{BB962C8B-B14F-4D97-AF65-F5344CB8AC3E}">
        <p14:creationId xmlns:p14="http://schemas.microsoft.com/office/powerpoint/2010/main" val="2157737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97868" y="260648"/>
            <a:ext cx="10360501" cy="850107"/>
          </a:xfrm>
        </p:spPr>
        <p:txBody>
          <a:bodyPr/>
          <a:lstStyle/>
          <a:p>
            <a:pPr algn="ctr"/>
            <a:r>
              <a:rPr lang="cs-CZ" dirty="0" smtClean="0"/>
              <a:t>Rozsahy teplot teplotních snímačů</a:t>
            </a:r>
            <a:endParaRPr lang="en-US" dirty="0"/>
          </a:p>
        </p:txBody>
      </p:sp>
      <p:graphicFrame>
        <p:nvGraphicFramePr>
          <p:cNvPr id="9" name="Content Placeholder 8" descr="Clustered Column chart" title="Chart"/>
          <p:cNvGraphicFramePr>
            <a:graphicFrameLocks noGrp="1"/>
          </p:cNvGraphicFramePr>
          <p:nvPr>
            <p:ph idx="1"/>
            <p:extLst>
              <p:ext uri="{D42A27DB-BD31-4B8C-83A1-F6EECF244321}">
                <p14:modId xmlns:p14="http://schemas.microsoft.com/office/powerpoint/2010/main" val="2141128518"/>
              </p:ext>
            </p:extLst>
          </p:nvPr>
        </p:nvGraphicFramePr>
        <p:xfrm>
          <a:off x="1989956" y="1412776"/>
          <a:ext cx="8568952" cy="460851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ovéPole 3"/>
          <p:cNvSpPr txBox="1"/>
          <p:nvPr/>
        </p:nvSpPr>
        <p:spPr>
          <a:xfrm>
            <a:off x="2566020" y="1340768"/>
            <a:ext cx="720080" cy="830997"/>
          </a:xfrm>
          <a:prstGeom prst="rect">
            <a:avLst/>
          </a:prstGeom>
          <a:noFill/>
        </p:spPr>
        <p:txBody>
          <a:bodyPr wrap="square" rtlCol="0">
            <a:spAutoFit/>
          </a:bodyPr>
          <a:lstStyle/>
          <a:p>
            <a:r>
              <a:rPr lang="cs-CZ" sz="2000" dirty="0"/>
              <a:t>°C</a:t>
            </a:r>
          </a:p>
          <a:p>
            <a:endParaRPr lang="cs-CZ" sz="2800" dirty="0"/>
          </a:p>
        </p:txBody>
      </p:sp>
      <p:sp>
        <p:nvSpPr>
          <p:cNvPr id="6" name="TextovéPole 5"/>
          <p:cNvSpPr txBox="1"/>
          <p:nvPr/>
        </p:nvSpPr>
        <p:spPr>
          <a:xfrm>
            <a:off x="10342884" y="4854768"/>
            <a:ext cx="1512168" cy="400110"/>
          </a:xfrm>
          <a:prstGeom prst="rect">
            <a:avLst/>
          </a:prstGeom>
          <a:noFill/>
        </p:spPr>
        <p:txBody>
          <a:bodyPr wrap="square" rtlCol="0">
            <a:spAutoFit/>
          </a:bodyPr>
          <a:lstStyle/>
          <a:p>
            <a:r>
              <a:rPr lang="cs-CZ" sz="2000" dirty="0" smtClean="0"/>
              <a:t>Typ snímače</a:t>
            </a:r>
            <a:endParaRPr lang="cs-CZ" sz="2000" dirty="0"/>
          </a:p>
        </p:txBody>
      </p:sp>
    </p:spTree>
    <p:extLst>
      <p:ext uri="{BB962C8B-B14F-4D97-AF65-F5344CB8AC3E}">
        <p14:creationId xmlns:p14="http://schemas.microsoft.com/office/powerpoint/2010/main" val="148481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Vyhodnocení hledisek pro obvod teplotního měření</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Aby mohl projektant zodpovědně a kvalifikovaně navrhnout obvod pro měření teploty, musí provést vyhodnocení údajů dotazníku zpracovaného podle zadaní pro každý měřicí obvod</a:t>
            </a:r>
            <a:r>
              <a:rPr lang="cs-CZ" dirty="0" smtClean="0"/>
              <a:t>.</a:t>
            </a:r>
          </a:p>
          <a:p>
            <a:pPr lvl="1"/>
            <a:endParaRPr lang="cs-CZ" dirty="0" smtClean="0"/>
          </a:p>
          <a:p>
            <a:pPr lvl="1"/>
            <a:r>
              <a:rPr lang="cs-CZ" dirty="0" smtClean="0"/>
              <a:t>Musí brát v úvahu:</a:t>
            </a:r>
          </a:p>
          <a:p>
            <a:pPr lvl="2">
              <a:buFont typeface="Wingdings" pitchFamily="2" charset="2"/>
              <a:buChar char="Ø"/>
            </a:pPr>
            <a:r>
              <a:rPr lang="cs-CZ" dirty="0"/>
              <a:t>r</a:t>
            </a:r>
            <a:r>
              <a:rPr lang="cs-CZ" dirty="0" smtClean="0"/>
              <a:t>ozsah </a:t>
            </a:r>
            <a:r>
              <a:rPr lang="cs-CZ" dirty="0"/>
              <a:t>měření (°C</a:t>
            </a:r>
            <a:r>
              <a:rPr lang="cs-CZ" dirty="0" smtClean="0"/>
              <a:t>),</a:t>
            </a:r>
            <a:endParaRPr lang="cs-CZ" dirty="0"/>
          </a:p>
          <a:p>
            <a:pPr lvl="2">
              <a:buFont typeface="Wingdings" pitchFamily="2" charset="2"/>
              <a:buChar char="Ø"/>
            </a:pPr>
            <a:r>
              <a:rPr lang="cs-CZ" dirty="0"/>
              <a:t>t</a:t>
            </a:r>
            <a:r>
              <a:rPr lang="cs-CZ" dirty="0" smtClean="0"/>
              <a:t>řída </a:t>
            </a:r>
            <a:r>
              <a:rPr lang="cs-CZ" dirty="0"/>
              <a:t>přesnosti </a:t>
            </a:r>
            <a:r>
              <a:rPr lang="cs-CZ" dirty="0" smtClean="0"/>
              <a:t>měření,</a:t>
            </a:r>
          </a:p>
          <a:p>
            <a:pPr lvl="2">
              <a:buFont typeface="Wingdings" pitchFamily="2" charset="2"/>
              <a:buChar char="Ø"/>
            </a:pPr>
            <a:r>
              <a:rPr lang="cs-CZ" dirty="0"/>
              <a:t>o</a:t>
            </a:r>
            <a:r>
              <a:rPr lang="cs-CZ" dirty="0" smtClean="0"/>
              <a:t>kolní prostředí.</a:t>
            </a:r>
            <a:endParaRPr lang="cs-CZ" dirty="0"/>
          </a:p>
          <a:p>
            <a:pPr lvl="1"/>
            <a:endParaRPr lang="cs-CZ" dirty="0" smtClean="0"/>
          </a:p>
        </p:txBody>
      </p:sp>
    </p:spTree>
    <p:extLst>
      <p:ext uri="{BB962C8B-B14F-4D97-AF65-F5344CB8AC3E}">
        <p14:creationId xmlns:p14="http://schemas.microsoft.com/office/powerpoint/2010/main" val="3492997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3" end="3"/>
                                            </p:txEl>
                                          </p:spTgt>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p:cTn id="14"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4" end="4"/>
                                            </p:txEl>
                                          </p:spTgt>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p:cTn id="21"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5" end="5"/>
                                            </p:txEl>
                                          </p:spTgt>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Projektování obvodů proměření průtoku a množství</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Získané informace o průtoku nebo množství jsou </a:t>
            </a:r>
            <a:r>
              <a:rPr lang="cs-CZ" dirty="0" smtClean="0"/>
              <a:t>využívány:</a:t>
            </a:r>
          </a:p>
          <a:p>
            <a:pPr lvl="2">
              <a:buFont typeface="Wingdings" pitchFamily="2" charset="2"/>
              <a:buChar char="Ø"/>
            </a:pPr>
            <a:r>
              <a:rPr lang="cs-CZ" dirty="0" smtClean="0"/>
              <a:t> </a:t>
            </a:r>
            <a:r>
              <a:rPr lang="cs-CZ" dirty="0"/>
              <a:t>v regulačních okruzích při dávkování komponent v technologických procesech, </a:t>
            </a:r>
            <a:endParaRPr lang="cs-CZ" dirty="0" smtClean="0"/>
          </a:p>
          <a:p>
            <a:pPr lvl="2">
              <a:buFont typeface="Wingdings" pitchFamily="2" charset="2"/>
              <a:buChar char="Ø"/>
            </a:pPr>
            <a:r>
              <a:rPr lang="cs-CZ" dirty="0" smtClean="0"/>
              <a:t>v</a:t>
            </a:r>
            <a:r>
              <a:rPr lang="cs-CZ" dirty="0"/>
              <a:t> informačních systémech při sledování toku surovin a energií a vyhodnocování surovinové a energetické náročnosti, </a:t>
            </a:r>
            <a:endParaRPr lang="cs-CZ" dirty="0" smtClean="0"/>
          </a:p>
          <a:p>
            <a:pPr lvl="2">
              <a:buFont typeface="Wingdings" pitchFamily="2" charset="2"/>
              <a:buChar char="Ø"/>
            </a:pPr>
            <a:r>
              <a:rPr lang="cs-CZ" dirty="0" smtClean="0"/>
              <a:t>při </a:t>
            </a:r>
            <a:r>
              <a:rPr lang="cs-CZ" dirty="0"/>
              <a:t>obchodních jednáních a vstupních materiálech </a:t>
            </a:r>
            <a:br>
              <a:rPr lang="cs-CZ" dirty="0"/>
            </a:br>
            <a:r>
              <a:rPr lang="cs-CZ" dirty="0"/>
              <a:t>do výroby a o finálních výrobcích.</a:t>
            </a:r>
          </a:p>
          <a:p>
            <a:pPr lvl="1"/>
            <a:r>
              <a:rPr lang="cs-CZ" dirty="0"/>
              <a:t>Nejčastěji se jedná o průtok tekutiny v uzavřeném potrubí, výjimečně o průtok kapalin v otevřeném kanále</a:t>
            </a:r>
            <a:r>
              <a:rPr lang="cs-CZ" dirty="0" smtClean="0"/>
              <a:t>.</a:t>
            </a:r>
          </a:p>
          <a:p>
            <a:pPr lvl="1"/>
            <a:r>
              <a:rPr lang="cs-CZ" dirty="0" smtClean="0"/>
              <a:t>Podle </a:t>
            </a:r>
            <a:r>
              <a:rPr lang="cs-CZ" dirty="0"/>
              <a:t>způsobu vyjádření měřené veličiny se jedná o hodnoty okamžitého hmotnostního nebo objemového průtoku nebo o hodnoty celkového hmotnostního množství nebo objemu.</a:t>
            </a:r>
          </a:p>
          <a:p>
            <a:pPr lvl="1"/>
            <a:endParaRPr lang="cs-CZ" dirty="0" smtClean="0"/>
          </a:p>
        </p:txBody>
      </p:sp>
    </p:spTree>
    <p:extLst>
      <p:ext uri="{BB962C8B-B14F-4D97-AF65-F5344CB8AC3E}">
        <p14:creationId xmlns:p14="http://schemas.microsoft.com/office/powerpoint/2010/main" val="420602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Používané průtokoměry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Obecně se v praxi používané průtokoměry třídí podle metody měření na:</a:t>
            </a:r>
          </a:p>
          <a:p>
            <a:pPr lvl="2">
              <a:buFont typeface="Wingdings" pitchFamily="2" charset="2"/>
              <a:buChar char="Ø"/>
            </a:pPr>
            <a:r>
              <a:rPr lang="cs-CZ" dirty="0"/>
              <a:t>objemové čítače (průtokoměr s turbínou [kapalina, plyn], s lopatkovým kolem [kapalina &lt;130 °C], s oválnými a ozubenými koly [</a:t>
            </a:r>
            <a:r>
              <a:rPr lang="cs-CZ" dirty="0" err="1"/>
              <a:t>viskozní</a:t>
            </a:r>
            <a:r>
              <a:rPr lang="cs-CZ" dirty="0"/>
              <a:t> kapalina]),</a:t>
            </a:r>
          </a:p>
          <a:p>
            <a:pPr lvl="2">
              <a:buFont typeface="Wingdings" pitchFamily="2" charset="2"/>
              <a:buChar char="Ø"/>
            </a:pPr>
            <a:r>
              <a:rPr lang="cs-CZ" dirty="0"/>
              <a:t>průřezová měřidla (clona, dýza, </a:t>
            </a:r>
            <a:r>
              <a:rPr lang="cs-CZ" dirty="0" err="1"/>
              <a:t>Venturiho</a:t>
            </a:r>
            <a:r>
              <a:rPr lang="cs-CZ" dirty="0"/>
              <a:t> trubice, rychlostní sonda [kapaliny, plyn, v. pára, &lt;550 °C]),</a:t>
            </a:r>
          </a:p>
          <a:p>
            <a:pPr lvl="2">
              <a:buFont typeface="Wingdings" pitchFamily="2" charset="2"/>
              <a:buChar char="Ø"/>
            </a:pPr>
            <a:r>
              <a:rPr lang="cs-CZ" dirty="0"/>
              <a:t>plováčkové [kapalina, plyn, laboratoře],</a:t>
            </a:r>
          </a:p>
          <a:p>
            <a:pPr lvl="2">
              <a:buFont typeface="Wingdings" pitchFamily="2" charset="2"/>
              <a:buChar char="Ø"/>
            </a:pPr>
            <a:r>
              <a:rPr lang="cs-CZ" dirty="0"/>
              <a:t>termoelektrické [malé průtoky kapalin],</a:t>
            </a:r>
          </a:p>
          <a:p>
            <a:pPr lvl="2">
              <a:buFont typeface="Wingdings" pitchFamily="2" charset="2"/>
              <a:buChar char="Ø"/>
            </a:pPr>
            <a:r>
              <a:rPr lang="cs-CZ" dirty="0"/>
              <a:t>induktivní [vodivá kapalina 5 </a:t>
            </a:r>
            <a:r>
              <a:rPr lang="cs-CZ" dirty="0" err="1"/>
              <a:t>μS</a:t>
            </a:r>
            <a:r>
              <a:rPr lang="cs-CZ" dirty="0"/>
              <a:t>/cm],</a:t>
            </a:r>
          </a:p>
          <a:p>
            <a:pPr lvl="2">
              <a:buFont typeface="Wingdings" pitchFamily="2" charset="2"/>
              <a:buChar char="Ø"/>
            </a:pPr>
            <a:r>
              <a:rPr lang="cs-CZ" dirty="0"/>
              <a:t>ultrazvukové [kapalina],</a:t>
            </a:r>
          </a:p>
          <a:p>
            <a:pPr lvl="2">
              <a:buFont typeface="Wingdings" pitchFamily="2" charset="2"/>
              <a:buChar char="Ø"/>
            </a:pPr>
            <a:r>
              <a:rPr lang="cs-CZ" dirty="0"/>
              <a:t>vírové [kapalina, plyn, vodní pára, &lt;350 °C],</a:t>
            </a:r>
          </a:p>
          <a:p>
            <a:pPr lvl="2">
              <a:buFont typeface="Wingdings" pitchFamily="2" charset="2"/>
              <a:buChar char="Ø"/>
            </a:pPr>
            <a:r>
              <a:rPr lang="cs-CZ" dirty="0" err="1"/>
              <a:t>Coriolisův</a:t>
            </a:r>
            <a:r>
              <a:rPr lang="cs-CZ" dirty="0"/>
              <a:t> hmotnostní průtokoměr.</a:t>
            </a:r>
          </a:p>
          <a:p>
            <a:pPr lvl="2">
              <a:buFont typeface="Wingdings" pitchFamily="2" charset="2"/>
              <a:buChar char="Ø"/>
            </a:pPr>
            <a:endParaRPr lang="cs-CZ" dirty="0" smtClean="0"/>
          </a:p>
        </p:txBody>
      </p:sp>
    </p:spTree>
    <p:extLst>
      <p:ext uri="{BB962C8B-B14F-4D97-AF65-F5344CB8AC3E}">
        <p14:creationId xmlns:p14="http://schemas.microsoft.com/office/powerpoint/2010/main" val="2036605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Vyhodnocení hledisek pro obvod měření průtoku</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Při volbě metody měření pro daný průtok je nutno zvážit několik hledisek. </a:t>
            </a:r>
            <a:endParaRPr lang="cs-CZ" dirty="0" smtClean="0"/>
          </a:p>
          <a:p>
            <a:pPr lvl="1"/>
            <a:endParaRPr lang="cs-CZ" dirty="0" smtClean="0"/>
          </a:p>
          <a:p>
            <a:pPr lvl="1"/>
            <a:r>
              <a:rPr lang="cs-CZ" dirty="0" smtClean="0"/>
              <a:t>Musí </a:t>
            </a:r>
            <a:r>
              <a:rPr lang="cs-CZ" dirty="0" smtClean="0"/>
              <a:t>brát v úvahu:</a:t>
            </a:r>
          </a:p>
          <a:p>
            <a:pPr lvl="2">
              <a:buFont typeface="Wingdings" pitchFamily="2" charset="2"/>
              <a:buChar char="Ø"/>
            </a:pPr>
            <a:r>
              <a:rPr lang="cs-CZ" dirty="0"/>
              <a:t>průtok jmenovitý „</a:t>
            </a:r>
            <a:r>
              <a:rPr lang="cs-CZ" dirty="0" err="1"/>
              <a:t>Fjmen</a:t>
            </a:r>
            <a:r>
              <a:rPr lang="cs-CZ" dirty="0"/>
              <a:t>“ (hodnota pro jmenovité podmínky nebo nejčastější režim technologie),</a:t>
            </a:r>
          </a:p>
          <a:p>
            <a:pPr lvl="2">
              <a:buFont typeface="Wingdings" pitchFamily="2" charset="2"/>
              <a:buChar char="Ø"/>
            </a:pPr>
            <a:r>
              <a:rPr lang="cs-CZ" dirty="0"/>
              <a:t>průtok dělící nebo přechodový „</a:t>
            </a:r>
            <a:r>
              <a:rPr lang="cs-CZ" dirty="0" err="1"/>
              <a:t>Fdel</a:t>
            </a:r>
            <a:r>
              <a:rPr lang="cs-CZ" dirty="0"/>
              <a:t>“ (hodnota průtoku na hranici jmenovité přesnosti),</a:t>
            </a:r>
          </a:p>
          <a:p>
            <a:pPr lvl="2">
              <a:buFont typeface="Wingdings" pitchFamily="2" charset="2"/>
              <a:buChar char="Ø"/>
            </a:pPr>
            <a:r>
              <a:rPr lang="cs-CZ" dirty="0"/>
              <a:t>průtok minimální „</a:t>
            </a:r>
            <a:r>
              <a:rPr lang="cs-CZ" dirty="0" err="1"/>
              <a:t>Fmin</a:t>
            </a:r>
            <a:r>
              <a:rPr lang="cs-CZ" dirty="0"/>
              <a:t>“ (hodnota průtoku, kdy přesnost je ještě únosná),</a:t>
            </a:r>
          </a:p>
          <a:p>
            <a:pPr lvl="2">
              <a:buFont typeface="Wingdings" pitchFamily="2" charset="2"/>
              <a:buChar char="Ø"/>
            </a:pPr>
            <a:r>
              <a:rPr lang="cs-CZ" dirty="0"/>
              <a:t>průtok startovací „</a:t>
            </a:r>
            <a:r>
              <a:rPr lang="cs-CZ" dirty="0" err="1"/>
              <a:t>Fstart</a:t>
            </a:r>
            <a:r>
              <a:rPr lang="cs-CZ" dirty="0"/>
              <a:t>“ (hodnota průtoku, kdy začíná průtokoměr ukazovat počáteční hodnotu, i když přesnost je velmi špatná),</a:t>
            </a:r>
          </a:p>
          <a:p>
            <a:pPr lvl="2">
              <a:buFont typeface="Wingdings" pitchFamily="2" charset="2"/>
              <a:buChar char="Ø"/>
            </a:pPr>
            <a:r>
              <a:rPr lang="cs-CZ" dirty="0"/>
              <a:t>průtok maximální „</a:t>
            </a:r>
            <a:r>
              <a:rPr lang="cs-CZ" dirty="0" err="1"/>
              <a:t>Fmax</a:t>
            </a:r>
            <a:r>
              <a:rPr lang="cs-CZ" dirty="0"/>
              <a:t>“ (průtok maximální, v provozu se vyskytující krátkodobě).</a:t>
            </a:r>
          </a:p>
          <a:p>
            <a:pPr lvl="2"/>
            <a:endParaRPr lang="cs-CZ" dirty="0" smtClean="0"/>
          </a:p>
        </p:txBody>
      </p:sp>
    </p:spTree>
    <p:extLst>
      <p:ext uri="{BB962C8B-B14F-4D97-AF65-F5344CB8AC3E}">
        <p14:creationId xmlns:p14="http://schemas.microsoft.com/office/powerpoint/2010/main" val="188384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3" end="3"/>
                                            </p:txEl>
                                          </p:spTgt>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p:cTn id="14"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4" end="4"/>
                                            </p:txEl>
                                          </p:spTgt>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p:cTn id="21"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5" end="5"/>
                                            </p:txEl>
                                          </p:spTgt>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 calcmode="lin" valueType="num">
                                      <p:cBhvr>
                                        <p:cTn id="28"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31" dur="1000"/>
                                        <p:tgtEl>
                                          <p:spTgt spid="3">
                                            <p:txEl>
                                              <p:pRg st="6" end="6"/>
                                            </p:txEl>
                                          </p:spTgt>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p:cTn id="3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6"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37"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38"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normAutofit fontScale="90000"/>
          </a:bodyPr>
          <a:lstStyle/>
          <a:p>
            <a:pPr algn="ctr"/>
            <a:r>
              <a:rPr lang="cs-CZ" dirty="0" smtClean="0"/>
              <a:t>Rozsah měření průtoku v závislosti na přesnosti měření</a:t>
            </a:r>
            <a:endParaRPr lang="cs-CZ" dirty="0"/>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2540" y="1916113"/>
            <a:ext cx="8493344" cy="4321175"/>
          </a:xfrm>
        </p:spPr>
      </p:pic>
    </p:spTree>
    <p:extLst>
      <p:ext uri="{BB962C8B-B14F-4D97-AF65-F5344CB8AC3E}">
        <p14:creationId xmlns:p14="http://schemas.microsoft.com/office/powerpoint/2010/main" val="3164694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Projektování obvodů pro měření tlaku</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smtClean="0"/>
              <a:t>Obvody pro měření tlaku plní požadavky měření:</a:t>
            </a:r>
          </a:p>
          <a:p>
            <a:pPr lvl="2">
              <a:buFont typeface="Wingdings" pitchFamily="2" charset="2"/>
              <a:buChar char="Ø"/>
            </a:pPr>
            <a:r>
              <a:rPr lang="cs-CZ" b="1" dirty="0"/>
              <a:t>přetlaku</a:t>
            </a:r>
            <a:r>
              <a:rPr lang="cs-CZ" b="1" dirty="0" smtClean="0"/>
              <a:t>,</a:t>
            </a:r>
          </a:p>
          <a:p>
            <a:pPr lvl="2">
              <a:buFont typeface="Wingdings" pitchFamily="2" charset="2"/>
              <a:buChar char="Ø"/>
            </a:pPr>
            <a:r>
              <a:rPr lang="cs-CZ" b="1" dirty="0" smtClean="0"/>
              <a:t>podtlaku,</a:t>
            </a:r>
          </a:p>
          <a:p>
            <a:pPr lvl="2">
              <a:buFont typeface="Wingdings" pitchFamily="2" charset="2"/>
              <a:buChar char="Ø"/>
            </a:pPr>
            <a:r>
              <a:rPr lang="cs-CZ" b="1" dirty="0"/>
              <a:t>absolutního </a:t>
            </a:r>
            <a:r>
              <a:rPr lang="cs-CZ" b="1" dirty="0" smtClean="0"/>
              <a:t>tlaku</a:t>
            </a:r>
            <a:r>
              <a:rPr lang="cs-CZ" b="1" dirty="0" smtClean="0"/>
              <a:t>.</a:t>
            </a:r>
          </a:p>
          <a:p>
            <a:pPr lvl="2">
              <a:buFont typeface="Wingdings" pitchFamily="2" charset="2"/>
              <a:buChar char="Ø"/>
            </a:pPr>
            <a:endParaRPr lang="cs-CZ" b="1" dirty="0"/>
          </a:p>
          <a:p>
            <a:pPr lvl="2">
              <a:buFont typeface="Wingdings" pitchFamily="2" charset="2"/>
              <a:buChar char="Ø"/>
            </a:pPr>
            <a:r>
              <a:rPr lang="cs-CZ" b="1" dirty="0"/>
              <a:t>D</a:t>
            </a:r>
            <a:r>
              <a:rPr lang="cs-CZ" b="1" dirty="0" smtClean="0"/>
              <a:t>iference tlaku:</a:t>
            </a:r>
          </a:p>
          <a:p>
            <a:pPr lvl="3">
              <a:buFont typeface="Wingdings" pitchFamily="2" charset="2"/>
              <a:buChar char="Ø"/>
            </a:pPr>
            <a:r>
              <a:rPr lang="cs-CZ" b="1" dirty="0" smtClean="0"/>
              <a:t>v</a:t>
            </a:r>
            <a:r>
              <a:rPr lang="cs-CZ" b="1" dirty="0"/>
              <a:t> zásobnících, </a:t>
            </a:r>
            <a:endParaRPr lang="cs-CZ" b="1" dirty="0" smtClean="0"/>
          </a:p>
          <a:p>
            <a:pPr lvl="3">
              <a:buFont typeface="Wingdings" pitchFamily="2" charset="2"/>
              <a:buChar char="Ø"/>
            </a:pPr>
            <a:r>
              <a:rPr lang="cs-CZ" b="1" dirty="0" smtClean="0"/>
              <a:t>reakčních </a:t>
            </a:r>
            <a:r>
              <a:rPr lang="cs-CZ" b="1" dirty="0"/>
              <a:t>nádobách, </a:t>
            </a:r>
            <a:endParaRPr lang="cs-CZ" b="1" dirty="0" smtClean="0"/>
          </a:p>
          <a:p>
            <a:pPr lvl="3">
              <a:buFont typeface="Wingdings" pitchFamily="2" charset="2"/>
              <a:buChar char="Ø"/>
            </a:pPr>
            <a:r>
              <a:rPr lang="cs-CZ" b="1" dirty="0" smtClean="0"/>
              <a:t>destilačních </a:t>
            </a:r>
            <a:r>
              <a:rPr lang="cs-CZ" b="1" dirty="0"/>
              <a:t>kolonách, </a:t>
            </a:r>
            <a:endParaRPr lang="cs-CZ" b="1" dirty="0" smtClean="0"/>
          </a:p>
          <a:p>
            <a:pPr lvl="3">
              <a:buFont typeface="Wingdings" pitchFamily="2" charset="2"/>
              <a:buChar char="Ø"/>
            </a:pPr>
            <a:r>
              <a:rPr lang="cs-CZ" b="1" dirty="0" smtClean="0"/>
              <a:t>potrubích </a:t>
            </a:r>
            <a:r>
              <a:rPr lang="cs-CZ" b="1" dirty="0"/>
              <a:t>a na měření atmosférického tlaku.</a:t>
            </a:r>
            <a:endParaRPr lang="cs-CZ" b="1" dirty="0" smtClean="0"/>
          </a:p>
          <a:p>
            <a:pPr lvl="2">
              <a:buFont typeface="Wingdings" pitchFamily="2" charset="2"/>
              <a:buChar char="Ø"/>
            </a:pPr>
            <a:endParaRPr lang="cs-CZ" dirty="0" smtClean="0"/>
          </a:p>
        </p:txBody>
      </p:sp>
    </p:spTree>
    <p:extLst>
      <p:ext uri="{BB962C8B-B14F-4D97-AF65-F5344CB8AC3E}">
        <p14:creationId xmlns:p14="http://schemas.microsoft.com/office/powerpoint/2010/main" val="178728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197868" y="332657"/>
            <a:ext cx="10360501" cy="792088"/>
          </a:xfrm>
        </p:spPr>
        <p:txBody>
          <a:bodyPr>
            <a:normAutofit/>
          </a:bodyPr>
          <a:lstStyle/>
          <a:p>
            <a:pPr lvl="1" algn="ctr"/>
            <a:r>
              <a:rPr lang="cs-CZ" sz="4000" dirty="0">
                <a:solidFill>
                  <a:schemeClr val="tx1"/>
                </a:solidFill>
                <a:latin typeface="+mj-lt"/>
              </a:rPr>
              <a:t>Značení obvodů automatizace</a:t>
            </a:r>
          </a:p>
        </p:txBody>
      </p:sp>
      <p:sp>
        <p:nvSpPr>
          <p:cNvPr id="14" name="Content Placeholder 13"/>
          <p:cNvSpPr>
            <a:spLocks noGrp="1"/>
          </p:cNvSpPr>
          <p:nvPr>
            <p:ph idx="1"/>
          </p:nvPr>
        </p:nvSpPr>
        <p:spPr>
          <a:xfrm>
            <a:off x="1269876" y="1700808"/>
            <a:ext cx="9196009" cy="4464496"/>
          </a:xfrm>
        </p:spPr>
        <p:txBody>
          <a:bodyPr>
            <a:normAutofit/>
          </a:bodyPr>
          <a:lstStyle/>
          <a:p>
            <a:pPr lvl="1"/>
            <a:r>
              <a:rPr lang="cs-CZ" sz="2800" dirty="0"/>
              <a:t>Nakreslí se složení měřicího nebo regulačního okruhu, jeho signální vazby na okolí a technologické zařízení</a:t>
            </a:r>
            <a:r>
              <a:rPr lang="cs-CZ" sz="2800" dirty="0" smtClean="0"/>
              <a:t>.</a:t>
            </a:r>
            <a:endParaRPr lang="cs-CZ" sz="2800" dirty="0"/>
          </a:p>
          <a:p>
            <a:pPr lvl="1"/>
            <a:endParaRPr lang="cs-CZ" sz="2800" dirty="0" smtClean="0"/>
          </a:p>
          <a:p>
            <a:pPr lvl="1"/>
            <a:endParaRPr lang="cs-CZ" sz="2800" dirty="0"/>
          </a:p>
          <a:p>
            <a:pPr lvl="1"/>
            <a:r>
              <a:rPr lang="cs-CZ" sz="2800" dirty="0" smtClean="0"/>
              <a:t>Používají </a:t>
            </a:r>
            <a:r>
              <a:rPr lang="cs-CZ" sz="2800" dirty="0"/>
              <a:t>specifické </a:t>
            </a:r>
            <a:r>
              <a:rPr lang="cs-CZ" sz="2800" dirty="0" smtClean="0"/>
              <a:t>značky:</a:t>
            </a:r>
            <a:endParaRPr lang="cs-CZ" sz="2800" dirty="0"/>
          </a:p>
          <a:p>
            <a:pPr lvl="2">
              <a:buFont typeface="Wingdings" pitchFamily="2" charset="2"/>
              <a:buChar char="Ø"/>
            </a:pPr>
            <a:r>
              <a:rPr lang="cs-CZ" sz="2600" b="1" dirty="0"/>
              <a:t>b</a:t>
            </a:r>
            <a:r>
              <a:rPr lang="cs-CZ" sz="2600" b="1" dirty="0" smtClean="0"/>
              <a:t>ez složitých </a:t>
            </a:r>
            <a:r>
              <a:rPr lang="cs-CZ" sz="2600" b="1" dirty="0"/>
              <a:t>textových </a:t>
            </a:r>
            <a:r>
              <a:rPr lang="cs-CZ" sz="2600" b="1" dirty="0" smtClean="0"/>
              <a:t>popisů,</a:t>
            </a:r>
            <a:endParaRPr lang="cs-CZ" sz="2600" b="1" dirty="0" smtClean="0"/>
          </a:p>
          <a:p>
            <a:pPr lvl="2">
              <a:buFont typeface="Wingdings" pitchFamily="2" charset="2"/>
              <a:buChar char="Ø"/>
            </a:pPr>
            <a:r>
              <a:rPr lang="cs-CZ" sz="2600" b="1" dirty="0"/>
              <a:t>v</a:t>
            </a:r>
            <a:r>
              <a:rPr lang="cs-CZ" sz="2600" b="1" dirty="0" smtClean="0"/>
              <a:t> jednoduché grafické </a:t>
            </a:r>
            <a:r>
              <a:rPr lang="cs-CZ" sz="2600" b="1" dirty="0" smtClean="0"/>
              <a:t>formě.</a:t>
            </a:r>
            <a:endParaRPr lang="cs-CZ" sz="2600" b="1" dirty="0" smtClean="0"/>
          </a:p>
          <a:p>
            <a:pPr lvl="1"/>
            <a:endParaRPr lang="cs-CZ" sz="2800" dirty="0" smtClean="0"/>
          </a:p>
          <a:p>
            <a:pPr lvl="1"/>
            <a:endParaRPr lang="cs-CZ" sz="2800" dirty="0"/>
          </a:p>
          <a:p>
            <a:pPr lvl="1"/>
            <a:endParaRPr lang="cs-CZ" sz="2800" dirty="0" smtClean="0"/>
          </a:p>
        </p:txBody>
      </p:sp>
    </p:spTree>
    <p:extLst>
      <p:ext uri="{BB962C8B-B14F-4D97-AF65-F5344CB8AC3E}">
        <p14:creationId xmlns:p14="http://schemas.microsoft.com/office/powerpoint/2010/main" val="362210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animEffect transition="in" filter="fade">
                                      <p:cBhvr>
                                        <p:cTn id="7" dur="500"/>
                                        <p:tgtEl>
                                          <p:spTgt spid="1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5" end="5"/>
                                            </p:txEl>
                                          </p:spTgt>
                                        </p:tgtEl>
                                        <p:attrNameLst>
                                          <p:attrName>style.visibility</p:attrName>
                                        </p:attrNameLst>
                                      </p:cBhvr>
                                      <p:to>
                                        <p:strVal val="visible"/>
                                      </p:to>
                                    </p:set>
                                    <p:animEffect transition="in" filter="fade">
                                      <p:cBhvr>
                                        <p:cTn id="12"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Typy použitých sensorů pro měření tlaku</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2"/>
            <a:r>
              <a:rPr lang="cs-CZ" dirty="0"/>
              <a:t>Pro měření tlakových veličin se používají měřicí senzory, převádějící působení tlaku </a:t>
            </a:r>
            <a:br>
              <a:rPr lang="cs-CZ" dirty="0"/>
            </a:br>
            <a:r>
              <a:rPr lang="cs-CZ" dirty="0"/>
              <a:t>na posuv, sílu nebo úhel natočení</a:t>
            </a:r>
            <a:r>
              <a:rPr lang="cs-CZ" dirty="0" smtClean="0"/>
              <a:t>.</a:t>
            </a:r>
          </a:p>
          <a:p>
            <a:pPr lvl="2"/>
            <a:endParaRPr lang="cs-CZ" dirty="0" smtClean="0"/>
          </a:p>
          <a:p>
            <a:pPr lvl="2"/>
            <a:r>
              <a:rPr lang="cs-CZ" dirty="0" smtClean="0"/>
              <a:t>Jsou </a:t>
            </a:r>
            <a:r>
              <a:rPr lang="cs-CZ" dirty="0"/>
              <a:t>to mechanické systémy typu membrána, pružná trubice, vlnovec, kruhová váha a U-trubice aplikované jako lokální měřidla</a:t>
            </a:r>
            <a:r>
              <a:rPr lang="cs-CZ" dirty="0" smtClean="0"/>
              <a:t>.</a:t>
            </a:r>
          </a:p>
          <a:p>
            <a:pPr lvl="2"/>
            <a:endParaRPr lang="cs-CZ" dirty="0" smtClean="0"/>
          </a:p>
          <a:p>
            <a:pPr lvl="2"/>
            <a:r>
              <a:rPr lang="cs-CZ" dirty="0" smtClean="0"/>
              <a:t>Ručková </a:t>
            </a:r>
            <a:r>
              <a:rPr lang="cs-CZ" dirty="0"/>
              <a:t>měřidla mohou být vybavena i odporovým senzorem natočení ručičky přístroje. </a:t>
            </a:r>
            <a:endParaRPr lang="cs-CZ" dirty="0" smtClean="0"/>
          </a:p>
          <a:p>
            <a:pPr lvl="2"/>
            <a:endParaRPr lang="cs-CZ" dirty="0" smtClean="0"/>
          </a:p>
          <a:p>
            <a:pPr lvl="2"/>
            <a:r>
              <a:rPr lang="cs-CZ" dirty="0" smtClean="0"/>
              <a:t>Pro </a:t>
            </a:r>
            <a:r>
              <a:rPr lang="cs-CZ" dirty="0"/>
              <a:t>elektronické snímání působení tlaku se používají nejčastěji senzory elektrického odporu, induktivní senzory, tenzometrické senzory, kapacitní senzory a výjimečně systém tryska-klapka</a:t>
            </a:r>
            <a:r>
              <a:rPr lang="cs-CZ" dirty="0" smtClean="0"/>
              <a:t>.</a:t>
            </a:r>
          </a:p>
          <a:p>
            <a:pPr lvl="2"/>
            <a:endParaRPr lang="cs-CZ" dirty="0" smtClean="0"/>
          </a:p>
        </p:txBody>
      </p:sp>
    </p:spTree>
    <p:extLst>
      <p:ext uri="{BB962C8B-B14F-4D97-AF65-F5344CB8AC3E}">
        <p14:creationId xmlns:p14="http://schemas.microsoft.com/office/powerpoint/2010/main" val="2334359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Převodník tlaku</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2"/>
            <a:r>
              <a:rPr lang="cs-CZ" dirty="0"/>
              <a:t>Konstrukčně jsou uspořádány tyto komponenty do jednoho přístroje – převodníku tlakových veličin</a:t>
            </a:r>
            <a:r>
              <a:rPr lang="cs-CZ" dirty="0" smtClean="0"/>
              <a:t>.</a:t>
            </a:r>
          </a:p>
          <a:p>
            <a:pPr lvl="2"/>
            <a:endParaRPr lang="cs-CZ" dirty="0" smtClean="0"/>
          </a:p>
          <a:p>
            <a:pPr lvl="2"/>
            <a:r>
              <a:rPr lang="cs-CZ" dirty="0"/>
              <a:t>Vstupní signál je unifikovaný analogový signál nebo pneumatický tlak</a:t>
            </a:r>
            <a:r>
              <a:rPr lang="cs-CZ" dirty="0" smtClean="0"/>
              <a:t>.</a:t>
            </a:r>
          </a:p>
          <a:p>
            <a:pPr lvl="2"/>
            <a:endParaRPr lang="cs-CZ" dirty="0" smtClean="0"/>
          </a:p>
          <a:p>
            <a:pPr lvl="2"/>
            <a:r>
              <a:rPr lang="cs-CZ" dirty="0" smtClean="0"/>
              <a:t>Ručková </a:t>
            </a:r>
            <a:r>
              <a:rPr lang="cs-CZ" dirty="0"/>
              <a:t>měřidla mohou být vybavena i odporovým senzorem natočení ručičky přístroje. </a:t>
            </a:r>
            <a:endParaRPr lang="cs-CZ" dirty="0" smtClean="0"/>
          </a:p>
          <a:p>
            <a:pPr lvl="2"/>
            <a:endParaRPr lang="cs-CZ" dirty="0" smtClean="0"/>
          </a:p>
          <a:p>
            <a:pPr lvl="2"/>
            <a:r>
              <a:rPr lang="cs-CZ" dirty="0"/>
              <a:t>Zvláštní skupinou jsou limitní snímače tlaku. Tyto přístroje dávají binární signál při dosažení určité hodnoty tlakové veličiny.</a:t>
            </a:r>
          </a:p>
          <a:p>
            <a:pPr lvl="2"/>
            <a:endParaRPr lang="cs-CZ" dirty="0" smtClean="0"/>
          </a:p>
        </p:txBody>
      </p:sp>
    </p:spTree>
    <p:extLst>
      <p:ext uri="{BB962C8B-B14F-4D97-AF65-F5344CB8AC3E}">
        <p14:creationId xmlns:p14="http://schemas.microsoft.com/office/powerpoint/2010/main" val="212325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Vyhodnocení hledisek pro obvod měření tlaku</a:t>
            </a:r>
            <a:endParaRPr lang="cs-CZ" dirty="0"/>
          </a:p>
        </p:txBody>
      </p:sp>
      <p:sp>
        <p:nvSpPr>
          <p:cNvPr id="3" name="Zástupný symbol pro obsah 2"/>
          <p:cNvSpPr>
            <a:spLocks noGrp="1"/>
          </p:cNvSpPr>
          <p:nvPr>
            <p:ph idx="1"/>
          </p:nvPr>
        </p:nvSpPr>
        <p:spPr>
          <a:xfrm>
            <a:off x="1218883" y="1916832"/>
            <a:ext cx="10360501" cy="4320479"/>
          </a:xfrm>
        </p:spPr>
        <p:txBody>
          <a:bodyPr>
            <a:normAutofit lnSpcReduction="10000"/>
          </a:bodyPr>
          <a:lstStyle/>
          <a:p>
            <a:pPr lvl="1"/>
            <a:r>
              <a:rPr lang="cs-CZ" dirty="0"/>
              <a:t>Pro spolehlivou a přesnou funkci měřicích systémů je velmi důležité dodržet tyto zásady:</a:t>
            </a:r>
          </a:p>
          <a:p>
            <a:pPr lvl="2">
              <a:buFont typeface="Wingdings" pitchFamily="2" charset="2"/>
              <a:buChar char="Ø"/>
            </a:pPr>
            <a:endParaRPr lang="cs-CZ" dirty="0" smtClean="0"/>
          </a:p>
          <a:p>
            <a:pPr lvl="2">
              <a:buFont typeface="Wingdings" pitchFamily="2" charset="2"/>
              <a:buChar char="Ø"/>
            </a:pPr>
            <a:r>
              <a:rPr lang="cs-CZ" dirty="0" smtClean="0"/>
              <a:t>instalaci </a:t>
            </a:r>
            <a:r>
              <a:rPr lang="cs-CZ" dirty="0"/>
              <a:t>spojů, použití nutných armatur provést podle pokynů a návodu výrobce,</a:t>
            </a:r>
          </a:p>
          <a:p>
            <a:pPr lvl="2">
              <a:buFont typeface="Wingdings" pitchFamily="2" charset="2"/>
              <a:buChar char="Ø"/>
            </a:pPr>
            <a:endParaRPr lang="cs-CZ" dirty="0" smtClean="0"/>
          </a:p>
          <a:p>
            <a:pPr lvl="2">
              <a:buFont typeface="Wingdings" pitchFamily="2" charset="2"/>
              <a:buChar char="Ø"/>
            </a:pPr>
            <a:r>
              <a:rPr lang="cs-CZ" dirty="0" smtClean="0"/>
              <a:t>spojovací </a:t>
            </a:r>
            <a:r>
              <a:rPr lang="cs-CZ" dirty="0"/>
              <a:t>potrubí a zařízení s převodníkem musí být provedeno tak, aby nevznikaly problémy s kondenzováním kapaliny v plynu nebo se vznikem plynných bublin v kapalině</a:t>
            </a:r>
            <a:r>
              <a:rPr lang="cs-CZ" dirty="0" smtClean="0"/>
              <a:t>,</a:t>
            </a:r>
            <a:endParaRPr lang="cs-CZ" dirty="0"/>
          </a:p>
          <a:p>
            <a:pPr lvl="2">
              <a:buFont typeface="Wingdings" pitchFamily="2" charset="2"/>
              <a:buChar char="Ø"/>
            </a:pPr>
            <a:endParaRPr lang="cs-CZ" dirty="0" smtClean="0"/>
          </a:p>
          <a:p>
            <a:pPr lvl="2">
              <a:buFont typeface="Wingdings" pitchFamily="2" charset="2"/>
              <a:buChar char="Ø"/>
            </a:pPr>
            <a:r>
              <a:rPr lang="cs-CZ" dirty="0" smtClean="0"/>
              <a:t>odběr </a:t>
            </a:r>
            <a:r>
              <a:rPr lang="cs-CZ" dirty="0"/>
              <a:t>tlaku provést podle platných a ověřených technických zásad,</a:t>
            </a:r>
          </a:p>
          <a:p>
            <a:pPr lvl="2">
              <a:buFont typeface="Wingdings" pitchFamily="2" charset="2"/>
              <a:buChar char="Ø"/>
            </a:pPr>
            <a:endParaRPr lang="cs-CZ" dirty="0" smtClean="0"/>
          </a:p>
          <a:p>
            <a:pPr lvl="2">
              <a:buFont typeface="Wingdings" pitchFamily="2" charset="2"/>
              <a:buChar char="Ø"/>
            </a:pPr>
            <a:r>
              <a:rPr lang="cs-CZ" dirty="0" smtClean="0"/>
              <a:t>oddělovací </a:t>
            </a:r>
            <a:r>
              <a:rPr lang="cs-CZ" dirty="0"/>
              <a:t>kapalinu použít v nejnutnějších případech s podobnými fyzikálními vlastnostmi</a:t>
            </a:r>
            <a:r>
              <a:rPr lang="cs-CZ" dirty="0" smtClean="0"/>
              <a:t>.</a:t>
            </a:r>
            <a:endParaRPr lang="cs-CZ" dirty="0"/>
          </a:p>
        </p:txBody>
      </p:sp>
    </p:spTree>
    <p:extLst>
      <p:ext uri="{BB962C8B-B14F-4D97-AF65-F5344CB8AC3E}">
        <p14:creationId xmlns:p14="http://schemas.microsoft.com/office/powerpoint/2010/main" val="367536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Projektování obvodů pro výšky hladiny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2"/>
            <a:r>
              <a:rPr lang="cs-CZ" dirty="0"/>
              <a:t>V současných technologických postupech se uplatňuje snaha přecházet od nespojitých procesů ke spojitým</a:t>
            </a:r>
            <a:r>
              <a:rPr lang="cs-CZ" dirty="0" smtClean="0"/>
              <a:t>.</a:t>
            </a:r>
          </a:p>
          <a:p>
            <a:pPr lvl="3">
              <a:buFont typeface="Courier New" pitchFamily="49" charset="0"/>
              <a:buChar char="o"/>
            </a:pPr>
            <a:r>
              <a:rPr lang="cs-CZ" dirty="0" smtClean="0"/>
              <a:t>To </a:t>
            </a:r>
            <a:r>
              <a:rPr lang="cs-CZ" dirty="0"/>
              <a:t>má za následek, že se ve stále větší míře používají zásobníky, provádí se jejich plnění, vyprazdňování, kontroluje se jejich obsah. </a:t>
            </a:r>
            <a:endParaRPr lang="cs-CZ" dirty="0" smtClean="0"/>
          </a:p>
          <a:p>
            <a:pPr lvl="2"/>
            <a:endParaRPr lang="cs-CZ" dirty="0" smtClean="0"/>
          </a:p>
          <a:p>
            <a:pPr lvl="2"/>
            <a:r>
              <a:rPr lang="cs-CZ" dirty="0" smtClean="0"/>
              <a:t>Ve </a:t>
            </a:r>
            <a:r>
              <a:rPr lang="cs-CZ" dirty="0"/>
              <a:t>výrobnách podniků se uskladňují kapalné a pevné (prášky, granulát) látky v zásobnících</a:t>
            </a:r>
            <a:r>
              <a:rPr lang="cs-CZ" dirty="0" smtClean="0"/>
              <a:t>.</a:t>
            </a:r>
          </a:p>
          <a:p>
            <a:pPr lvl="2"/>
            <a:endParaRPr lang="cs-CZ" dirty="0" smtClean="0"/>
          </a:p>
          <a:p>
            <a:pPr lvl="2"/>
            <a:r>
              <a:rPr lang="cs-CZ" dirty="0" smtClean="0"/>
              <a:t>Dále </a:t>
            </a:r>
            <a:r>
              <a:rPr lang="cs-CZ" dirty="0"/>
              <a:t>se zásobníky používají v energetickém hospodářství výrobních podniků a obytných aglomerací.</a:t>
            </a:r>
            <a:endParaRPr lang="cs-CZ" dirty="0" smtClean="0"/>
          </a:p>
        </p:txBody>
      </p:sp>
    </p:spTree>
    <p:extLst>
      <p:ext uri="{BB962C8B-B14F-4D97-AF65-F5344CB8AC3E}">
        <p14:creationId xmlns:p14="http://schemas.microsoft.com/office/powerpoint/2010/main" val="1942023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Používané principy pro měření hladiny</a:t>
            </a:r>
            <a:endParaRPr lang="cs-CZ" dirty="0"/>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0897" y="1412776"/>
            <a:ext cx="10360025" cy="3087424"/>
          </a:xfrm>
        </p:spPr>
      </p:pic>
      <p:sp>
        <p:nvSpPr>
          <p:cNvPr id="5" name="TextovéPole 4"/>
          <p:cNvSpPr txBox="1"/>
          <p:nvPr/>
        </p:nvSpPr>
        <p:spPr>
          <a:xfrm>
            <a:off x="1197868" y="4581128"/>
            <a:ext cx="5184576" cy="2246769"/>
          </a:xfrm>
          <a:prstGeom prst="rect">
            <a:avLst/>
          </a:prstGeom>
          <a:noFill/>
        </p:spPr>
        <p:txBody>
          <a:bodyPr wrap="square" rtlCol="0">
            <a:spAutoFit/>
          </a:bodyPr>
          <a:lstStyle/>
          <a:p>
            <a:pPr marL="457200" lvl="0" indent="-457200">
              <a:buFont typeface="Arial" pitchFamily="34" charset="0"/>
              <a:buChar char="•"/>
            </a:pPr>
            <a:r>
              <a:rPr lang="cs-CZ" sz="2800" dirty="0"/>
              <a:t>plovákového měření (1,2</a:t>
            </a:r>
            <a:r>
              <a:rPr lang="cs-CZ" sz="2800" dirty="0" smtClean="0"/>
              <a:t>)</a:t>
            </a:r>
            <a:endParaRPr lang="cs-CZ" sz="2800" dirty="0"/>
          </a:p>
          <a:p>
            <a:pPr marL="457200" lvl="0" indent="-457200">
              <a:buFont typeface="Arial" pitchFamily="34" charset="0"/>
              <a:buChar char="•"/>
            </a:pPr>
            <a:r>
              <a:rPr lang="cs-CZ" sz="2800" dirty="0" smtClean="0"/>
              <a:t>hydrostatického tlaku (5,7)</a:t>
            </a:r>
          </a:p>
          <a:p>
            <a:pPr marL="457200" lvl="0" indent="-457200">
              <a:buFont typeface="Arial" pitchFamily="34" charset="0"/>
              <a:buChar char="•"/>
            </a:pPr>
            <a:r>
              <a:rPr lang="cs-CZ" sz="2800" dirty="0" smtClean="0"/>
              <a:t>vodivostního </a:t>
            </a:r>
            <a:r>
              <a:rPr lang="cs-CZ" sz="2800" dirty="0"/>
              <a:t>měření (4,6</a:t>
            </a:r>
            <a:r>
              <a:rPr lang="cs-CZ" sz="2800" dirty="0" smtClean="0"/>
              <a:t>)</a:t>
            </a:r>
            <a:endParaRPr lang="cs-CZ" sz="2800" dirty="0"/>
          </a:p>
          <a:p>
            <a:pPr marL="457200" lvl="0" indent="-457200">
              <a:buFont typeface="Arial" pitchFamily="34" charset="0"/>
              <a:buChar char="•"/>
            </a:pPr>
            <a:r>
              <a:rPr lang="cs-CZ" sz="2800" dirty="0"/>
              <a:t>kapacitního měření (3,6</a:t>
            </a:r>
            <a:r>
              <a:rPr lang="cs-CZ" sz="2800" dirty="0" smtClean="0"/>
              <a:t>)</a:t>
            </a:r>
            <a:endParaRPr lang="cs-CZ" sz="2800" dirty="0"/>
          </a:p>
          <a:p>
            <a:pPr marL="457200" indent="-457200">
              <a:buFont typeface="Arial" pitchFamily="34" charset="0"/>
              <a:buChar char="•"/>
            </a:pPr>
            <a:endParaRPr lang="cs-CZ" sz="2800" dirty="0"/>
          </a:p>
        </p:txBody>
      </p:sp>
      <p:sp>
        <p:nvSpPr>
          <p:cNvPr id="8" name="TextovéPole 7"/>
          <p:cNvSpPr txBox="1"/>
          <p:nvPr/>
        </p:nvSpPr>
        <p:spPr>
          <a:xfrm>
            <a:off x="6094412" y="4581128"/>
            <a:ext cx="5400600" cy="2246769"/>
          </a:xfrm>
          <a:prstGeom prst="rect">
            <a:avLst/>
          </a:prstGeom>
          <a:noFill/>
        </p:spPr>
        <p:txBody>
          <a:bodyPr wrap="square" rtlCol="0">
            <a:spAutoFit/>
          </a:bodyPr>
          <a:lstStyle/>
          <a:p>
            <a:pPr marL="457200" lvl="0" indent="-457200">
              <a:buFont typeface="Arial" pitchFamily="34" charset="0"/>
              <a:buChar char="•"/>
            </a:pPr>
            <a:r>
              <a:rPr lang="cs-CZ" sz="2800" dirty="0"/>
              <a:t>vážení zásobníků (10</a:t>
            </a:r>
            <a:r>
              <a:rPr lang="cs-CZ" sz="2800" dirty="0" smtClean="0"/>
              <a:t>)</a:t>
            </a:r>
            <a:endParaRPr lang="cs-CZ" sz="2800" dirty="0"/>
          </a:p>
          <a:p>
            <a:pPr marL="457200" lvl="0" indent="-457200">
              <a:buFont typeface="Arial" pitchFamily="34" charset="0"/>
              <a:buChar char="•"/>
            </a:pPr>
            <a:r>
              <a:rPr lang="cs-CZ" sz="2800" dirty="0"/>
              <a:t>radioaktivního záření (9</a:t>
            </a:r>
            <a:r>
              <a:rPr lang="cs-CZ" sz="2800" dirty="0" smtClean="0"/>
              <a:t>)</a:t>
            </a:r>
            <a:endParaRPr lang="cs-CZ" sz="2800" dirty="0"/>
          </a:p>
          <a:p>
            <a:pPr marL="457200" lvl="0" indent="-457200">
              <a:buFont typeface="Arial" pitchFamily="34" charset="0"/>
              <a:buChar char="•"/>
            </a:pPr>
            <a:r>
              <a:rPr lang="cs-CZ" sz="2800" dirty="0"/>
              <a:t>ultrazvukového měření (8</a:t>
            </a:r>
            <a:r>
              <a:rPr lang="cs-CZ" sz="2800" dirty="0" smtClean="0"/>
              <a:t>)</a:t>
            </a:r>
            <a:endParaRPr lang="cs-CZ" sz="2800" dirty="0"/>
          </a:p>
          <a:p>
            <a:pPr marL="457200" lvl="0" indent="-457200">
              <a:buFont typeface="Arial" pitchFamily="34" charset="0"/>
              <a:buChar char="•"/>
            </a:pPr>
            <a:r>
              <a:rPr lang="cs-CZ" sz="2800" dirty="0"/>
              <a:t>pneumatické </a:t>
            </a:r>
            <a:r>
              <a:rPr lang="cs-CZ" sz="2800" dirty="0" smtClean="0"/>
              <a:t>probubláváním</a:t>
            </a:r>
            <a:endParaRPr lang="cs-CZ" sz="2800" dirty="0"/>
          </a:p>
          <a:p>
            <a:endParaRPr lang="cs-CZ" sz="2800" dirty="0"/>
          </a:p>
        </p:txBody>
      </p:sp>
    </p:spTree>
    <p:extLst>
      <p:ext uri="{BB962C8B-B14F-4D97-AF65-F5344CB8AC3E}">
        <p14:creationId xmlns:p14="http://schemas.microsoft.com/office/powerpoint/2010/main" val="297503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Projektování obvodů pro výšky hladiny</a:t>
            </a:r>
            <a:endParaRPr lang="cs-CZ" dirty="0"/>
          </a:p>
        </p:txBody>
      </p:sp>
      <p:sp>
        <p:nvSpPr>
          <p:cNvPr id="3" name="Zástupný symbol pro obsah 2"/>
          <p:cNvSpPr>
            <a:spLocks noGrp="1"/>
          </p:cNvSpPr>
          <p:nvPr>
            <p:ph idx="1"/>
          </p:nvPr>
        </p:nvSpPr>
        <p:spPr>
          <a:xfrm>
            <a:off x="1218883" y="1916832"/>
            <a:ext cx="10360501" cy="4320479"/>
          </a:xfrm>
        </p:spPr>
        <p:txBody>
          <a:bodyPr>
            <a:normAutofit lnSpcReduction="10000"/>
          </a:bodyPr>
          <a:lstStyle/>
          <a:p>
            <a:pPr lvl="1"/>
            <a:r>
              <a:rPr lang="cs-CZ" dirty="0"/>
              <a:t>Pro spolehlivost funkce měřicích systémů výšky hladiny je obdobně jako u měření tlaku velmi důležité dodržet tyto zásady</a:t>
            </a:r>
            <a:r>
              <a:rPr lang="cs-CZ" dirty="0" smtClean="0"/>
              <a:t>:</a:t>
            </a:r>
          </a:p>
          <a:p>
            <a:pPr marL="377886" lvl="1" indent="0">
              <a:buNone/>
            </a:pPr>
            <a:endParaRPr lang="cs-CZ" dirty="0"/>
          </a:p>
          <a:p>
            <a:pPr lvl="2">
              <a:buFont typeface="Wingdings" pitchFamily="2" charset="2"/>
              <a:buChar char="Ø"/>
            </a:pPr>
            <a:r>
              <a:rPr lang="cs-CZ" dirty="0"/>
              <a:t>dodržet pokyny a návod výrobce pro instalaci přístrojů a použití nutných armatur,</a:t>
            </a:r>
          </a:p>
          <a:p>
            <a:pPr lvl="2">
              <a:buFont typeface="Wingdings" pitchFamily="2" charset="2"/>
              <a:buChar char="Ø"/>
            </a:pPr>
            <a:endParaRPr lang="cs-CZ" dirty="0" smtClean="0"/>
          </a:p>
          <a:p>
            <a:pPr lvl="2">
              <a:buFont typeface="Wingdings" pitchFamily="2" charset="2"/>
              <a:buChar char="Ø"/>
            </a:pPr>
            <a:r>
              <a:rPr lang="cs-CZ" dirty="0" smtClean="0"/>
              <a:t>spojovací </a:t>
            </a:r>
            <a:r>
              <a:rPr lang="cs-CZ" dirty="0"/>
              <a:t>potrubí zařízení s převodníkem musí být provedeno tak, aby nevznikaly problémy s kondenzováním kapaliny nebo se vznikem plynných bublin,</a:t>
            </a:r>
          </a:p>
          <a:p>
            <a:pPr lvl="2">
              <a:buFont typeface="Wingdings" pitchFamily="2" charset="2"/>
              <a:buChar char="Ø"/>
            </a:pPr>
            <a:endParaRPr lang="cs-CZ" dirty="0" smtClean="0"/>
          </a:p>
          <a:p>
            <a:pPr lvl="2">
              <a:buFont typeface="Wingdings" pitchFamily="2" charset="2"/>
              <a:buChar char="Ø"/>
            </a:pPr>
            <a:r>
              <a:rPr lang="cs-CZ" dirty="0" smtClean="0"/>
              <a:t>odběr </a:t>
            </a:r>
            <a:r>
              <a:rPr lang="cs-CZ" dirty="0"/>
              <a:t>tlaku provést podle ověřených technických zásad,</a:t>
            </a:r>
          </a:p>
          <a:p>
            <a:pPr lvl="2">
              <a:buFont typeface="Wingdings" pitchFamily="2" charset="2"/>
              <a:buChar char="Ø"/>
            </a:pPr>
            <a:endParaRPr lang="cs-CZ" dirty="0" smtClean="0"/>
          </a:p>
          <a:p>
            <a:pPr lvl="2">
              <a:buFont typeface="Wingdings" pitchFamily="2" charset="2"/>
              <a:buChar char="Ø"/>
            </a:pPr>
            <a:r>
              <a:rPr lang="cs-CZ" dirty="0" smtClean="0"/>
              <a:t>oddělovací </a:t>
            </a:r>
            <a:r>
              <a:rPr lang="cs-CZ" dirty="0"/>
              <a:t>kapalinu použít v nejnutnějších případech a s podobnými fyzikálními </a:t>
            </a:r>
            <a:r>
              <a:rPr lang="cs-CZ" dirty="0" smtClean="0"/>
              <a:t>vlastnostmi</a:t>
            </a:r>
            <a:r>
              <a:rPr lang="cs-CZ" dirty="0"/>
              <a:t>.</a:t>
            </a:r>
          </a:p>
          <a:p>
            <a:pPr lvl="2">
              <a:buFont typeface="Wingdings" pitchFamily="2" charset="2"/>
              <a:buChar char="Ø"/>
            </a:pPr>
            <a:endParaRPr lang="cs-CZ" dirty="0" smtClean="0"/>
          </a:p>
        </p:txBody>
      </p:sp>
    </p:spTree>
    <p:extLst>
      <p:ext uri="{BB962C8B-B14F-4D97-AF65-F5344CB8AC3E}">
        <p14:creationId xmlns:p14="http://schemas.microsoft.com/office/powerpoint/2010/main" val="115648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2" end="2"/>
                                            </p:txEl>
                                          </p:spTgt>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p:cTn id="14"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4" end="4"/>
                                            </p:txEl>
                                          </p:spTgt>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p:cTn id="21"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6" end="6"/>
                                            </p:txEl>
                                          </p:spTgt>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 calcmode="lin" valueType="num">
                                      <p:cBhvr>
                                        <p:cTn id="28"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31"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Měření složení vlastností látek</a:t>
            </a:r>
            <a:endParaRPr lang="cs-CZ" dirty="0"/>
          </a:p>
        </p:txBody>
      </p:sp>
      <p:sp>
        <p:nvSpPr>
          <p:cNvPr id="3" name="Zástupný symbol pro obsah 2"/>
          <p:cNvSpPr>
            <a:spLocks noGrp="1"/>
          </p:cNvSpPr>
          <p:nvPr>
            <p:ph idx="1"/>
          </p:nvPr>
        </p:nvSpPr>
        <p:spPr>
          <a:xfrm>
            <a:off x="1218883" y="1916832"/>
            <a:ext cx="10360501" cy="4320479"/>
          </a:xfrm>
        </p:spPr>
        <p:txBody>
          <a:bodyPr>
            <a:normAutofit lnSpcReduction="10000"/>
          </a:bodyPr>
          <a:lstStyle/>
          <a:p>
            <a:pPr lvl="1"/>
            <a:r>
              <a:rPr lang="cs-CZ" dirty="0"/>
              <a:t>Rozvoj technologie výroby vyžaduje řídit výrobu nejen podle hodnot kvantitativních technologických veličin, ale i na základě parametrů složení a vlastností látek, které jsou předmětem výrobního procesu</a:t>
            </a:r>
            <a:r>
              <a:rPr lang="cs-CZ" dirty="0" smtClean="0"/>
              <a:t>.</a:t>
            </a:r>
          </a:p>
          <a:p>
            <a:pPr lvl="1"/>
            <a:endParaRPr lang="cs-CZ" dirty="0"/>
          </a:p>
          <a:p>
            <a:pPr lvl="1"/>
            <a:r>
              <a:rPr lang="cs-CZ" dirty="0" smtClean="0"/>
              <a:t>Provádí se pomocí analyzátorů.</a:t>
            </a:r>
          </a:p>
          <a:p>
            <a:pPr lvl="1"/>
            <a:endParaRPr lang="cs-CZ" dirty="0" smtClean="0"/>
          </a:p>
          <a:p>
            <a:pPr lvl="1"/>
            <a:r>
              <a:rPr lang="cs-CZ" dirty="0" smtClean="0"/>
              <a:t>Analyzátory </a:t>
            </a:r>
            <a:r>
              <a:rPr lang="cs-CZ" dirty="0"/>
              <a:t>se uplatňují nejen v technologiích průmyslu, ale i při výrobě energie, při sledování kvality pracovního prostředí, při sledování parametrů ekologie ap</a:t>
            </a:r>
            <a:r>
              <a:rPr lang="cs-CZ" dirty="0" smtClean="0"/>
              <a:t>.</a:t>
            </a:r>
          </a:p>
          <a:p>
            <a:pPr marL="377886" lvl="1" indent="0">
              <a:buNone/>
            </a:pPr>
            <a:endParaRPr lang="cs-CZ" dirty="0" smtClean="0"/>
          </a:p>
          <a:p>
            <a:pPr lvl="1"/>
            <a:r>
              <a:rPr lang="cs-CZ" dirty="0"/>
              <a:t>Nejvíce jsou používány analyzátory pro plynné látky a pro kapaliny. </a:t>
            </a:r>
          </a:p>
        </p:txBody>
      </p:sp>
    </p:spTree>
    <p:extLst>
      <p:ext uri="{BB962C8B-B14F-4D97-AF65-F5344CB8AC3E}">
        <p14:creationId xmlns:p14="http://schemas.microsoft.com/office/powerpoint/2010/main" val="112657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Měření složení vlastností látek</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V prvém případě platí běžné zásady pro umístění snímačů </a:t>
            </a:r>
            <a:br>
              <a:rPr lang="cs-CZ" dirty="0"/>
            </a:br>
            <a:r>
              <a:rPr lang="cs-CZ" dirty="0"/>
              <a:t>do technologického prostředí, tj. respektují </a:t>
            </a:r>
            <a:r>
              <a:rPr lang="cs-CZ" dirty="0" smtClean="0"/>
              <a:t>se:</a:t>
            </a:r>
          </a:p>
          <a:p>
            <a:pPr lvl="2">
              <a:buFont typeface="Wingdings" pitchFamily="2" charset="2"/>
              <a:buChar char="Ø"/>
            </a:pPr>
            <a:r>
              <a:rPr lang="cs-CZ" b="1" dirty="0" smtClean="0"/>
              <a:t>tepelné a tlakové </a:t>
            </a:r>
            <a:r>
              <a:rPr lang="cs-CZ" b="1" dirty="0"/>
              <a:t>poměry měřeného prostředí, </a:t>
            </a:r>
            <a:endParaRPr lang="cs-CZ" b="1" dirty="0" smtClean="0"/>
          </a:p>
          <a:p>
            <a:pPr lvl="2">
              <a:buFont typeface="Wingdings" pitchFamily="2" charset="2"/>
              <a:buChar char="Ø"/>
            </a:pPr>
            <a:r>
              <a:rPr lang="cs-CZ" b="1" dirty="0" smtClean="0"/>
              <a:t>korozivní </a:t>
            </a:r>
            <a:r>
              <a:rPr lang="cs-CZ" b="1" dirty="0"/>
              <a:t>a elektrické vlastnosti, </a:t>
            </a:r>
            <a:endParaRPr lang="cs-CZ" b="1" dirty="0" smtClean="0"/>
          </a:p>
          <a:p>
            <a:pPr lvl="2">
              <a:buFont typeface="Wingdings" pitchFamily="2" charset="2"/>
              <a:buChar char="Ø"/>
            </a:pPr>
            <a:r>
              <a:rPr lang="cs-CZ" b="1" dirty="0" smtClean="0"/>
              <a:t>dynamické </a:t>
            </a:r>
            <a:r>
              <a:rPr lang="cs-CZ" b="1" dirty="0"/>
              <a:t>parametry změn složení ap</a:t>
            </a:r>
            <a:r>
              <a:rPr lang="cs-CZ" b="1" dirty="0" smtClean="0"/>
              <a:t>.</a:t>
            </a:r>
          </a:p>
          <a:p>
            <a:pPr lvl="2">
              <a:buFont typeface="Wingdings" pitchFamily="2" charset="2"/>
              <a:buChar char="Ø"/>
            </a:pPr>
            <a:endParaRPr lang="cs-CZ" dirty="0"/>
          </a:p>
          <a:p>
            <a:pPr lvl="1"/>
            <a:r>
              <a:rPr lang="cs-CZ" dirty="0"/>
              <a:t>Vzorek měřené látky se odebírá čerpadlem přes sondu, filtruje se, upravuje se obsah vlhkosti a teplota, měří se jeho průtok.</a:t>
            </a:r>
          </a:p>
        </p:txBody>
      </p:sp>
    </p:spTree>
    <p:extLst>
      <p:ext uri="{BB962C8B-B14F-4D97-AF65-F5344CB8AC3E}">
        <p14:creationId xmlns:p14="http://schemas.microsoft.com/office/powerpoint/2010/main" val="4288893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Analyzátor pro měření složení vlastností látek</a:t>
            </a:r>
            <a:endParaRPr lang="cs-CZ" dirty="0"/>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6012" y="2204864"/>
            <a:ext cx="10360025" cy="1671564"/>
          </a:xfrm>
        </p:spPr>
      </p:pic>
      <p:sp>
        <p:nvSpPr>
          <p:cNvPr id="5" name="TextovéPole 4"/>
          <p:cNvSpPr txBox="1"/>
          <p:nvPr/>
        </p:nvSpPr>
        <p:spPr>
          <a:xfrm>
            <a:off x="1146012" y="4337521"/>
            <a:ext cx="10297144" cy="1384995"/>
          </a:xfrm>
          <a:prstGeom prst="rect">
            <a:avLst/>
          </a:prstGeom>
          <a:noFill/>
        </p:spPr>
        <p:txBody>
          <a:bodyPr wrap="square" rtlCol="0">
            <a:spAutoFit/>
          </a:bodyPr>
          <a:lstStyle/>
          <a:p>
            <a:pPr marL="457200" indent="-457200">
              <a:buFont typeface="Arial" pitchFamily="34" charset="0"/>
              <a:buChar char="•"/>
            </a:pPr>
            <a:r>
              <a:rPr lang="cs-CZ" sz="2800" dirty="0"/>
              <a:t>Vzorek měřené látky se odebírá čerpadlem přes sondu, filtruje se, upravuje se obsah vlhkosti a teplota, měří se jeho průtok.</a:t>
            </a:r>
          </a:p>
          <a:p>
            <a:endParaRPr lang="cs-CZ" sz="2800" dirty="0"/>
          </a:p>
        </p:txBody>
      </p:sp>
    </p:spTree>
    <p:extLst>
      <p:ext uri="{BB962C8B-B14F-4D97-AF65-F5344CB8AC3E}">
        <p14:creationId xmlns:p14="http://schemas.microsoft.com/office/powerpoint/2010/main" val="101121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4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Vážící systémy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Při budování SIA se vyskytují jako součást podsystémů měření velmi často zařízení </a:t>
            </a:r>
            <a:r>
              <a:rPr lang="cs-CZ" dirty="0" smtClean="0"/>
              <a:t>pro </a:t>
            </a:r>
            <a:r>
              <a:rPr lang="cs-CZ" dirty="0"/>
              <a:t>vážení pevných látek, kusových výrobků nebo balíků surovin ap</a:t>
            </a:r>
            <a:r>
              <a:rPr lang="cs-CZ" dirty="0" smtClean="0"/>
              <a:t>.</a:t>
            </a:r>
          </a:p>
          <a:p>
            <a:pPr lvl="1"/>
            <a:endParaRPr lang="cs-CZ" dirty="0"/>
          </a:p>
          <a:p>
            <a:pPr lvl="1"/>
            <a:r>
              <a:rPr lang="cs-CZ" dirty="0"/>
              <a:t>Význam vážicích systémů je dán tím, že v průmyslu dosahuje podíl cen surovin až 70 % celkových nákladů, značná část výrobků je prodávána prostřednictvím vážení, kdy se jedná o velké objemy hmoty</a:t>
            </a:r>
            <a:r>
              <a:rPr lang="cs-CZ" dirty="0" smtClean="0"/>
              <a:t>.</a:t>
            </a:r>
          </a:p>
          <a:p>
            <a:pPr lvl="1"/>
            <a:endParaRPr lang="cs-CZ" dirty="0"/>
          </a:p>
          <a:p>
            <a:pPr lvl="1"/>
            <a:r>
              <a:rPr lang="cs-CZ" dirty="0"/>
              <a:t>Vážením se sleduje také vnitropodnikový materiálový tok a údaje hmotnosti jsou používány jako vstupní informace v regulačních a řídicích obvodech.</a:t>
            </a:r>
            <a:r>
              <a:rPr lang="cs-CZ" dirty="0" smtClean="0"/>
              <a:t> </a:t>
            </a:r>
            <a:endParaRPr lang="cs-CZ" dirty="0"/>
          </a:p>
        </p:txBody>
      </p:sp>
    </p:spTree>
    <p:extLst>
      <p:ext uri="{BB962C8B-B14F-4D97-AF65-F5344CB8AC3E}">
        <p14:creationId xmlns:p14="http://schemas.microsoft.com/office/powerpoint/2010/main" val="466740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2" end="2"/>
                                            </p:tx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18883" y="274637"/>
            <a:ext cx="10360501" cy="778099"/>
          </a:xfrm>
        </p:spPr>
        <p:txBody>
          <a:bodyPr>
            <a:normAutofit/>
          </a:bodyPr>
          <a:lstStyle/>
          <a:p>
            <a:pPr algn="ctr"/>
            <a:r>
              <a:rPr lang="cs-CZ" sz="4000" dirty="0" smtClean="0"/>
              <a:t>Normy platné ve značení obvodů</a:t>
            </a:r>
            <a:endParaRPr lang="cs-CZ" sz="4000" dirty="0"/>
          </a:p>
        </p:txBody>
      </p:sp>
      <p:sp>
        <p:nvSpPr>
          <p:cNvPr id="3" name="Zástupný symbol pro obsah 2"/>
          <p:cNvSpPr>
            <a:spLocks noGrp="1"/>
          </p:cNvSpPr>
          <p:nvPr>
            <p:ph idx="1"/>
          </p:nvPr>
        </p:nvSpPr>
        <p:spPr/>
        <p:txBody>
          <a:bodyPr/>
          <a:lstStyle/>
          <a:p>
            <a:r>
              <a:rPr lang="cs-CZ" dirty="0"/>
              <a:t>Pro zobrazení funkční struktury a vyznačení obvodu automatizace na strojně technologickém zařízení platí ČSN ISO 3511-1: Funkční značení měření a řízení v průmyslových </a:t>
            </a:r>
            <a:r>
              <a:rPr lang="cs-CZ" dirty="0" smtClean="0"/>
              <a:t>procesech</a:t>
            </a:r>
          </a:p>
          <a:p>
            <a:endParaRPr lang="cs-CZ" dirty="0" smtClean="0"/>
          </a:p>
          <a:p>
            <a:r>
              <a:rPr lang="cs-CZ" dirty="0" smtClean="0"/>
              <a:t>Stanovuje jednotnost při:</a:t>
            </a:r>
          </a:p>
          <a:p>
            <a:pPr lvl="1">
              <a:buFont typeface="Wingdings" pitchFamily="2" charset="2"/>
              <a:buChar char="Ø"/>
            </a:pPr>
            <a:r>
              <a:rPr lang="cs-CZ" sz="2600" b="1" dirty="0" smtClean="0"/>
              <a:t>projektování,</a:t>
            </a:r>
            <a:endParaRPr lang="cs-CZ" sz="2600" b="1" dirty="0" smtClean="0"/>
          </a:p>
          <a:p>
            <a:pPr lvl="1">
              <a:buFont typeface="Wingdings" pitchFamily="2" charset="2"/>
              <a:buChar char="Ø"/>
            </a:pPr>
            <a:r>
              <a:rPr lang="cs-CZ" sz="2600" b="1" dirty="0" smtClean="0"/>
              <a:t>montáži,</a:t>
            </a:r>
            <a:endParaRPr lang="cs-CZ" sz="2600" b="1" dirty="0" smtClean="0"/>
          </a:p>
          <a:p>
            <a:pPr lvl="1">
              <a:buFont typeface="Wingdings" pitchFamily="2" charset="2"/>
              <a:buChar char="Ø"/>
            </a:pPr>
            <a:r>
              <a:rPr lang="cs-CZ" sz="2600" b="1" dirty="0"/>
              <a:t>p</a:t>
            </a:r>
            <a:r>
              <a:rPr lang="cs-CZ" sz="2600" b="1" dirty="0" smtClean="0"/>
              <a:t>rovozování </a:t>
            </a:r>
            <a:r>
              <a:rPr lang="cs-CZ" sz="2600" b="1" dirty="0" smtClean="0"/>
              <a:t>prostředků.</a:t>
            </a:r>
            <a:endParaRPr lang="cs-CZ" sz="2600" b="1" dirty="0" smtClean="0"/>
          </a:p>
          <a:p>
            <a:pPr lvl="1">
              <a:buFont typeface="Wingdings" pitchFamily="2" charset="2"/>
              <a:buChar char="Ø"/>
            </a:pPr>
            <a:endParaRPr lang="cs-CZ" dirty="0" smtClean="0"/>
          </a:p>
          <a:p>
            <a:pPr lvl="1">
              <a:buFont typeface="Wingdings" pitchFamily="2" charset="2"/>
              <a:buChar char="Ø"/>
            </a:pPr>
            <a:endParaRPr lang="cs-CZ" dirty="0"/>
          </a:p>
        </p:txBody>
      </p:sp>
    </p:spTree>
    <p:extLst>
      <p:ext uri="{BB962C8B-B14F-4D97-AF65-F5344CB8AC3E}">
        <p14:creationId xmlns:p14="http://schemas.microsoft.com/office/powerpoint/2010/main" val="10924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Vážící systémy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V systémech SIA se používají elektromechanické váhy, případně váhy mechanické pákové kombinované s elektromechanickými. </a:t>
            </a:r>
            <a:endParaRPr lang="cs-CZ" dirty="0" smtClean="0"/>
          </a:p>
          <a:p>
            <a:pPr lvl="1"/>
            <a:endParaRPr lang="cs-CZ" dirty="0"/>
          </a:p>
          <a:p>
            <a:pPr lvl="1"/>
            <a:r>
              <a:rPr lang="cs-CZ" dirty="0"/>
              <a:t>Váhy elektromechanické používají jako senzory hmotnosti</a:t>
            </a:r>
            <a:r>
              <a:rPr lang="cs-CZ" dirty="0" smtClean="0"/>
              <a:t>:</a:t>
            </a:r>
          </a:p>
          <a:p>
            <a:pPr lvl="1"/>
            <a:endParaRPr lang="cs-CZ" dirty="0"/>
          </a:p>
          <a:p>
            <a:pPr lvl="2">
              <a:buFont typeface="Wingdings" pitchFamily="2" charset="2"/>
              <a:buChar char="Ø"/>
            </a:pPr>
            <a:r>
              <a:rPr lang="cs-CZ" b="1" dirty="0"/>
              <a:t>tenzometry (třída přesnosti až 0.1, velký rozsah od gramu po desítky tun),</a:t>
            </a:r>
          </a:p>
          <a:p>
            <a:pPr lvl="2">
              <a:buFont typeface="Wingdings" pitchFamily="2" charset="2"/>
              <a:buChar char="Ø"/>
            </a:pPr>
            <a:r>
              <a:rPr lang="cs-CZ" b="1" dirty="0"/>
              <a:t>induktivní (třída přesnosti 1),</a:t>
            </a:r>
          </a:p>
          <a:p>
            <a:pPr lvl="2">
              <a:buFont typeface="Wingdings" pitchFamily="2" charset="2"/>
              <a:buChar char="Ø"/>
            </a:pPr>
            <a:r>
              <a:rPr lang="cs-CZ" b="1" dirty="0"/>
              <a:t>magnetostrikční (třída přesnosti 1.6),</a:t>
            </a:r>
          </a:p>
          <a:p>
            <a:pPr lvl="2">
              <a:buFont typeface="Wingdings" pitchFamily="2" charset="2"/>
              <a:buChar char="Ø"/>
            </a:pPr>
            <a:r>
              <a:rPr lang="cs-CZ" b="1" dirty="0" err="1" smtClean="0"/>
              <a:t>magnetoelastické</a:t>
            </a:r>
            <a:r>
              <a:rPr lang="cs-CZ" b="1" dirty="0" smtClean="0"/>
              <a:t> </a:t>
            </a:r>
            <a:r>
              <a:rPr lang="cs-CZ" b="1" dirty="0"/>
              <a:t>(třída přesnosti 1.6, používané pro velké hmotnosti).</a:t>
            </a:r>
          </a:p>
          <a:p>
            <a:pPr lvl="1"/>
            <a:endParaRPr lang="cs-CZ" dirty="0"/>
          </a:p>
        </p:txBody>
      </p:sp>
    </p:spTree>
    <p:extLst>
      <p:ext uri="{BB962C8B-B14F-4D97-AF65-F5344CB8AC3E}">
        <p14:creationId xmlns:p14="http://schemas.microsoft.com/office/powerpoint/2010/main" val="279288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Umístění snímače váhy</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endParaRPr lang="cs-CZ" dirty="0" smtClean="0"/>
          </a:p>
          <a:p>
            <a:pPr lvl="1"/>
            <a:r>
              <a:rPr lang="cs-CZ" dirty="0" smtClean="0"/>
              <a:t>Snímač </a:t>
            </a:r>
            <a:r>
              <a:rPr lang="cs-CZ" dirty="0"/>
              <a:t>se musí správně umístit v místě působení reakční </a:t>
            </a:r>
            <a:r>
              <a:rPr lang="cs-CZ" dirty="0" smtClean="0"/>
              <a:t>síly.</a:t>
            </a:r>
          </a:p>
          <a:p>
            <a:pPr lvl="1"/>
            <a:endParaRPr lang="cs-CZ" dirty="0" smtClean="0"/>
          </a:p>
          <a:p>
            <a:pPr lvl="1"/>
            <a:r>
              <a:rPr lang="cs-CZ" dirty="0" smtClean="0"/>
              <a:t>Musí být umístěn v </a:t>
            </a:r>
            <a:r>
              <a:rPr lang="cs-CZ" dirty="0"/>
              <a:t>místě s nejmenším vlivem vedlejších sil, točivého </a:t>
            </a:r>
            <a:r>
              <a:rPr lang="cs-CZ" dirty="0" smtClean="0"/>
              <a:t>momentu. </a:t>
            </a:r>
          </a:p>
          <a:p>
            <a:pPr lvl="1"/>
            <a:endParaRPr lang="cs-CZ" dirty="0" smtClean="0"/>
          </a:p>
          <a:p>
            <a:pPr lvl="1"/>
            <a:r>
              <a:rPr lang="cs-CZ" sz="2600" b="1" dirty="0" smtClean="0"/>
              <a:t>Nesmí </a:t>
            </a:r>
            <a:r>
              <a:rPr lang="cs-CZ" sz="2600" b="1" dirty="0"/>
              <a:t>být přetěžován.</a:t>
            </a:r>
          </a:p>
          <a:p>
            <a:pPr lvl="1"/>
            <a:endParaRPr lang="cs-CZ" dirty="0"/>
          </a:p>
        </p:txBody>
      </p:sp>
    </p:spTree>
    <p:extLst>
      <p:ext uri="{BB962C8B-B14F-4D97-AF65-F5344CB8AC3E}">
        <p14:creationId xmlns:p14="http://schemas.microsoft.com/office/powerpoint/2010/main" val="360775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Používaná provedení vážících systémů</a:t>
            </a:r>
            <a:endParaRPr lang="cs-CZ" dirty="0"/>
          </a:p>
        </p:txBody>
      </p:sp>
      <p:sp>
        <p:nvSpPr>
          <p:cNvPr id="3" name="Zástupný symbol pro obsah 2"/>
          <p:cNvSpPr>
            <a:spLocks noGrp="1"/>
          </p:cNvSpPr>
          <p:nvPr>
            <p:ph idx="1"/>
          </p:nvPr>
        </p:nvSpPr>
        <p:spPr>
          <a:xfrm>
            <a:off x="1218883" y="1916832"/>
            <a:ext cx="10360501" cy="4320479"/>
          </a:xfrm>
        </p:spPr>
        <p:txBody>
          <a:bodyPr>
            <a:normAutofit fontScale="92500" lnSpcReduction="20000"/>
          </a:bodyPr>
          <a:lstStyle/>
          <a:p>
            <a:pPr lvl="1"/>
            <a:endParaRPr lang="cs-CZ" sz="2600" dirty="0" smtClean="0"/>
          </a:p>
          <a:p>
            <a:pPr lvl="1"/>
            <a:r>
              <a:rPr lang="cs-CZ" sz="2600" dirty="0"/>
              <a:t>váhy pásové (váhy jako část pásového dopravníku</a:t>
            </a:r>
            <a:r>
              <a:rPr lang="cs-CZ" sz="2600" dirty="0" smtClean="0"/>
              <a:t>),</a:t>
            </a:r>
          </a:p>
          <a:p>
            <a:pPr lvl="1"/>
            <a:endParaRPr lang="cs-CZ" sz="2600" dirty="0"/>
          </a:p>
          <a:p>
            <a:pPr lvl="1"/>
            <a:r>
              <a:rPr lang="cs-CZ" sz="2600" dirty="0"/>
              <a:t>závěsné váhy (vážicí pytlovací zařízení</a:t>
            </a:r>
            <a:r>
              <a:rPr lang="cs-CZ" sz="2600" dirty="0" smtClean="0"/>
              <a:t>),</a:t>
            </a:r>
          </a:p>
          <a:p>
            <a:pPr lvl="1"/>
            <a:endParaRPr lang="cs-CZ" sz="2600" dirty="0"/>
          </a:p>
          <a:p>
            <a:pPr lvl="1"/>
            <a:r>
              <a:rPr lang="cs-CZ" sz="2600" dirty="0"/>
              <a:t>vážené zásobníky (měření reakce jedné podpěry zásobníku</a:t>
            </a:r>
            <a:r>
              <a:rPr lang="cs-CZ" sz="2600" dirty="0" smtClean="0"/>
              <a:t>),</a:t>
            </a:r>
          </a:p>
          <a:p>
            <a:pPr lvl="1"/>
            <a:endParaRPr lang="cs-CZ" sz="2600" dirty="0"/>
          </a:p>
          <a:p>
            <a:pPr lvl="1"/>
            <a:r>
              <a:rPr lang="cs-CZ" sz="2600" dirty="0"/>
              <a:t>vozové váhy (plošné váhy pro nákladní automobily a vagóny</a:t>
            </a:r>
            <a:r>
              <a:rPr lang="cs-CZ" sz="2600" dirty="0" smtClean="0"/>
              <a:t>),</a:t>
            </a:r>
          </a:p>
          <a:p>
            <a:pPr lvl="1"/>
            <a:endParaRPr lang="cs-CZ" sz="2600" dirty="0"/>
          </a:p>
          <a:p>
            <a:pPr lvl="1"/>
            <a:r>
              <a:rPr lang="cs-CZ" sz="2600" dirty="0"/>
              <a:t>jeřábové váhy (vykládací jeřáby</a:t>
            </a:r>
            <a:r>
              <a:rPr lang="cs-CZ" sz="2600" dirty="0" smtClean="0"/>
              <a:t>),</a:t>
            </a:r>
          </a:p>
          <a:p>
            <a:pPr lvl="1"/>
            <a:endParaRPr lang="cs-CZ" sz="2600" dirty="0"/>
          </a:p>
          <a:p>
            <a:pPr lvl="1"/>
            <a:r>
              <a:rPr lang="cs-CZ" sz="2600" dirty="0"/>
              <a:t>váhy obchodní stolní.</a:t>
            </a:r>
          </a:p>
          <a:p>
            <a:pPr lvl="1"/>
            <a:endParaRPr lang="cs-CZ" dirty="0"/>
          </a:p>
        </p:txBody>
      </p:sp>
    </p:spTree>
    <p:extLst>
      <p:ext uri="{BB962C8B-B14F-4D97-AF65-F5344CB8AC3E}">
        <p14:creationId xmlns:p14="http://schemas.microsoft.com/office/powerpoint/2010/main" val="195584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Měření veličin a úhlového natočení</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a:t>Měření délky nebo úhlu natočení dává údaje charakterizující změny polohy objektu vůči vztažnému bodu. </a:t>
            </a:r>
            <a:endParaRPr lang="cs-CZ" dirty="0" smtClean="0"/>
          </a:p>
          <a:p>
            <a:pPr lvl="1"/>
            <a:endParaRPr lang="cs-CZ" dirty="0" smtClean="0"/>
          </a:p>
          <a:p>
            <a:pPr lvl="1"/>
            <a:r>
              <a:rPr lang="cs-CZ" dirty="0" smtClean="0"/>
              <a:t>Měření</a:t>
            </a:r>
            <a:r>
              <a:rPr lang="cs-CZ" dirty="0"/>
              <a:t>, kontrola a řízení délky nebo natočení se </a:t>
            </a:r>
            <a:r>
              <a:rPr lang="cs-CZ" dirty="0" smtClean="0"/>
              <a:t>vyskytuje u :</a:t>
            </a:r>
          </a:p>
          <a:p>
            <a:pPr lvl="2">
              <a:buFont typeface="Wingdings" pitchFamily="2" charset="2"/>
              <a:buChar char="Ø"/>
            </a:pPr>
            <a:endParaRPr lang="cs-CZ" dirty="0" smtClean="0"/>
          </a:p>
          <a:p>
            <a:pPr lvl="2">
              <a:buFont typeface="Wingdings" pitchFamily="2" charset="2"/>
              <a:buChar char="Ø"/>
            </a:pPr>
            <a:r>
              <a:rPr lang="cs-CZ" sz="2600" dirty="0" smtClean="0"/>
              <a:t>obráběcích </a:t>
            </a:r>
            <a:r>
              <a:rPr lang="cs-CZ" sz="2600" dirty="0"/>
              <a:t>strojů, </a:t>
            </a:r>
            <a:endParaRPr lang="cs-CZ" sz="2600" dirty="0" smtClean="0"/>
          </a:p>
          <a:p>
            <a:pPr lvl="2">
              <a:buFont typeface="Wingdings" pitchFamily="2" charset="2"/>
              <a:buChar char="Ø"/>
            </a:pPr>
            <a:r>
              <a:rPr lang="cs-CZ" sz="2600" dirty="0" smtClean="0"/>
              <a:t>plastikářských </a:t>
            </a:r>
            <a:r>
              <a:rPr lang="cs-CZ" sz="2600" dirty="0"/>
              <a:t>strojů, </a:t>
            </a:r>
            <a:endParaRPr lang="cs-CZ" sz="2600" dirty="0" smtClean="0"/>
          </a:p>
          <a:p>
            <a:pPr lvl="2">
              <a:buFont typeface="Wingdings" pitchFamily="2" charset="2"/>
              <a:buChar char="Ø"/>
            </a:pPr>
            <a:r>
              <a:rPr lang="cs-CZ" sz="2600" dirty="0" smtClean="0"/>
              <a:t>linek </a:t>
            </a:r>
            <a:r>
              <a:rPr lang="cs-CZ" sz="2600" dirty="0"/>
              <a:t>na výrobu pásů, </a:t>
            </a:r>
            <a:endParaRPr lang="cs-CZ" sz="2600" dirty="0" smtClean="0"/>
          </a:p>
          <a:p>
            <a:pPr lvl="2">
              <a:buFont typeface="Wingdings" pitchFamily="2" charset="2"/>
              <a:buChar char="Ø"/>
            </a:pPr>
            <a:r>
              <a:rPr lang="cs-CZ" sz="2600" dirty="0" smtClean="0"/>
              <a:t>plechů</a:t>
            </a:r>
            <a:r>
              <a:rPr lang="cs-CZ" sz="2600" dirty="0"/>
              <a:t>, </a:t>
            </a:r>
            <a:endParaRPr lang="cs-CZ" sz="2600" dirty="0" smtClean="0"/>
          </a:p>
          <a:p>
            <a:pPr lvl="2">
              <a:buFont typeface="Wingdings" pitchFamily="2" charset="2"/>
              <a:buChar char="Ø"/>
            </a:pPr>
            <a:r>
              <a:rPr lang="cs-CZ" sz="2600" dirty="0" smtClean="0"/>
              <a:t>profilů </a:t>
            </a:r>
            <a:r>
              <a:rPr lang="cs-CZ" sz="2600" dirty="0"/>
              <a:t>železa atd. </a:t>
            </a:r>
            <a:endParaRPr lang="cs-CZ" sz="2600" dirty="0" smtClean="0"/>
          </a:p>
          <a:p>
            <a:pPr lvl="2">
              <a:buFont typeface="Wingdings" pitchFamily="2" charset="2"/>
              <a:buChar char="Ø"/>
            </a:pPr>
            <a:endParaRPr lang="cs-CZ" dirty="0" smtClean="0"/>
          </a:p>
          <a:p>
            <a:pPr lvl="1"/>
            <a:endParaRPr lang="cs-CZ" dirty="0"/>
          </a:p>
        </p:txBody>
      </p:sp>
    </p:spTree>
    <p:extLst>
      <p:ext uri="{BB962C8B-B14F-4D97-AF65-F5344CB8AC3E}">
        <p14:creationId xmlns:p14="http://schemas.microsoft.com/office/powerpoint/2010/main" val="70404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lstStyle/>
          <a:p>
            <a:pPr algn="ctr"/>
            <a:r>
              <a:rPr lang="cs-CZ" dirty="0" smtClean="0"/>
              <a:t>Umístění senzoru </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2"/>
            <a:endParaRPr lang="cs-CZ" dirty="0" smtClean="0"/>
          </a:p>
          <a:p>
            <a:pPr lvl="2"/>
            <a:endParaRPr lang="cs-CZ" dirty="0"/>
          </a:p>
          <a:p>
            <a:pPr lvl="2"/>
            <a:r>
              <a:rPr lang="cs-CZ" sz="2400" dirty="0" smtClean="0"/>
              <a:t>Vlastní </a:t>
            </a:r>
            <a:r>
              <a:rPr lang="cs-CZ" sz="2400" dirty="0"/>
              <a:t>měřicí snímač je upevněn a umístěn na technologickém zařízení tak, aby vnější vlivy nepůsobily parazitně na výsledky měření</a:t>
            </a:r>
            <a:r>
              <a:rPr lang="cs-CZ" sz="2400" dirty="0" smtClean="0"/>
              <a:t>.</a:t>
            </a:r>
          </a:p>
          <a:p>
            <a:pPr lvl="2"/>
            <a:endParaRPr lang="cs-CZ" sz="2400" dirty="0" smtClean="0"/>
          </a:p>
          <a:p>
            <a:pPr lvl="2"/>
            <a:endParaRPr lang="cs-CZ" sz="2400" dirty="0"/>
          </a:p>
          <a:p>
            <a:pPr lvl="2"/>
            <a:r>
              <a:rPr lang="cs-CZ" sz="2400" dirty="0"/>
              <a:t>Jedná se vždy o specifické uchycení, např. přes odvalovací kolo o přesném obvodu nebo přímým napojením na měřicí válec </a:t>
            </a:r>
            <a:r>
              <a:rPr lang="cs-CZ" sz="2400" dirty="0" smtClean="0"/>
              <a:t> o </a:t>
            </a:r>
            <a:r>
              <a:rPr lang="cs-CZ" sz="2400" dirty="0"/>
              <a:t>známém a přesném obvodu</a:t>
            </a:r>
            <a:r>
              <a:rPr lang="cs-CZ" sz="2400" dirty="0" smtClean="0"/>
              <a:t>.</a:t>
            </a:r>
          </a:p>
          <a:p>
            <a:pPr marL="682633" lvl="2" indent="0">
              <a:buNone/>
            </a:pPr>
            <a:endParaRPr lang="cs-CZ" dirty="0" smtClean="0"/>
          </a:p>
          <a:p>
            <a:pPr lvl="1"/>
            <a:endParaRPr lang="cs-CZ" dirty="0"/>
          </a:p>
        </p:txBody>
      </p:sp>
    </p:spTree>
    <p:extLst>
      <p:ext uri="{BB962C8B-B14F-4D97-AF65-F5344CB8AC3E}">
        <p14:creationId xmlns:p14="http://schemas.microsoft.com/office/powerpoint/2010/main" val="400608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normAutofit fontScale="90000"/>
          </a:bodyPr>
          <a:lstStyle/>
          <a:p>
            <a:pPr algn="ctr"/>
            <a:r>
              <a:rPr lang="cs-CZ" dirty="0" smtClean="0"/>
              <a:t>Používané metody měření délkových veličin a úhlového natočení</a:t>
            </a:r>
            <a:endParaRPr lang="cs-CZ" dirty="0"/>
          </a:p>
        </p:txBody>
      </p:sp>
      <p:sp>
        <p:nvSpPr>
          <p:cNvPr id="3" name="Zástupný symbol pro obsah 2"/>
          <p:cNvSpPr>
            <a:spLocks noGrp="1"/>
          </p:cNvSpPr>
          <p:nvPr>
            <p:ph idx="1"/>
          </p:nvPr>
        </p:nvSpPr>
        <p:spPr>
          <a:xfrm>
            <a:off x="1218883" y="1916832"/>
            <a:ext cx="10360501" cy="4320479"/>
          </a:xfrm>
        </p:spPr>
        <p:txBody>
          <a:bodyPr>
            <a:normAutofit/>
          </a:bodyPr>
          <a:lstStyle/>
          <a:p>
            <a:pPr lvl="1"/>
            <a:r>
              <a:rPr lang="cs-CZ" dirty="0" smtClean="0"/>
              <a:t>Analogové </a:t>
            </a:r>
            <a:r>
              <a:rPr lang="cs-CZ" dirty="0"/>
              <a:t>měřicí metody používají snímače se senzory typu</a:t>
            </a:r>
            <a:r>
              <a:rPr lang="cs-CZ" dirty="0" smtClean="0"/>
              <a:t>:</a:t>
            </a:r>
          </a:p>
          <a:p>
            <a:pPr lvl="2">
              <a:buFont typeface="Wingdings" pitchFamily="2" charset="2"/>
              <a:buChar char="Ø"/>
            </a:pPr>
            <a:endParaRPr lang="cs-CZ" dirty="0" smtClean="0"/>
          </a:p>
          <a:p>
            <a:pPr lvl="2">
              <a:buFont typeface="Wingdings" pitchFamily="2" charset="2"/>
              <a:buChar char="Ø"/>
            </a:pPr>
            <a:r>
              <a:rPr lang="cs-CZ" sz="2600" b="1" dirty="0" smtClean="0"/>
              <a:t>otočné </a:t>
            </a:r>
            <a:r>
              <a:rPr lang="cs-CZ" sz="2600" b="1" dirty="0"/>
              <a:t>nebo lineární potenciometry (třída přesnosti 0.6) ,</a:t>
            </a:r>
          </a:p>
          <a:p>
            <a:pPr lvl="2">
              <a:buFont typeface="Wingdings" pitchFamily="2" charset="2"/>
              <a:buChar char="Ø"/>
            </a:pPr>
            <a:endParaRPr lang="cs-CZ" sz="2600" b="1" dirty="0" smtClean="0"/>
          </a:p>
          <a:p>
            <a:pPr lvl="2">
              <a:buFont typeface="Wingdings" pitchFamily="2" charset="2"/>
              <a:buChar char="Ø"/>
            </a:pPr>
            <a:r>
              <a:rPr lang="cs-CZ" sz="2600" b="1" dirty="0" smtClean="0"/>
              <a:t>indukční </a:t>
            </a:r>
            <a:r>
              <a:rPr lang="cs-CZ" sz="2600" b="1" dirty="0"/>
              <a:t>(třída přesnosti 1.6</a:t>
            </a:r>
            <a:r>
              <a:rPr lang="cs-CZ" sz="2600" b="1" dirty="0" smtClean="0"/>
              <a:t>),</a:t>
            </a:r>
          </a:p>
          <a:p>
            <a:pPr lvl="2">
              <a:buFont typeface="Wingdings" pitchFamily="2" charset="2"/>
              <a:buChar char="Ø"/>
            </a:pPr>
            <a:endParaRPr lang="cs-CZ" sz="2600" b="1" dirty="0" smtClean="0"/>
          </a:p>
          <a:p>
            <a:pPr lvl="2">
              <a:buFont typeface="Wingdings" pitchFamily="2" charset="2"/>
              <a:buChar char="Ø"/>
            </a:pPr>
            <a:r>
              <a:rPr lang="cs-CZ" sz="2600" b="1" dirty="0" smtClean="0"/>
              <a:t>kapacitní </a:t>
            </a:r>
            <a:r>
              <a:rPr lang="cs-CZ" sz="2600" b="1" dirty="0"/>
              <a:t>snímače </a:t>
            </a:r>
            <a:r>
              <a:rPr lang="cs-CZ" sz="2600" b="1" dirty="0" smtClean="0"/>
              <a:t> (třída přesnosti 2).</a:t>
            </a:r>
            <a:endParaRPr lang="cs-CZ" sz="2600" b="1" dirty="0"/>
          </a:p>
          <a:p>
            <a:pPr marL="377886" lvl="1" indent="0">
              <a:buNone/>
            </a:pPr>
            <a:endParaRPr lang="cs-CZ" dirty="0" smtClean="0"/>
          </a:p>
          <a:p>
            <a:pPr lvl="2">
              <a:buFont typeface="Wingdings" pitchFamily="2" charset="2"/>
              <a:buChar char="Ø"/>
            </a:pPr>
            <a:endParaRPr lang="cs-CZ" dirty="0"/>
          </a:p>
        </p:txBody>
      </p:sp>
    </p:spTree>
    <p:extLst>
      <p:ext uri="{BB962C8B-B14F-4D97-AF65-F5344CB8AC3E}">
        <p14:creationId xmlns:p14="http://schemas.microsoft.com/office/powerpoint/2010/main" val="130360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normAutofit/>
          </a:bodyPr>
          <a:lstStyle/>
          <a:p>
            <a:pPr algn="ctr"/>
            <a:r>
              <a:rPr lang="cs-CZ" dirty="0" smtClean="0"/>
              <a:t>Digitální měřící metody</a:t>
            </a:r>
            <a:endParaRPr lang="cs-CZ" dirty="0"/>
          </a:p>
        </p:txBody>
      </p:sp>
      <p:sp>
        <p:nvSpPr>
          <p:cNvPr id="3" name="Zástupný symbol pro obsah 2"/>
          <p:cNvSpPr>
            <a:spLocks noGrp="1"/>
          </p:cNvSpPr>
          <p:nvPr>
            <p:ph idx="1"/>
          </p:nvPr>
        </p:nvSpPr>
        <p:spPr>
          <a:xfrm>
            <a:off x="1218883" y="1916832"/>
            <a:ext cx="10360501" cy="4320479"/>
          </a:xfrm>
        </p:spPr>
        <p:txBody>
          <a:bodyPr>
            <a:normAutofit lnSpcReduction="10000"/>
          </a:bodyPr>
          <a:lstStyle/>
          <a:p>
            <a:r>
              <a:rPr lang="cs-CZ" dirty="0"/>
              <a:t>Digitální měřicí metody jsou pro aplikace v SIA velmi zajímavé pro svoji citlivost a přesnost. </a:t>
            </a:r>
          </a:p>
          <a:p>
            <a:r>
              <a:rPr lang="cs-CZ" dirty="0" smtClean="0"/>
              <a:t>V </a:t>
            </a:r>
            <a:r>
              <a:rPr lang="cs-CZ" dirty="0"/>
              <a:t>praxi se uplatňují postupy</a:t>
            </a:r>
            <a:r>
              <a:rPr lang="cs-CZ" dirty="0" smtClean="0"/>
              <a:t>:</a:t>
            </a:r>
          </a:p>
          <a:p>
            <a:pPr lvl="1"/>
            <a:r>
              <a:rPr lang="cs-CZ" b="1" dirty="0"/>
              <a:t>inkrementální, </a:t>
            </a:r>
          </a:p>
          <a:p>
            <a:pPr lvl="1"/>
            <a:r>
              <a:rPr lang="cs-CZ" b="1" dirty="0"/>
              <a:t>posuvné,</a:t>
            </a:r>
          </a:p>
          <a:p>
            <a:pPr lvl="1"/>
            <a:r>
              <a:rPr lang="cs-CZ" b="1" dirty="0"/>
              <a:t>rotační</a:t>
            </a:r>
            <a:r>
              <a:rPr lang="cs-CZ" b="1" dirty="0" smtClean="0"/>
              <a:t>.</a:t>
            </a:r>
            <a:endParaRPr lang="cs-CZ" b="1" dirty="0"/>
          </a:p>
          <a:p>
            <a:pPr marL="304747" lvl="1" indent="-304747">
              <a:spcBef>
                <a:spcPts val="1600"/>
              </a:spcBef>
              <a:buSzPct val="100000"/>
            </a:pPr>
            <a:r>
              <a:rPr lang="cs-CZ" dirty="0"/>
              <a:t>Digitální měřicí metody jsou pro aplikace v SIA velmi zajímavé pro svoji citlivost a přesnost. V praxi se uplatňují postupy: inkrementální, posuvné nebo rotační, s velkou rozlišovací schopností (např. 1250 impulzů na otočení), přesnost +/- 1 impuls nebo absolutní, kdy se dráha nebo rotace převádí </a:t>
            </a:r>
            <a:br>
              <a:rPr lang="cs-CZ" dirty="0"/>
            </a:br>
            <a:r>
              <a:rPr lang="cs-CZ" dirty="0"/>
              <a:t>na číselný binární údaj v kódu B, BCD, </a:t>
            </a:r>
            <a:r>
              <a:rPr lang="cs-CZ" dirty="0" err="1"/>
              <a:t>Gray</a:t>
            </a:r>
            <a:r>
              <a:rPr lang="cs-CZ" dirty="0"/>
              <a:t>.</a:t>
            </a:r>
          </a:p>
          <a:p>
            <a:endParaRPr lang="cs-CZ" dirty="0"/>
          </a:p>
          <a:p>
            <a:pPr marL="377886" lvl="1" indent="0">
              <a:buNone/>
            </a:pPr>
            <a:endParaRPr lang="cs-CZ" dirty="0" smtClean="0"/>
          </a:p>
          <a:p>
            <a:pPr lvl="2">
              <a:buFont typeface="Wingdings" pitchFamily="2" charset="2"/>
              <a:buChar char="Ø"/>
            </a:pPr>
            <a:endParaRPr lang="cs-CZ" dirty="0"/>
          </a:p>
        </p:txBody>
      </p:sp>
    </p:spTree>
    <p:extLst>
      <p:ext uri="{BB962C8B-B14F-4D97-AF65-F5344CB8AC3E}">
        <p14:creationId xmlns:p14="http://schemas.microsoft.com/office/powerpoint/2010/main" val="161936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97868" y="620688"/>
            <a:ext cx="10360501" cy="706091"/>
          </a:xfrm>
        </p:spPr>
        <p:txBody>
          <a:bodyPr>
            <a:normAutofit/>
          </a:bodyPr>
          <a:lstStyle/>
          <a:p>
            <a:pPr algn="ctr"/>
            <a:r>
              <a:rPr lang="cs-CZ" dirty="0" smtClean="0"/>
              <a:t>Shrnutí</a:t>
            </a:r>
            <a:endParaRPr lang="cs-CZ" dirty="0"/>
          </a:p>
        </p:txBody>
      </p:sp>
      <p:sp>
        <p:nvSpPr>
          <p:cNvPr id="3" name="Zástupný symbol pro obsah 2"/>
          <p:cNvSpPr>
            <a:spLocks noGrp="1"/>
          </p:cNvSpPr>
          <p:nvPr>
            <p:ph idx="1"/>
          </p:nvPr>
        </p:nvSpPr>
        <p:spPr>
          <a:xfrm>
            <a:off x="1218883" y="1556792"/>
            <a:ext cx="10360501" cy="4680519"/>
          </a:xfrm>
        </p:spPr>
        <p:txBody>
          <a:bodyPr>
            <a:normAutofit/>
          </a:bodyPr>
          <a:lstStyle/>
          <a:p>
            <a:pPr lvl="1"/>
            <a:r>
              <a:rPr lang="cs-CZ" dirty="0"/>
              <a:t>Základní význam budování SIA systémů je zvyšování produktivity práce ve všech oborech lidské činnosti, snižování vstupních provozních nákladů na suroviny, materiál, energie</a:t>
            </a:r>
            <a:r>
              <a:rPr lang="cs-CZ" dirty="0" smtClean="0"/>
              <a:t>.</a:t>
            </a:r>
          </a:p>
          <a:p>
            <a:pPr lvl="1"/>
            <a:r>
              <a:rPr lang="cs-CZ" dirty="0"/>
              <a:t>Jejich přínosem je výšení rychlosti, obsahu i kvality informačních procesů</a:t>
            </a:r>
            <a:r>
              <a:rPr lang="cs-CZ" dirty="0" smtClean="0"/>
              <a:t>.</a:t>
            </a:r>
          </a:p>
          <a:p>
            <a:pPr lvl="1"/>
            <a:r>
              <a:rPr lang="cs-CZ" dirty="0"/>
              <a:t>Zmenšování dopadů lidské činnosti na životní prostředí</a:t>
            </a:r>
            <a:r>
              <a:rPr lang="cs-CZ" dirty="0" smtClean="0"/>
              <a:t>.</a:t>
            </a:r>
          </a:p>
          <a:p>
            <a:pPr lvl="1"/>
            <a:r>
              <a:rPr lang="cs-CZ" dirty="0"/>
              <a:t>Zlepšování sociálních aspektů společnosti. Automatizační informační systémy také nemalou měrou přispívají ke zvýšení životní úrovně obyvatel</a:t>
            </a:r>
            <a:r>
              <a:rPr lang="cs-CZ" dirty="0" smtClean="0"/>
              <a:t>.</a:t>
            </a:r>
          </a:p>
          <a:p>
            <a:pPr lvl="1"/>
            <a:r>
              <a:rPr lang="cs-CZ" dirty="0"/>
              <a:t>Nejvyšší ekonomický, přímo vyčíslitelný efekt se získává zvyšováním produktivity práce u výrobních procesů případně i u administrativních činností</a:t>
            </a:r>
            <a:r>
              <a:rPr lang="cs-CZ" dirty="0" smtClean="0"/>
              <a:t>.</a:t>
            </a:r>
          </a:p>
          <a:p>
            <a:pPr lvl="1"/>
            <a:r>
              <a:rPr lang="cs-CZ" sz="2600" b="1" dirty="0"/>
              <a:t>Automatizovaný proces má mnohonásobně vyšší kvalitu i kvantitu produkce než proces s přímým ovlivňováním člověkem.</a:t>
            </a:r>
          </a:p>
          <a:p>
            <a:pPr marL="377886" lvl="1" indent="0">
              <a:buNone/>
            </a:pPr>
            <a:endParaRPr lang="cs-CZ" dirty="0" smtClean="0"/>
          </a:p>
          <a:p>
            <a:pPr lvl="2">
              <a:buFont typeface="Wingdings" pitchFamily="2" charset="2"/>
              <a:buChar char="Ø"/>
            </a:pPr>
            <a:endParaRPr lang="cs-CZ" dirty="0"/>
          </a:p>
        </p:txBody>
      </p:sp>
    </p:spTree>
    <p:extLst>
      <p:ext uri="{BB962C8B-B14F-4D97-AF65-F5344CB8AC3E}">
        <p14:creationId xmlns:p14="http://schemas.microsoft.com/office/powerpoint/2010/main" val="476782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dirty="0"/>
              <a:t>ČSN ISO 3511-1: Funkční značení měření a řízení v průmyslových procesech</a:t>
            </a:r>
          </a:p>
        </p:txBody>
      </p:sp>
      <p:sp>
        <p:nvSpPr>
          <p:cNvPr id="3" name="Zástupný symbol pro obsah 2"/>
          <p:cNvSpPr>
            <a:spLocks noGrp="1"/>
          </p:cNvSpPr>
          <p:nvPr>
            <p:ph idx="1"/>
          </p:nvPr>
        </p:nvSpPr>
        <p:spPr/>
        <p:txBody>
          <a:bodyPr>
            <a:normAutofit fontScale="85000" lnSpcReduction="20000"/>
          </a:bodyPr>
          <a:lstStyle/>
          <a:p>
            <a:pPr lvl="1"/>
            <a:r>
              <a:rPr lang="cs-CZ" sz="3300" dirty="0" smtClean="0"/>
              <a:t>Části normy:</a:t>
            </a:r>
          </a:p>
          <a:p>
            <a:pPr lvl="2">
              <a:buFont typeface="Wingdings" pitchFamily="2" charset="2"/>
              <a:buChar char="Ø"/>
            </a:pPr>
            <a:r>
              <a:rPr lang="cs-CZ" sz="3000" b="1" dirty="0"/>
              <a:t>p</a:t>
            </a:r>
            <a:r>
              <a:rPr lang="cs-CZ" sz="3000" b="1" dirty="0" smtClean="0"/>
              <a:t>rvní </a:t>
            </a:r>
            <a:r>
              <a:rPr lang="cs-CZ" sz="3000" b="1" dirty="0"/>
              <a:t>část </a:t>
            </a:r>
            <a:r>
              <a:rPr lang="cs-CZ" sz="3000" b="1" dirty="0" smtClean="0"/>
              <a:t>normy</a:t>
            </a:r>
            <a:r>
              <a:rPr lang="cs-CZ" sz="3000" b="1" dirty="0"/>
              <a:t> </a:t>
            </a:r>
            <a:r>
              <a:rPr lang="cs-CZ" sz="3000" b="1" dirty="0" smtClean="0"/>
              <a:t>specifikuje základní značky </a:t>
            </a:r>
            <a:r>
              <a:rPr lang="cs-CZ" sz="3000" b="1" dirty="0"/>
              <a:t>pro běžné druhy </a:t>
            </a:r>
            <a:r>
              <a:rPr lang="cs-CZ" sz="3000" b="1" dirty="0" smtClean="0"/>
              <a:t>veličin</a:t>
            </a:r>
          </a:p>
          <a:p>
            <a:pPr lvl="2">
              <a:buFont typeface="Wingdings" pitchFamily="2" charset="2"/>
              <a:buChar char="Ø"/>
            </a:pPr>
            <a:r>
              <a:rPr lang="cs-CZ" sz="3000" b="1" dirty="0"/>
              <a:t>d</a:t>
            </a:r>
            <a:r>
              <a:rPr lang="cs-CZ" sz="3000" b="1" dirty="0" smtClean="0"/>
              <a:t>ruhá část normy specifikuje rozšířené </a:t>
            </a:r>
            <a:r>
              <a:rPr lang="cs-CZ" sz="3000" b="1" dirty="0"/>
              <a:t>základní </a:t>
            </a:r>
            <a:r>
              <a:rPr lang="cs-CZ" sz="3000" b="1" dirty="0" smtClean="0"/>
              <a:t>značky</a:t>
            </a:r>
          </a:p>
          <a:p>
            <a:pPr lvl="2">
              <a:buFont typeface="Wingdings" pitchFamily="2" charset="2"/>
              <a:buChar char="Ø"/>
            </a:pPr>
            <a:r>
              <a:rPr lang="cs-CZ" sz="3000" b="1" dirty="0" smtClean="0"/>
              <a:t>třetí část specifikuje </a:t>
            </a:r>
            <a:r>
              <a:rPr lang="cs-CZ" sz="3000" b="1" dirty="0"/>
              <a:t>p</a:t>
            </a:r>
            <a:r>
              <a:rPr lang="cs-CZ" sz="3000" b="1" dirty="0" smtClean="0"/>
              <a:t>odrobné značky</a:t>
            </a:r>
          </a:p>
          <a:p>
            <a:pPr lvl="1"/>
            <a:endParaRPr lang="cs-CZ" dirty="0"/>
          </a:p>
          <a:p>
            <a:pPr lvl="1"/>
            <a:r>
              <a:rPr lang="cs-CZ" sz="3300" dirty="0"/>
              <a:t>Značky pro obvody automatizace určují:</a:t>
            </a:r>
          </a:p>
          <a:p>
            <a:pPr lvl="2">
              <a:buFont typeface="Wingdings" pitchFamily="2" charset="2"/>
              <a:buChar char="Ø"/>
            </a:pPr>
            <a:r>
              <a:rPr lang="cs-CZ" sz="3000" b="1" dirty="0"/>
              <a:t>umístění měřicích snímačů a akčních </a:t>
            </a:r>
            <a:r>
              <a:rPr lang="cs-CZ" sz="3000" b="1" dirty="0" smtClean="0"/>
              <a:t>členů,</a:t>
            </a:r>
            <a:endParaRPr lang="cs-CZ" sz="3000" b="1" dirty="0" smtClean="0"/>
          </a:p>
          <a:p>
            <a:pPr lvl="2">
              <a:buFont typeface="Wingdings" pitchFamily="2" charset="2"/>
              <a:buChar char="Ø"/>
            </a:pPr>
            <a:r>
              <a:rPr lang="cs-CZ" sz="3000" b="1" dirty="0"/>
              <a:t>druh sledované fyzikální </a:t>
            </a:r>
            <a:r>
              <a:rPr lang="cs-CZ" sz="3000" b="1" dirty="0" smtClean="0"/>
              <a:t>veličiny,</a:t>
            </a:r>
            <a:endParaRPr lang="cs-CZ" sz="3000" b="1" dirty="0" smtClean="0"/>
          </a:p>
          <a:p>
            <a:pPr lvl="2">
              <a:buFont typeface="Wingdings" pitchFamily="2" charset="2"/>
              <a:buChar char="Ø"/>
            </a:pPr>
            <a:r>
              <a:rPr lang="cs-CZ" sz="3000" b="1" dirty="0"/>
              <a:t>způsob zpracování </a:t>
            </a:r>
            <a:r>
              <a:rPr lang="cs-CZ" sz="3000" b="1" dirty="0" smtClean="0"/>
              <a:t>informace,</a:t>
            </a:r>
            <a:endParaRPr lang="cs-CZ" sz="3000" b="1" dirty="0" smtClean="0"/>
          </a:p>
          <a:p>
            <a:pPr lvl="2">
              <a:buFont typeface="Wingdings" pitchFamily="2" charset="2"/>
              <a:buChar char="Ø"/>
            </a:pPr>
            <a:r>
              <a:rPr lang="cs-CZ" sz="3000" b="1" dirty="0"/>
              <a:t>druh </a:t>
            </a:r>
            <a:r>
              <a:rPr lang="cs-CZ" sz="3000" b="1" dirty="0" smtClean="0"/>
              <a:t>signalizace,</a:t>
            </a:r>
            <a:endParaRPr lang="cs-CZ" sz="3000" b="1" dirty="0" smtClean="0"/>
          </a:p>
          <a:p>
            <a:pPr lvl="2">
              <a:buFont typeface="Wingdings" pitchFamily="2" charset="2"/>
              <a:buChar char="Ø"/>
            </a:pPr>
            <a:r>
              <a:rPr lang="cs-CZ" sz="3000" b="1" dirty="0"/>
              <a:t>místo určení přenášené </a:t>
            </a:r>
            <a:r>
              <a:rPr lang="cs-CZ" sz="3000" b="1" dirty="0" smtClean="0"/>
              <a:t>informace.</a:t>
            </a:r>
            <a:endParaRPr lang="cs-CZ" sz="3000" b="1" dirty="0"/>
          </a:p>
        </p:txBody>
      </p:sp>
    </p:spTree>
    <p:extLst>
      <p:ext uri="{BB962C8B-B14F-4D97-AF65-F5344CB8AC3E}">
        <p14:creationId xmlns:p14="http://schemas.microsoft.com/office/powerpoint/2010/main" val="10924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S102787990">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spDef>
      <a:spPr/>
      <a:bodyPr rtlCol="0" anchor="ctr"/>
      <a:lstStyle>
        <a:defPPr algn="ctr">
          <a:defRPr sz="2800"/>
        </a:defPPr>
      </a:lstStyle>
      <a:style>
        <a:lnRef idx="2">
          <a:schemeClr val="accent1">
            <a:shade val="50000"/>
          </a:schemeClr>
        </a:lnRef>
        <a:fillRef idx="1">
          <a:schemeClr val="accent1"/>
        </a:fillRef>
        <a:effectRef idx="0">
          <a:schemeClr val="accent1"/>
        </a:effectRef>
        <a:fontRef idx="minor">
          <a:schemeClr val="lt1"/>
        </a:fontRef>
      </a:style>
    </a:spDef>
    <a:lnDef>
      <a:spPr>
        <a:ln w="254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a:defPPr>
      </a:lstStyle>
    </a:txDef>
  </a:objectDefaults>
  <a:extraClrSchemeLst/>
</a:theme>
</file>

<file path=ppt/theme/theme2.xml><?xml version="1.0" encoding="utf-8"?>
<a:theme xmlns:a="http://schemas.openxmlformats.org/drawingml/2006/main" name="Office Theme">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extraClrSchemeLst/>
</a:theme>
</file>

<file path=ppt/theme/theme3.xml><?xml version="1.0" encoding="utf-8"?>
<a:theme xmlns:a="http://schemas.openxmlformats.org/drawingml/2006/main" name="Office Theme">
  <a:themeElements>
    <a:clrScheme name="Tech_16x9">
      <a:dk1>
        <a:sysClr val="windowText" lastClr="000000"/>
      </a:dk1>
      <a:lt1>
        <a:sysClr val="window" lastClr="FFFFFF"/>
      </a:lt1>
      <a:dk2>
        <a:srgbClr val="192A52"/>
      </a:dk2>
      <a:lt2>
        <a:srgbClr val="C0C0C0"/>
      </a:lt2>
      <a:accent1>
        <a:srgbClr val="009999"/>
      </a:accent1>
      <a:accent2>
        <a:srgbClr val="E98915"/>
      </a:accent2>
      <a:accent3>
        <a:srgbClr val="A419A7"/>
      </a:accent3>
      <a:accent4>
        <a:srgbClr val="AFC34D"/>
      </a:accent4>
      <a:accent5>
        <a:srgbClr val="E5572B"/>
      </a:accent5>
      <a:accent6>
        <a:srgbClr val="6868C4"/>
      </a:accent6>
      <a:hlink>
        <a:srgbClr val="009999"/>
      </a:hlink>
      <a:folHlink>
        <a:srgbClr val="7F7F7F"/>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Tech_16x9">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schemeClr>
            </a:gs>
          </a:gsLst>
          <a:lin ang="5040000" scaled="1"/>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100000"/>
                <a:shade val="100000"/>
                <a:satMod val="155000"/>
              </a:schemeClr>
            </a:gs>
          </a:gsLst>
          <a:lin ang="16200000" scaled="0"/>
        </a:gradFill>
      </a:fillStyleLst>
      <a:lnStyleLst>
        <a:ln w="9525" cap="flat" cmpd="sng" algn="ctr">
          <a:solidFill>
            <a:schemeClr val="ph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atMod val="300000"/>
              </a:schemeClr>
            </a:contourClr>
          </a:sp3d>
        </a:effectStyle>
      </a:effectStyleLst>
      <a:bgFillStyleLst>
        <a:solidFill>
          <a:schemeClr val="phClr"/>
        </a:solidFill>
        <a:gradFill rotWithShape="1">
          <a:gsLst>
            <a:gs pos="0">
              <a:schemeClr val="phClr">
                <a:tint val="100000"/>
                <a:shade val="0"/>
                <a:satMod val="100000"/>
              </a:schemeClr>
            </a:gs>
            <a:gs pos="85000">
              <a:schemeClr val="phClr">
                <a:tint val="100000"/>
                <a:shade val="30000"/>
                <a:satMod val="100000"/>
              </a:schemeClr>
            </a:gs>
            <a:gs pos="100000">
              <a:schemeClr val="phClr">
                <a:shade val="60000"/>
                <a:satMod val="100000"/>
              </a:schemeClr>
            </a:gs>
          </a:gsLst>
          <a:lin ang="13500000" scaled="0"/>
        </a:gradFill>
        <a:gradFill rotWithShape="1">
          <a:gsLst>
            <a:gs pos="0">
              <a:schemeClr val="phClr">
                <a:tint val="100000"/>
                <a:shade val="0"/>
                <a:satMod val="100000"/>
              </a:schemeClr>
            </a:gs>
            <a:gs pos="85000">
              <a:schemeClr val="phClr">
                <a:shade val="30000"/>
                <a:satMod val="100000"/>
              </a:schemeClr>
            </a:gs>
            <a:gs pos="100000">
              <a:schemeClr val="phClr">
                <a:shade val="60000"/>
                <a:satMod val="100000"/>
              </a:schemeClr>
            </a:gs>
          </a:gsLst>
          <a:lin ang="189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836F65B-1B07-41EE-A0E8-BC6EF38552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TS102787990</Template>
  <TotalTime>0</TotalTime>
  <Words>3316</Words>
  <Application>Microsoft Office PowerPoint</Application>
  <PresentationFormat>Vlastní</PresentationFormat>
  <Paragraphs>802</Paragraphs>
  <Slides>87</Slides>
  <Notes>4</Notes>
  <HiddenSlides>0</HiddenSlides>
  <MMClips>0</MMClips>
  <ScaleCrop>false</ScaleCrop>
  <HeadingPairs>
    <vt:vector size="4" baseType="variant">
      <vt:variant>
        <vt:lpstr>Motiv</vt:lpstr>
      </vt:variant>
      <vt:variant>
        <vt:i4>1</vt:i4>
      </vt:variant>
      <vt:variant>
        <vt:lpstr>Nadpisy snímků</vt:lpstr>
      </vt:variant>
      <vt:variant>
        <vt:i4>87</vt:i4>
      </vt:variant>
    </vt:vector>
  </HeadingPairs>
  <TitlesOfParts>
    <vt:vector size="88" baseType="lpstr">
      <vt:lpstr>TS102787990</vt:lpstr>
      <vt:lpstr>Projektování a navrhování systémových prostředků</vt:lpstr>
      <vt:lpstr>Úvod</vt:lpstr>
      <vt:lpstr>Aspekty zpracování projektové dokumentace</vt:lpstr>
      <vt:lpstr>Typové řešení a jejich vlastnosti</vt:lpstr>
      <vt:lpstr>Vývojový graf využití typových řešení</vt:lpstr>
      <vt:lpstr>Typové řešená a jejich vlastnosti</vt:lpstr>
      <vt:lpstr>Značení obvodů automatizace</vt:lpstr>
      <vt:lpstr>Normy platné ve značení obvodů</vt:lpstr>
      <vt:lpstr>ČSN ISO 3511-1: Funkční značení měření a řízení v průmyslových procesech</vt:lpstr>
      <vt:lpstr>Grafické značky – přístroj, měřící místo, regulační orgán</vt:lpstr>
      <vt:lpstr>Grafické značky – pohon regulačního orgánu</vt:lpstr>
      <vt:lpstr>Grafické značky – funkce pohonu</vt:lpstr>
      <vt:lpstr>Grafické značky – signální vedení</vt:lpstr>
      <vt:lpstr>Písmenný kód</vt:lpstr>
      <vt:lpstr>Písmenný kód – první část tabulky</vt:lpstr>
      <vt:lpstr>Písmenný kód – druhá část tabulky</vt:lpstr>
      <vt:lpstr>Písmenný kód – třetí část tabulky</vt:lpstr>
      <vt:lpstr>Příklad značení obvodů</vt:lpstr>
      <vt:lpstr>Vlastnosti systémových prostředků</vt:lpstr>
      <vt:lpstr>Vlastnosti systémových prostředků</vt:lpstr>
      <vt:lpstr>Vlastnosti systémových prostředků</vt:lpstr>
      <vt:lpstr>Vlastnosti systémových prostředků</vt:lpstr>
      <vt:lpstr>Druhy a vlastnosti prostředí</vt:lpstr>
      <vt:lpstr>Druhy a vlastnosti prostředí</vt:lpstr>
      <vt:lpstr>Druhy a vlastnosti prostředí</vt:lpstr>
      <vt:lpstr>Druhy a vlastnosti prostředí</vt:lpstr>
      <vt:lpstr>Jednoduché prostředí</vt:lpstr>
      <vt:lpstr>Jednoduché prostředí</vt:lpstr>
      <vt:lpstr>Jednoduché prostředí</vt:lpstr>
      <vt:lpstr>Složité prostředí</vt:lpstr>
      <vt:lpstr>Klimatické podmínky působící na systémy</vt:lpstr>
      <vt:lpstr>Klimatické podmínky</vt:lpstr>
      <vt:lpstr>Požadavky na elektrické vlastnosti</vt:lpstr>
      <vt:lpstr>Mikroklima</vt:lpstr>
      <vt:lpstr>Kvalita pomocné napájecí energie</vt:lpstr>
      <vt:lpstr>Elektrické parametry vazebních obvodů</vt:lpstr>
      <vt:lpstr>Pro náhradní zapojení platí</vt:lpstr>
      <vt:lpstr>Elektrické rušivé vlivy</vt:lpstr>
      <vt:lpstr>Harmonické rušení</vt:lpstr>
      <vt:lpstr>Harmonické rušení</vt:lpstr>
      <vt:lpstr>Transistentní rušení</vt:lpstr>
      <vt:lpstr>Flukturační rušení</vt:lpstr>
      <vt:lpstr>Působení rušivých vlivů</vt:lpstr>
      <vt:lpstr>Odstranění rušivých vlivů</vt:lpstr>
      <vt:lpstr>Požadavky na další vlastnosti</vt:lpstr>
      <vt:lpstr>Požadavky na elektrické krytí</vt:lpstr>
      <vt:lpstr>Požadavky na elektrické krytí</vt:lpstr>
      <vt:lpstr>Požadavky na elektrické krytí</vt:lpstr>
      <vt:lpstr>Projektování podsystému měření a snímání dat</vt:lpstr>
      <vt:lpstr>Veličiny obsažené v podsystému měření a snímání dat</vt:lpstr>
      <vt:lpstr>Soustava SI</vt:lpstr>
      <vt:lpstr>Základní jednotky SI</vt:lpstr>
      <vt:lpstr>Doplňkové jednotky SI</vt:lpstr>
      <vt:lpstr>Odvozené jednotky SI</vt:lpstr>
      <vt:lpstr>Legislativní požadavky na měřící zařízení</vt:lpstr>
      <vt:lpstr>Měřící okruh</vt:lpstr>
      <vt:lpstr>Signály</vt:lpstr>
      <vt:lpstr>Přenos signálu</vt:lpstr>
      <vt:lpstr>Měření technologických veličin</vt:lpstr>
      <vt:lpstr>Způsoby měření technologických veličin</vt:lpstr>
      <vt:lpstr>Projektování obvodů pro měření teploty</vt:lpstr>
      <vt:lpstr>Typy teploměrů</vt:lpstr>
      <vt:lpstr>Rozsahy teplot teplotních snímačů</vt:lpstr>
      <vt:lpstr>Vyhodnocení hledisek pro obvod teplotního měření</vt:lpstr>
      <vt:lpstr>Projektování obvodů proměření průtoku a množství</vt:lpstr>
      <vt:lpstr>Používané průtokoměry</vt:lpstr>
      <vt:lpstr>Vyhodnocení hledisek pro obvod měření průtoku</vt:lpstr>
      <vt:lpstr>Rozsah měření průtoku v závislosti na přesnosti měření</vt:lpstr>
      <vt:lpstr>Projektování obvodů pro měření tlaku</vt:lpstr>
      <vt:lpstr>Typy použitých sensorů pro měření tlaku</vt:lpstr>
      <vt:lpstr>Převodník tlaku</vt:lpstr>
      <vt:lpstr>Vyhodnocení hledisek pro obvod měření tlaku</vt:lpstr>
      <vt:lpstr>Projektování obvodů pro výšky hladiny</vt:lpstr>
      <vt:lpstr>Používané principy pro měření hladiny</vt:lpstr>
      <vt:lpstr>Projektování obvodů pro výšky hladiny</vt:lpstr>
      <vt:lpstr>Měření složení vlastností látek</vt:lpstr>
      <vt:lpstr>Měření složení vlastností látek</vt:lpstr>
      <vt:lpstr>Analyzátor pro měření složení vlastností látek</vt:lpstr>
      <vt:lpstr>Vážící systémy</vt:lpstr>
      <vt:lpstr>Vážící systémy</vt:lpstr>
      <vt:lpstr>Umístění snímače váhy</vt:lpstr>
      <vt:lpstr>Používaná provedení vážících systémů</vt:lpstr>
      <vt:lpstr>Měření veličin a úhlového natočení</vt:lpstr>
      <vt:lpstr>Umístění senzoru </vt:lpstr>
      <vt:lpstr>Používané metody měření délkových veličin a úhlového natočení</vt:lpstr>
      <vt:lpstr>Digitální měřící metody</vt:lpstr>
      <vt:lpstr>Shrnutí</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2013-05-28T05:06:05Z</dcterms:created>
  <dcterms:modified xsi:type="dcterms:W3CDTF">2013-05-30T15:12:55Z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TC027879909991</vt:lpwstr>
  </property>
</Properties>
</file>