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05"/>
  </p:notesMasterIdLst>
  <p:handoutMasterIdLst>
    <p:handoutMasterId r:id="rId10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3" r:id="rId38"/>
    <p:sldId id="294" r:id="rId39"/>
    <p:sldId id="295" r:id="rId40"/>
    <p:sldId id="296" r:id="rId41"/>
    <p:sldId id="297" r:id="rId42"/>
    <p:sldId id="299" r:id="rId43"/>
    <p:sldId id="298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9" r:id="rId93"/>
    <p:sldId id="348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8" r:id="rId102"/>
    <p:sldId id="357" r:id="rId103"/>
    <p:sldId id="359" r:id="rId10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3" autoAdjust="0"/>
    <p:restoredTop sz="94609" autoAdjust="0"/>
  </p:normalViewPr>
  <p:slideViewPr>
    <p:cSldViewPr>
      <p:cViewPr varScale="1">
        <p:scale>
          <a:sx n="75" d="100"/>
          <a:sy n="75" d="100"/>
        </p:scale>
        <p:origin x="-10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C546D-B518-4F90-AFBD-42F49066DA9F}" type="datetimeFigureOut">
              <a:rPr lang="cs-CZ" smtClean="0"/>
              <a:t>6.6.2011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bb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1292A4-003D-4578-9AC4-ABBBAB583E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38156367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003E0-9C27-4AB1-B0AE-3FD8155B2E6D}" type="datetimeFigureOut">
              <a:rPr lang="cs-CZ" smtClean="0"/>
              <a:t>6.6.2011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bb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D986A-2506-4101-80F1-34CA3903F8C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064119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bb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4589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bb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7074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bb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4914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bb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8821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cs-CZ" smtClean="0"/>
              <a:t>bb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6843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9F62A-55E2-4E4D-A737-9B5A98AE6269}" type="datetime1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517B3-8AB5-48F9-A4EC-E646027A721C}" type="datetime1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02D0E-BEE3-46F3-A2CA-D07907CE4EE6}" type="datetime1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42E8C-10BC-4316-A1FE-1CCA8AD96DF8}" type="datetime1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DF5F8-AF4E-4B52-A4D9-21D5CF6EB217}" type="datetime1">
              <a:rPr lang="en-US" smtClean="0"/>
              <a:t>6/6/2011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FC60E-F6B3-4E5D-B443-4D3470A4FDCB}" type="datetime1">
              <a:rPr lang="en-US" smtClean="0"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FE03-6B23-40D2-A1AC-E102F2411740}" type="datetime1">
              <a:rPr lang="en-US" smtClean="0"/>
              <a:t>6/6/2011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AD38BF-6541-4174-9D81-204DFDED908C}" type="datetime1">
              <a:rPr lang="en-US" smtClean="0"/>
              <a:t>6/6/2011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A0983-C0E5-458F-82B2-B64EF70B1041}" type="datetime1">
              <a:rPr lang="en-US" smtClean="0"/>
              <a:t>6/6/2011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854CB-D53F-443C-8561-E5B95E1AA91B}" type="datetime1">
              <a:rPr lang="en-US" smtClean="0"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7A62-16AE-44D5-A243-F3618307895E}" type="datetime1">
              <a:rPr lang="en-US" smtClean="0"/>
              <a:t>6/6/2011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35010EA-F5D7-4264-86A5-AAD8CAD4FAB2}" type="datetime1">
              <a:rPr lang="en-US" smtClean="0"/>
              <a:t>6/6/2011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dnadpis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Bařina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ctrTitle"/>
          </p:nvPr>
        </p:nvSpPr>
        <p:spPr>
          <a:xfrm>
            <a:off x="827584" y="2060848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cs-CZ" sz="6000" dirty="0" smtClean="0">
                <a:latin typeface="Times New Roman" pitchFamily="18" charset="0"/>
                <a:cs typeface="Times New Roman" pitchFamily="18" charset="0"/>
              </a:rPr>
              <a:t>Technická analýza finančních trhů</a:t>
            </a:r>
            <a:endParaRPr lang="cs-CZ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24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Určení trendu – </a:t>
            </a:r>
            <a:r>
              <a:rPr lang="cs-CZ" sz="3000" dirty="0" smtClean="0"/>
              <a:t>sekundární </a:t>
            </a:r>
            <a:r>
              <a:rPr lang="cs-CZ" sz="3000" dirty="0"/>
              <a:t>trend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916832"/>
            <a:ext cx="7560840" cy="144016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Střednědobý </a:t>
            </a:r>
            <a:r>
              <a:rPr lang="cs-CZ" dirty="0" smtClean="0"/>
              <a:t>trend.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Působí proti směru primárnímu </a:t>
            </a:r>
            <a:r>
              <a:rPr lang="cs-CZ" dirty="0" smtClean="0"/>
              <a:t>trendu.</a:t>
            </a: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743889" y="3140968"/>
            <a:ext cx="777686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Určení trendu – </a:t>
            </a:r>
            <a:r>
              <a:rPr lang="cs-CZ" sz="3000" dirty="0" smtClean="0"/>
              <a:t>postranní trend</a:t>
            </a:r>
            <a:endParaRPr lang="cs-CZ" sz="3000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971600" y="4365104"/>
            <a:ext cx="7560840" cy="14401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r>
              <a:rPr lang="cs-CZ" dirty="0" smtClean="0"/>
              <a:t>Krátkodobý </a:t>
            </a:r>
            <a:r>
              <a:rPr lang="cs-CZ" dirty="0" smtClean="0"/>
              <a:t>trend.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Často se vyskytuje v obdobích, kdy jeden trend skončil a druhý ještě </a:t>
            </a:r>
            <a:r>
              <a:rPr lang="cs-CZ" dirty="0" smtClean="0"/>
              <a:t>nezačal.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Působí proti směru sekundárního </a:t>
            </a:r>
            <a:r>
              <a:rPr lang="cs-CZ" dirty="0" smtClean="0"/>
              <a:t>trendu.</a:t>
            </a:r>
            <a:endParaRPr lang="cs-CZ" dirty="0" smtClean="0"/>
          </a:p>
          <a:p>
            <a:pPr marL="45720" indent="0">
              <a:buFont typeface="Georgia" pitchFamily="18" charset="0"/>
              <a:buNone/>
            </a:pPr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 10/103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04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395536" y="1312894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507" y="2002542"/>
            <a:ext cx="4790765" cy="3639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2195736" y="5589240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Obr. </a:t>
            </a:r>
            <a:r>
              <a:rPr lang="cs-CZ" sz="1600" dirty="0" smtClean="0"/>
              <a:t>33. </a:t>
            </a:r>
            <a:r>
              <a:rPr lang="cs-CZ" sz="1600" dirty="0"/>
              <a:t>Ninja </a:t>
            </a:r>
            <a:r>
              <a:rPr lang="cs-CZ" sz="1600" dirty="0" err="1"/>
              <a:t>Trader</a:t>
            </a:r>
            <a:r>
              <a:rPr lang="cs-CZ" sz="1600" dirty="0"/>
              <a:t> 2 – výběr a nastavení indikátorů technické analýzy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100/103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20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564904"/>
            <a:ext cx="6984776" cy="396044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Následující tabulka slouží k názornému a přehlednému srovnání testovaných platforem.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Základní parametry platforem jsou ohodnoceny pomocí </a:t>
            </a:r>
            <a:r>
              <a:rPr lang="cs-CZ" dirty="0"/>
              <a:t>známek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Známkování </a:t>
            </a:r>
            <a:r>
              <a:rPr lang="cs-CZ" dirty="0"/>
              <a:t>je totožné jako ve škole.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1 – nejlepší</a:t>
            </a:r>
            <a:r>
              <a:rPr lang="cs-CZ" dirty="0"/>
              <a:t>.</a:t>
            </a:r>
            <a:r>
              <a:rPr lang="cs-CZ" dirty="0" smtClean="0"/>
              <a:t>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 </a:t>
            </a:r>
            <a:r>
              <a:rPr lang="cs-CZ" dirty="0" smtClean="0"/>
              <a:t>    5 - </a:t>
            </a:r>
            <a:r>
              <a:rPr lang="cs-CZ" dirty="0"/>
              <a:t>nejhorší.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187624" y="548680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Obchodní platformy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60" y="1399292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Srovnání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101/103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455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63343" y="37588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Obchodní platformy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  <p:graphicFrame>
        <p:nvGraphicFramePr>
          <p:cNvPr id="5" name="Zástupný symbol pro obsah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58146802"/>
              </p:ext>
            </p:extLst>
          </p:nvPr>
        </p:nvGraphicFramePr>
        <p:xfrm>
          <a:off x="2168783" y="1753399"/>
          <a:ext cx="4680521" cy="41236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68953"/>
                <a:gridCol w="802630"/>
                <a:gridCol w="803154"/>
                <a:gridCol w="802630"/>
                <a:gridCol w="803154"/>
              </a:tblGrid>
              <a:tr h="306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 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 err="1">
                          <a:effectLst/>
                        </a:rPr>
                        <a:t>MetaTrader</a:t>
                      </a:r>
                      <a:r>
                        <a:rPr lang="cs-CZ" sz="900" dirty="0">
                          <a:effectLst/>
                        </a:rPr>
                        <a:t> 4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 err="1">
                          <a:effectLst/>
                        </a:rPr>
                        <a:t>Saxo</a:t>
                      </a:r>
                      <a:r>
                        <a:rPr lang="cs-CZ" sz="900" dirty="0">
                          <a:effectLst/>
                        </a:rPr>
                        <a:t/>
                      </a:r>
                      <a:br>
                        <a:rPr lang="cs-CZ" sz="900" dirty="0">
                          <a:effectLst/>
                        </a:rPr>
                      </a:br>
                      <a:r>
                        <a:rPr lang="cs-CZ" sz="900" dirty="0" err="1">
                          <a:effectLst/>
                        </a:rPr>
                        <a:t>Trader</a:t>
                      </a:r>
                      <a:r>
                        <a:rPr lang="cs-CZ" sz="900" dirty="0">
                          <a:effectLst/>
                        </a:rPr>
                        <a:t> 2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VT Trader 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Ninja</a:t>
                      </a:r>
                      <a:br>
                        <a:rPr lang="cs-CZ" sz="900">
                          <a:effectLst/>
                        </a:rPr>
                      </a:br>
                      <a:r>
                        <a:rPr lang="cs-CZ" sz="900">
                          <a:effectLst/>
                        </a:rPr>
                        <a:t> Trader 7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Česká lokalizace 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Ne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Cena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Zdarma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Zdarma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Zdarma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60$/měsíc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Demoúčet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Vlastní editor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Ne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Ano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0727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Dostupné verze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Windows, iPhone OS, Mac OS, Windows Mobile, webové prostředí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Windows, iPhone OS, Webové prostředí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Windows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7561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Obchodovatelnost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Forex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Forex, akcie, futures, FX forvardy, opce…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Forex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Forex, futures  akcie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Uživatelské prostředí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Komplexnost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3065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Možnosti technické analýzy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Možnosti obchodování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302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Rozšířenost mezi brokery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4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3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2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Celkový počet bodů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8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>
                          <a:effectLst/>
                        </a:rPr>
                        <a:t>11</a:t>
                      </a:r>
                      <a:endParaRPr lang="cs-CZ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10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effectLst/>
                        </a:rPr>
                        <a:t>8</a:t>
                      </a:r>
                      <a:endParaRPr lang="cs-CZ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  <a:tr h="1532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rgbClr val="FF0000"/>
                          </a:solidFill>
                          <a:effectLst/>
                        </a:rPr>
                        <a:t>Průměrná známka</a:t>
                      </a:r>
                      <a:endParaRPr lang="cs-CZ" sz="9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rgbClr val="FF0000"/>
                          </a:solidFill>
                          <a:effectLst/>
                        </a:rPr>
                        <a:t>1,6</a:t>
                      </a:r>
                      <a:endParaRPr lang="cs-CZ" sz="9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rgbClr val="FF0000"/>
                          </a:solidFill>
                          <a:effectLst/>
                        </a:rPr>
                        <a:t>2,2</a:t>
                      </a:r>
                      <a:endParaRPr lang="cs-CZ" sz="9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rgbClr val="FF0000"/>
                          </a:solidFill>
                          <a:effectLst/>
                        </a:rPr>
                        <a:t>2</a:t>
                      </a:r>
                      <a:endParaRPr lang="cs-CZ" sz="9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cs-CZ" sz="900" dirty="0">
                          <a:solidFill>
                            <a:srgbClr val="FF0000"/>
                          </a:solidFill>
                          <a:effectLst/>
                        </a:rPr>
                        <a:t>1,6</a:t>
                      </a:r>
                      <a:endParaRPr lang="cs-CZ" sz="9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2126" marR="52126" marT="0" marB="0" anchor="ctr"/>
                </a:tc>
              </a:tr>
            </a:tbl>
          </a:graphicData>
        </a:graphic>
      </p:graphicFrame>
      <p:sp>
        <p:nvSpPr>
          <p:cNvPr id="4" name="Obdélník 3"/>
          <p:cNvSpPr/>
          <p:nvPr/>
        </p:nvSpPr>
        <p:spPr>
          <a:xfrm>
            <a:off x="155231" y="1140096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Srovnání</a:t>
            </a:r>
            <a:endParaRPr lang="cs-CZ" sz="3200" b="1" i="1" dirty="0"/>
          </a:p>
        </p:txBody>
      </p:sp>
      <p:sp>
        <p:nvSpPr>
          <p:cNvPr id="6" name="Obdélník 5"/>
          <p:cNvSpPr/>
          <p:nvPr/>
        </p:nvSpPr>
        <p:spPr>
          <a:xfrm>
            <a:off x="3131840" y="5852011"/>
            <a:ext cx="275440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600" dirty="0"/>
              <a:t>Tab. 1. Porovnání platforem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102/103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209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/>
              <a:t>	</a:t>
            </a:r>
            <a:r>
              <a:rPr lang="cs-CZ" dirty="0" smtClean="0"/>
              <a:t>					103/103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1259632" y="242088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3"/>
          </p:nvPr>
        </p:nvSpPr>
        <p:spPr>
          <a:xfrm>
            <a:off x="1331640" y="5301208"/>
            <a:ext cx="6400800" cy="504056"/>
          </a:xfrm>
        </p:spPr>
        <p:txBody>
          <a:bodyPr/>
          <a:lstStyle/>
          <a:p>
            <a:pPr marL="45720" indent="0" algn="ctr">
              <a:buNone/>
            </a:pPr>
            <a:r>
              <a:rPr lang="cs-CZ" i="1" dirty="0" smtClean="0"/>
              <a:t>© Radek Bařina, 2011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2912884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77686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sz="4000" dirty="0" smtClean="0"/>
              <a:t>Fáze vývoje primárního trendu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7344816" cy="4464496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Rostoucí (býčí) i klesající (medvědí) trend mají tři vývojová stádia.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b="1" dirty="0" smtClean="0"/>
              <a:t>  Stádia rostoucího trendu: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fáze akumulace</a:t>
            </a:r>
            <a:r>
              <a:rPr lang="cs-CZ" dirty="0" smtClean="0"/>
              <a:t> – nejlépe informovaní účastníci trhu 	začínají nakupovat aktivum, jehož cena je 	momentálně podhodnocena.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fáze vstupu investorské veřejnosti</a:t>
            </a:r>
            <a:r>
              <a:rPr lang="cs-CZ" dirty="0" smtClean="0"/>
              <a:t> – cena aktiva začíná 	prudce růst. V tomto období je produkován největší 	zisk.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fáze distribuce</a:t>
            </a:r>
            <a:r>
              <a:rPr lang="cs-CZ" dirty="0"/>
              <a:t> </a:t>
            </a:r>
            <a:r>
              <a:rPr lang="cs-CZ" dirty="0" smtClean="0"/>
              <a:t>- trvá krátce, má velkou publicitu. 	Zkušení hráči trhu prodávají aktivum méně zkušeným 	a maximalizují tak svůj zisk.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38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64897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sz="4000" dirty="0"/>
              <a:t>Fáze vývoje primárního trendu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7488832" cy="439248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Rostoucí (býčí) i klesající (medvědí) trend mají tři vývojová stádia</a:t>
            </a:r>
            <a:r>
              <a:rPr lang="cs-CZ" dirty="0" smtClean="0"/>
              <a:t>.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dirty="0"/>
              <a:t> </a:t>
            </a:r>
            <a:r>
              <a:rPr lang="cs-CZ" dirty="0" smtClean="0"/>
              <a:t> </a:t>
            </a:r>
            <a:r>
              <a:rPr lang="cs-CZ" b="1" dirty="0"/>
              <a:t>Stádia </a:t>
            </a:r>
            <a:r>
              <a:rPr lang="cs-CZ" b="1" dirty="0" smtClean="0"/>
              <a:t>klesajícího trendu:</a:t>
            </a:r>
          </a:p>
          <a:p>
            <a:pPr lvl="1">
              <a:buFont typeface="Wingdings" pitchFamily="2" charset="2"/>
              <a:buChar char="ü"/>
            </a:pPr>
            <a:r>
              <a:rPr lang="cs-CZ" b="1" dirty="0"/>
              <a:t>	</a:t>
            </a:r>
            <a:r>
              <a:rPr lang="cs-CZ" u="sng" dirty="0" smtClean="0"/>
              <a:t>fáze distribuce</a:t>
            </a:r>
            <a:r>
              <a:rPr lang="cs-CZ" dirty="0" smtClean="0"/>
              <a:t> – totožná s poslední fází rostoucího 	trendu.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fáze paniky</a:t>
            </a:r>
            <a:r>
              <a:rPr lang="cs-CZ" dirty="0" smtClean="0"/>
              <a:t> – objevují se negativní zprávy o 	sledovaném aktivu. Nastává vlna prodejů -&gt; 	nedostatek kupujících -&gt; cena klesá.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fáze postranních pohybů</a:t>
            </a:r>
            <a:r>
              <a:rPr lang="cs-CZ" dirty="0" smtClean="0"/>
              <a:t> – má-li aktivum přes svůj 	pokles stálou vnitřní hodnotu, pokoušení se zkušení 	obchodníci donutit nezkušené kolegy k jeho prodeji.</a:t>
            </a:r>
            <a:endParaRPr lang="cs-CZ" dirty="0"/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905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2348880"/>
            <a:ext cx="7128792" cy="367240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Dow sestrojil jeden tržní průměr který později rozdělil na dva: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Trend průmyslových akcií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Trend dopravních akcií</a:t>
            </a:r>
          </a:p>
          <a:p>
            <a:pPr marL="365760" lvl="1" indent="0">
              <a:buNone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Ceny dopravních </a:t>
            </a:r>
            <a:r>
              <a:rPr lang="cs-CZ" dirty="0"/>
              <a:t>společností následují pohyby cen akcií společností průmyslových a </a:t>
            </a:r>
            <a:r>
              <a:rPr lang="cs-CZ" dirty="0" smtClean="0"/>
              <a:t>naopak </a:t>
            </a:r>
            <a:r>
              <a:rPr lang="cs-CZ" dirty="0" smtClean="0"/>
              <a:t>-&gt;zvyšuje-li </a:t>
            </a:r>
            <a:r>
              <a:rPr lang="cs-CZ" dirty="0"/>
              <a:t>se v období ekonomického růstu poptávka po zboží, musí průmysl toto zboží </a:t>
            </a:r>
            <a:r>
              <a:rPr lang="cs-CZ" dirty="0" smtClean="0"/>
              <a:t>vyrobit a následně </a:t>
            </a:r>
            <a:r>
              <a:rPr lang="cs-CZ" dirty="0"/>
              <a:t>je třeba vyrobené produkty </a:t>
            </a:r>
            <a:r>
              <a:rPr lang="cs-CZ" dirty="0" smtClean="0"/>
              <a:t>rozvézt.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13/103</a:t>
            </a:r>
            <a:endParaRPr lang="en-US" dirty="0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9847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Jeden trend musí být potvrzen druhým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1717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259632" y="3068960"/>
            <a:ext cx="6400800" cy="347472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400" dirty="0"/>
              <a:t>objem obchodů </a:t>
            </a:r>
            <a:r>
              <a:rPr lang="cs-CZ" sz="2400" dirty="0" smtClean="0"/>
              <a:t>velkou </a:t>
            </a:r>
            <a:r>
              <a:rPr lang="cs-CZ" sz="2400" dirty="0"/>
              <a:t>měrou ovlivňuje budoucí cenový </a:t>
            </a:r>
            <a:r>
              <a:rPr lang="cs-CZ" sz="2400" dirty="0" smtClean="0"/>
              <a:t>vývoj</a:t>
            </a:r>
            <a:r>
              <a:rPr lang="cs-CZ" dirty="0" smtClean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Pokud je objem zanedbatelný a cena aktiva i tak roste, je tento růst pouze spekulační a nebude trvat </a:t>
            </a:r>
            <a:r>
              <a:rPr lang="cs-CZ" dirty="0" smtClean="0"/>
              <a:t>dlouho. 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14/103</a:t>
            </a:r>
            <a:endParaRPr lang="en-US" dirty="0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1331640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Trend musí být potvrzen objemem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0392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331640" y="2924944"/>
            <a:ext cx="6400800" cy="223224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400" dirty="0"/>
              <a:t>C</a:t>
            </a:r>
            <a:r>
              <a:rPr lang="cs-CZ" sz="2400" dirty="0" smtClean="0"/>
              <a:t>eny </a:t>
            </a:r>
            <a:r>
              <a:rPr lang="cs-CZ" sz="2400" dirty="0"/>
              <a:t>jsou ovlivňovány lidskými </a:t>
            </a:r>
            <a:r>
              <a:rPr lang="cs-CZ" sz="2400" dirty="0" smtClean="0"/>
              <a:t>emocemi.</a:t>
            </a:r>
            <a:endParaRPr lang="cs-CZ" sz="2400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veškeré </a:t>
            </a:r>
            <a:r>
              <a:rPr lang="cs-CZ" dirty="0"/>
              <a:t>skutečnosti, které mají za následek pohyby cen na finančních trzích už jsou v ceně zahrnuty.  Jednotlivým cenám tudíž není zapotřebí </a:t>
            </a:r>
            <a:r>
              <a:rPr lang="cs-CZ" dirty="0" smtClean="0"/>
              <a:t>cokoliv. 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36327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15/103</a:t>
            </a:r>
            <a:endParaRPr lang="en-US" dirty="0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Tržní průměry všechno zlevní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79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3140968"/>
            <a:ext cx="7272808" cy="273630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/>
              <a:t>Začátek i konec každého trendu je charakterizován jasnými signály</a:t>
            </a:r>
            <a:r>
              <a:rPr lang="cs-CZ" sz="2400" dirty="0" smtClean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Pro začátek </a:t>
            </a:r>
            <a:r>
              <a:rPr lang="cs-CZ" dirty="0"/>
              <a:t>růstu </a:t>
            </a:r>
            <a:r>
              <a:rPr lang="cs-CZ" dirty="0" smtClean="0"/>
              <a:t>je </a:t>
            </a:r>
            <a:r>
              <a:rPr lang="cs-CZ" dirty="0"/>
              <a:t>typickým příkladem signálu </a:t>
            </a:r>
            <a:r>
              <a:rPr lang="cs-CZ" dirty="0" smtClean="0"/>
              <a:t> dosažení </a:t>
            </a:r>
            <a:r>
              <a:rPr lang="cs-CZ" dirty="0"/>
              <a:t>dna předchozího trendu. 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Konec </a:t>
            </a:r>
            <a:r>
              <a:rPr lang="cs-CZ" dirty="0"/>
              <a:t>růstového trendu </a:t>
            </a:r>
            <a:r>
              <a:rPr lang="cs-CZ" dirty="0" smtClean="0"/>
              <a:t>signalizuje </a:t>
            </a:r>
            <a:r>
              <a:rPr lang="cs-CZ" dirty="0"/>
              <a:t>objevení </a:t>
            </a:r>
            <a:r>
              <a:rPr lang="cs-CZ" dirty="0" smtClean="0"/>
              <a:t>jeho   vrcholu</a:t>
            </a:r>
            <a:r>
              <a:rPr lang="cs-CZ" b="1" dirty="0"/>
              <a:t>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16/103</a:t>
            </a:r>
            <a:endParaRPr lang="en-US" dirty="0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1043608" y="620688"/>
            <a:ext cx="74888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Trend existuje, dokud se neobjeví signál pro jeho zásadní kvalitativní změnu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0791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190184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Grafy technické analýzy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1916832"/>
            <a:ext cx="6984776" cy="388843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/>
              <a:t>Grafy jsou jedním ze základních prvků technické </a:t>
            </a:r>
            <a:r>
              <a:rPr lang="cs-CZ" sz="2400" dirty="0" smtClean="0"/>
              <a:t>analýzy.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/>
              <a:t>P</a:t>
            </a:r>
            <a:r>
              <a:rPr lang="cs-CZ" sz="2400" dirty="0" smtClean="0"/>
              <a:t>omocí </a:t>
            </a:r>
            <a:r>
              <a:rPr lang="cs-CZ" sz="2400" dirty="0"/>
              <a:t>zachycují techničtí analytici vývoj sledovaného </a:t>
            </a:r>
            <a:r>
              <a:rPr lang="cs-CZ" sz="2400" dirty="0" smtClean="0"/>
              <a:t>aktiva.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/>
              <a:t>Nejčastěji se využívají </a:t>
            </a:r>
            <a:r>
              <a:rPr lang="cs-CZ" sz="2400" dirty="0" smtClean="0"/>
              <a:t>následující tři </a:t>
            </a:r>
            <a:r>
              <a:rPr lang="cs-CZ" sz="2400" dirty="0"/>
              <a:t>typy </a:t>
            </a:r>
            <a:r>
              <a:rPr lang="cs-CZ" sz="2400" dirty="0" smtClean="0"/>
              <a:t>grafů: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sloupcové (</a:t>
            </a:r>
            <a:r>
              <a:rPr lang="cs-CZ" dirty="0" smtClean="0"/>
              <a:t>čárkové)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Svíčkové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Čárové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17/103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7445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404664"/>
            <a:ext cx="7478217" cy="1143000"/>
          </a:xfrm>
          <a:effectLst>
            <a:reflection blurRad="6350" stA="50000" endA="300" endPos="38500" dist="50800" dir="5400000" sy="-100000" algn="bl" rotWithShape="0"/>
          </a:effectLst>
        </p:spPr>
        <p:txBody>
          <a:bodyPr/>
          <a:lstStyle/>
          <a:p>
            <a:pPr lvl="2" algn="ctr" rtl="0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</a:pPr>
            <a:r>
              <a:rPr lang="cs-CZ" sz="4600" b="1" dirty="0" smtClean="0">
                <a:latin typeface="+mj-lt"/>
              </a:rPr>
              <a:t>Sloupcový (čárkový) graf</a:t>
            </a:r>
            <a:r>
              <a:rPr lang="cs-CZ" sz="4600" b="1" dirty="0" smtClean="0"/>
              <a:t/>
            </a:r>
            <a:br>
              <a:rPr lang="cs-CZ" sz="4600" b="1" dirty="0" smtClean="0"/>
            </a:br>
            <a:endParaRPr lang="cs-CZ" sz="46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1628800"/>
            <a:ext cx="7056784" cy="417646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/>
              <a:t>g</a:t>
            </a:r>
            <a:r>
              <a:rPr lang="cs-CZ" sz="2400" dirty="0" smtClean="0"/>
              <a:t>raf </a:t>
            </a:r>
            <a:r>
              <a:rPr lang="cs-CZ" sz="2400" dirty="0"/>
              <a:t>se skládá z jednotlivých sloupců, které zobrazují zvolené časové období</a:t>
            </a:r>
            <a:r>
              <a:rPr lang="cs-CZ" sz="24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/>
              <a:t>Každá </a:t>
            </a:r>
            <a:r>
              <a:rPr lang="cs-CZ" sz="2400" dirty="0" smtClean="0"/>
              <a:t>sloupec, </a:t>
            </a:r>
            <a:r>
              <a:rPr lang="cs-CZ" sz="2400" dirty="0"/>
              <a:t>je </a:t>
            </a:r>
            <a:r>
              <a:rPr lang="cs-CZ" sz="2400" dirty="0" smtClean="0"/>
              <a:t>popsán </a:t>
            </a:r>
            <a:r>
              <a:rPr lang="cs-CZ" sz="2400" dirty="0"/>
              <a:t>čtyřmi hodnotami: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OPEN - </a:t>
            </a:r>
            <a:r>
              <a:rPr lang="cs-CZ" dirty="0"/>
              <a:t>tato hodnota se značí levou vodorovnou čarou. Zobrazuje otevírací </a:t>
            </a:r>
            <a:r>
              <a:rPr lang="cs-CZ" dirty="0" smtClean="0"/>
              <a:t>hodnotu.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CLOSE - </a:t>
            </a:r>
            <a:r>
              <a:rPr lang="cs-CZ" dirty="0"/>
              <a:t>značí se pravou vodorovnou </a:t>
            </a:r>
            <a:r>
              <a:rPr lang="cs-CZ" dirty="0" smtClean="0"/>
              <a:t>čarou. Zobrazuje zavírací hodnotu.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HIGH - </a:t>
            </a:r>
            <a:r>
              <a:rPr lang="cs-CZ" dirty="0"/>
              <a:t>nejvyšší hodnota, kterou sledované aktivum dosáhlo ve zvoleném časovém období.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LOW - </a:t>
            </a:r>
            <a:r>
              <a:rPr lang="cs-CZ" dirty="0"/>
              <a:t>nejnižší hodnota, jaké aktivum ve sledovaném období dosáhlo. 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5" name="Zástupný symbol pro zápatí 3"/>
          <p:cNvSpPr txBox="1">
            <a:spLocks/>
          </p:cNvSpPr>
          <p:nvPr/>
        </p:nvSpPr>
        <p:spPr>
          <a:xfrm>
            <a:off x="457199" y="6172200"/>
            <a:ext cx="8147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18/103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982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0" b="15820"/>
          <a:stretch>
            <a:fillRect/>
          </a:stretch>
        </p:blipFill>
        <p:spPr bwMode="auto">
          <a:xfrm>
            <a:off x="3059832" y="1988841"/>
            <a:ext cx="2736304" cy="2869782"/>
          </a:xfrm>
          <a:prstGeom prst="rect">
            <a:avLst/>
          </a:prstGeom>
          <a:noFill/>
          <a:ln>
            <a:noFill/>
          </a:ln>
          <a:effectLst/>
          <a:scene3d>
            <a:camera prst="perspectiveContrastingLeftFacing" fov="0">
              <a:rot lat="300000" lon="0" rev="0"/>
            </a:camera>
            <a:lightRig rig="balanced" dir="t"/>
          </a:scene3d>
          <a:sp3d>
            <a:bevelT w="508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ástupný symbol pro text 5"/>
          <p:cNvSpPr>
            <a:spLocks noGrp="1"/>
          </p:cNvSpPr>
          <p:nvPr>
            <p:ph type="body" sz="half" idx="2"/>
          </p:nvPr>
        </p:nvSpPr>
        <p:spPr>
          <a:xfrm>
            <a:off x="2987824" y="5085184"/>
            <a:ext cx="2952328" cy="5788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1800" dirty="0"/>
              <a:t>Obr 4. Detail sloupce</a:t>
            </a: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971600" y="404664"/>
            <a:ext cx="72008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Sloupcový (čárkový) graf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7" name="Zástupný symbol pro zápatí 3"/>
          <p:cNvSpPr txBox="1">
            <a:spLocks/>
          </p:cNvSpPr>
          <p:nvPr/>
        </p:nvSpPr>
        <p:spPr>
          <a:xfrm>
            <a:off x="457199" y="6172200"/>
            <a:ext cx="8075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19/103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3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691276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sz="4400" dirty="0" smtClean="0"/>
              <a:t>Analýzy finančního trhu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7624" y="2204864"/>
            <a:ext cx="6552728" cy="3474720"/>
          </a:xfrm>
        </p:spPr>
        <p:txBody>
          <a:bodyPr/>
          <a:lstStyle/>
          <a:p>
            <a:pPr marL="45720" indent="0">
              <a:buNone/>
            </a:pPr>
            <a:r>
              <a:rPr lang="cs-CZ" sz="2800" b="1" dirty="0" smtClean="0"/>
              <a:t>Existují </a:t>
            </a:r>
            <a:r>
              <a:rPr lang="cs-CZ" sz="2800" b="1" dirty="0" smtClean="0"/>
              <a:t>tři základní typy analýz finančních trhů:</a:t>
            </a:r>
          </a:p>
          <a:p>
            <a:pPr marL="45720" indent="0">
              <a:buNone/>
            </a:pPr>
            <a:endParaRPr lang="cs-CZ" sz="2800" dirty="0" smtClean="0"/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</a:t>
            </a:r>
            <a:r>
              <a:rPr lang="cs-CZ" sz="2800" dirty="0"/>
              <a:t>Fundamentální analýza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 smtClean="0"/>
              <a:t> Technická analýza</a:t>
            </a:r>
          </a:p>
          <a:p>
            <a:pPr>
              <a:buFont typeface="Arial" pitchFamily="34" charset="0"/>
              <a:buChar char="•"/>
            </a:pPr>
            <a:r>
              <a:rPr lang="cs-CZ" sz="2800" dirty="0"/>
              <a:t> </a:t>
            </a:r>
            <a:r>
              <a:rPr lang="cs-CZ" sz="2800" dirty="0" smtClean="0"/>
              <a:t>Psychologická analýza</a:t>
            </a:r>
            <a:endParaRPr lang="cs-CZ" sz="28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/>
              <a:t> 						</a:t>
            </a:r>
            <a:r>
              <a:rPr lang="cs-CZ" dirty="0" smtClean="0"/>
              <a:t>      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34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0" r="7530"/>
          <a:stretch>
            <a:fillRect/>
          </a:stretch>
        </p:blipFill>
        <p:spPr bwMode="auto">
          <a:xfrm>
            <a:off x="1724785" y="2132856"/>
            <a:ext cx="5945949" cy="3502408"/>
          </a:xfrm>
          <a:prstGeom prst="rect">
            <a:avLst/>
          </a:prstGeom>
          <a:noFill/>
          <a:ln>
            <a:noFill/>
          </a:ln>
          <a:effectLst/>
          <a:scene3d>
            <a:camera prst="perspectiveContrastingLeftFacing" fov="0">
              <a:rot lat="0" lon="0" rev="0"/>
            </a:camera>
            <a:lightRig rig="balanced" dir="t"/>
          </a:scene3d>
          <a:sp3d>
            <a:bevelT w="508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Zástupný symbol pro obsah 6"/>
          <p:cNvSpPr>
            <a:spLocks noGrp="1"/>
          </p:cNvSpPr>
          <p:nvPr>
            <p:ph type="body" sz="half" idx="2"/>
          </p:nvPr>
        </p:nvSpPr>
        <p:spPr>
          <a:xfrm>
            <a:off x="971600" y="1484784"/>
            <a:ext cx="7463681" cy="612938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cs-CZ" sz="2000" dirty="0"/>
              <a:t>Sloupcový graf se nejčastěji používá ve formě denního grafu</a:t>
            </a:r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935596" y="260648"/>
            <a:ext cx="727280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Sloupcový (čárkový) graf</a:t>
            </a:r>
          </a:p>
        </p:txBody>
      </p:sp>
      <p:sp>
        <p:nvSpPr>
          <p:cNvPr id="8" name="Obdélník 7"/>
          <p:cNvSpPr/>
          <p:nvPr/>
        </p:nvSpPr>
        <p:spPr>
          <a:xfrm>
            <a:off x="2195736" y="5635264"/>
            <a:ext cx="5004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Obr </a:t>
            </a:r>
            <a:r>
              <a:rPr lang="cs-CZ" dirty="0" smtClean="0"/>
              <a:t>2. </a:t>
            </a:r>
            <a:r>
              <a:rPr lang="cs-CZ" dirty="0"/>
              <a:t>Ukázka sloupcového (čárkového) grafu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9" name="Zástupný symbol pro zápatí 3"/>
          <p:cNvSpPr txBox="1">
            <a:spLocks/>
          </p:cNvSpPr>
          <p:nvPr/>
        </p:nvSpPr>
        <p:spPr>
          <a:xfrm>
            <a:off x="457199" y="6172200"/>
            <a:ext cx="8219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20/103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334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Svíčkový graf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3"/>
          </p:nvPr>
        </p:nvSpPr>
        <p:spPr>
          <a:xfrm>
            <a:off x="899592" y="1700808"/>
            <a:ext cx="7488832" cy="424847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Svíčkové grafy vznikly v 17. století v Japonsku.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Podstata svíčkové metody je </a:t>
            </a:r>
            <a:r>
              <a:rPr lang="cs-CZ" dirty="0" smtClean="0"/>
              <a:t>jednoduchá </a:t>
            </a:r>
            <a:r>
              <a:rPr lang="cs-CZ" dirty="0"/>
              <a:t>a </a:t>
            </a:r>
            <a:r>
              <a:rPr lang="cs-CZ" dirty="0" smtClean="0"/>
              <a:t>připomíná </a:t>
            </a:r>
            <a:r>
              <a:rPr lang="cs-CZ" dirty="0"/>
              <a:t>metodu použitou u sloupcových grafů.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Její </a:t>
            </a:r>
            <a:r>
              <a:rPr lang="cs-CZ" dirty="0"/>
              <a:t>oblíbenost tví </a:t>
            </a:r>
            <a:r>
              <a:rPr lang="cs-CZ" dirty="0" smtClean="0"/>
              <a:t>v</a:t>
            </a:r>
            <a:r>
              <a:rPr lang="cs-CZ" dirty="0"/>
              <a:t> tom, že svíčkové grafy jsou přehlednější, než ostatní </a:t>
            </a:r>
            <a:r>
              <a:rPr lang="cs-CZ" dirty="0" smtClean="0"/>
              <a:t>typy grafů.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tvoří </a:t>
            </a:r>
            <a:r>
              <a:rPr lang="cs-CZ" dirty="0"/>
              <a:t>speciální formace, tzv. </a:t>
            </a:r>
            <a:r>
              <a:rPr lang="cs-CZ" dirty="0" err="1" smtClean="0"/>
              <a:t>patterny</a:t>
            </a:r>
            <a:r>
              <a:rPr lang="cs-CZ" dirty="0" smtClean="0"/>
              <a:t>. 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Parametry HIGH, LOW, OPEN a CLOSE zde mají stejný význam jako u sloupcového grafu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</a:t>
            </a:r>
            <a:r>
              <a:rPr lang="cs-CZ" dirty="0"/>
              <a:t>Tělo svíčky, která má </a:t>
            </a:r>
            <a:r>
              <a:rPr lang="cs-CZ" dirty="0" smtClean="0"/>
              <a:t>hodnotu </a:t>
            </a:r>
            <a:r>
              <a:rPr lang="cs-CZ" dirty="0"/>
              <a:t>OPEN vyšší než CLOSE se označuje jinou barvou, než tělo svíčky, u níž je uzavírací cena vyšší ceny </a:t>
            </a:r>
            <a:r>
              <a:rPr lang="cs-CZ" dirty="0" smtClean="0"/>
              <a:t>otevírací</a:t>
            </a:r>
            <a:r>
              <a:rPr lang="cs-CZ" dirty="0"/>
              <a:t>. 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7" name="Zástupný symbol pro zápatí 3"/>
          <p:cNvSpPr txBox="1">
            <a:spLocks/>
          </p:cNvSpPr>
          <p:nvPr/>
        </p:nvSpPr>
        <p:spPr>
          <a:xfrm>
            <a:off x="457199" y="6172200"/>
            <a:ext cx="82192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21/103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4788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Svíčkový graf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979712" y="4731768"/>
            <a:ext cx="54360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r"/>
                <a:tab pos="539750" algn="l"/>
              </a:tabLs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Obr 3. Detail svíčky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2202840"/>
            <a:ext cx="4176465" cy="2421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7" name="Zástupný symbol pro zápatí 3"/>
          <p:cNvSpPr txBox="1">
            <a:spLocks/>
          </p:cNvSpPr>
          <p:nvPr/>
        </p:nvSpPr>
        <p:spPr>
          <a:xfrm>
            <a:off x="457199" y="6172200"/>
            <a:ext cx="8075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22/103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62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Svíčkový graf</a:t>
            </a: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855825" y="5561166"/>
            <a:ext cx="343235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r"/>
                <a:tab pos="539750" algn="l"/>
              </a:tabLst>
            </a:pPr>
            <a:r>
              <a:rPr kumimoji="0" lang="cs-C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Obr 4. Ukázka svíčkového grafu</a:t>
            </a:r>
            <a:endParaRPr kumimoji="0" lang="cs-CZ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556792"/>
            <a:ext cx="646962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7" name="Zástupný symbol pro zápatí 3"/>
          <p:cNvSpPr txBox="1">
            <a:spLocks/>
          </p:cNvSpPr>
          <p:nvPr/>
        </p:nvSpPr>
        <p:spPr>
          <a:xfrm>
            <a:off x="457199" y="6172200"/>
            <a:ext cx="81472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23/103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79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>
          <a:xfrm>
            <a:off x="1156446" y="1400327"/>
            <a:ext cx="7015953" cy="1092569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cs-CZ" sz="2200" dirty="0"/>
              <a:t>N</a:t>
            </a:r>
            <a:r>
              <a:rPr lang="cs-CZ" sz="2200" dirty="0" smtClean="0"/>
              <a:t>ejčastěji se používá </a:t>
            </a:r>
            <a:r>
              <a:rPr lang="cs-CZ" sz="2200" dirty="0"/>
              <a:t>při sledování delších časových období. </a:t>
            </a:r>
            <a:endParaRPr lang="cs-CZ" sz="2200" dirty="0" smtClean="0"/>
          </a:p>
          <a:p>
            <a:pPr>
              <a:buFont typeface="Arial" pitchFamily="34" charset="0"/>
              <a:buChar char="•"/>
            </a:pPr>
            <a:r>
              <a:rPr lang="cs-CZ" sz="2200" dirty="0" smtClean="0"/>
              <a:t>Obvykle </a:t>
            </a:r>
            <a:r>
              <a:rPr lang="cs-CZ" sz="2200" dirty="0"/>
              <a:t>vzniká spojením uzavíracích cen. 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Čárový graf</a:t>
            </a:r>
            <a:endParaRPr lang="cs-CZ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85666"/>
            <a:ext cx="6048672" cy="3003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2944790" y="5589240"/>
            <a:ext cx="32544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Obr </a:t>
            </a:r>
            <a:r>
              <a:rPr lang="cs-CZ" dirty="0" smtClean="0"/>
              <a:t>5. </a:t>
            </a:r>
            <a:r>
              <a:rPr lang="cs-CZ" dirty="0"/>
              <a:t>Ukázka čárového grafu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Technická analýza finančních trhů</a:t>
            </a:r>
            <a:endParaRPr lang="en-US" dirty="0"/>
          </a:p>
        </p:txBody>
      </p:sp>
      <p:sp>
        <p:nvSpPr>
          <p:cNvPr id="8" name="Zástupný symbol pro zápatí 3"/>
          <p:cNvSpPr txBox="1">
            <a:spLocks/>
          </p:cNvSpPr>
          <p:nvPr/>
        </p:nvSpPr>
        <p:spPr>
          <a:xfrm>
            <a:off x="457199" y="6172200"/>
            <a:ext cx="80752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Grafy technické analýzy				 24/103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2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Trend</a:t>
            </a:r>
            <a:endParaRPr lang="cs-CZ" dirty="0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3"/>
          </p:nvPr>
        </p:nvSpPr>
        <p:spPr>
          <a:xfrm>
            <a:off x="1187624" y="1700808"/>
            <a:ext cx="6840760" cy="446449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Trend je základním prvkem technické analýzy.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Správné </a:t>
            </a:r>
            <a:r>
              <a:rPr lang="cs-CZ" dirty="0"/>
              <a:t>určení trendu je důležité pro úspěšný vstup na finanční trh.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Důležité </a:t>
            </a:r>
            <a:r>
              <a:rPr lang="cs-CZ" dirty="0"/>
              <a:t>je přitom časové období, ve kterém obchodování </a:t>
            </a:r>
            <a:r>
              <a:rPr lang="cs-CZ" dirty="0" smtClean="0"/>
              <a:t>probíhá</a:t>
            </a:r>
            <a:r>
              <a:rPr lang="cs-CZ" dirty="0"/>
              <a:t> </a:t>
            </a:r>
            <a:r>
              <a:rPr lang="cs-CZ" dirty="0" smtClean="0"/>
              <a:t>-&gt; na </a:t>
            </a:r>
            <a:r>
              <a:rPr lang="cs-CZ" dirty="0"/>
              <a:t>jednodenním grafu </a:t>
            </a:r>
            <a:r>
              <a:rPr lang="cs-CZ" dirty="0" smtClean="0"/>
              <a:t>může </a:t>
            </a:r>
            <a:r>
              <a:rPr lang="cs-CZ" dirty="0"/>
              <a:t>být </a:t>
            </a:r>
            <a:r>
              <a:rPr lang="cs-CZ" dirty="0" smtClean="0"/>
              <a:t>jiný </a:t>
            </a:r>
            <a:r>
              <a:rPr lang="cs-CZ" dirty="0"/>
              <a:t>trend </a:t>
            </a:r>
            <a:r>
              <a:rPr lang="cs-CZ" dirty="0" smtClean="0"/>
              <a:t>než na </a:t>
            </a:r>
            <a:r>
              <a:rPr lang="cs-CZ" dirty="0"/>
              <a:t>grafu hodinovém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Tři základní typy trendů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primární </a:t>
            </a:r>
            <a:r>
              <a:rPr lang="cs-CZ" dirty="0"/>
              <a:t>(dlouhodobý trend)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sekundární </a:t>
            </a:r>
            <a:r>
              <a:rPr lang="cs-CZ" dirty="0"/>
              <a:t>(střednědobý trend)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postranní </a:t>
            </a:r>
            <a:r>
              <a:rPr lang="cs-CZ" dirty="0"/>
              <a:t>(krátkodobý trend)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Trend					 25/103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48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Trendové čáry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4032448" cy="482453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Trendové čáry pomáhají obchodníkům </a:t>
            </a:r>
            <a:r>
              <a:rPr lang="cs-CZ" dirty="0" smtClean="0"/>
              <a:t>analyzovat </a:t>
            </a:r>
            <a:r>
              <a:rPr lang="cs-CZ" dirty="0"/>
              <a:t>sílu a poměr směny ceny ve sledovaném </a:t>
            </a:r>
            <a:r>
              <a:rPr lang="cs-CZ" dirty="0" smtClean="0"/>
              <a:t>období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U </a:t>
            </a:r>
            <a:r>
              <a:rPr lang="cs-CZ" dirty="0"/>
              <a:t>rostoucího trendu se tato čára zakresluje zespod grafu. Její pomocí se spojí nejnižší </a:t>
            </a:r>
            <a:r>
              <a:rPr lang="cs-CZ" dirty="0" smtClean="0"/>
              <a:t>body. 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U klesajícího trendu se trendová čára kreslí shora grafu a spojují se jí nejvyšší body sledované </a:t>
            </a:r>
            <a:r>
              <a:rPr lang="cs-CZ" dirty="0" smtClean="0"/>
              <a:t>křivky.</a:t>
            </a:r>
            <a:endParaRPr lang="cs-CZ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528" y="1152895"/>
            <a:ext cx="3081492" cy="1844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643283"/>
            <a:ext cx="3060949" cy="1873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5314511" y="2996951"/>
            <a:ext cx="2968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Obr 6. Trendová čára rostoucího trendu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14511" y="5535593"/>
            <a:ext cx="2966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/>
              <a:t>Obr </a:t>
            </a:r>
            <a:r>
              <a:rPr lang="cs-CZ" dirty="0" smtClean="0"/>
              <a:t>7. </a:t>
            </a:r>
            <a:r>
              <a:rPr lang="cs-CZ" dirty="0"/>
              <a:t>Trendová čára klesajícího trendu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Trend					 26/103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543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Support a rezistence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539552" y="1412776"/>
            <a:ext cx="8208912" cy="4824536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u="sng" dirty="0" smtClean="0"/>
              <a:t>Cenový kanál </a:t>
            </a:r>
            <a:r>
              <a:rPr lang="cs-CZ" dirty="0" smtClean="0"/>
              <a:t>– prostor v němž se obvykle pohybuje sledovaná cena.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Mantinely vymezující kanál </a:t>
            </a:r>
            <a:r>
              <a:rPr lang="cs-CZ" dirty="0"/>
              <a:t>se nazývají support a </a:t>
            </a:r>
            <a:r>
              <a:rPr lang="cs-CZ" dirty="0" smtClean="0"/>
              <a:t>rezistence. V</a:t>
            </a:r>
            <a:r>
              <a:rPr lang="cs-CZ" dirty="0"/>
              <a:t> grafech </a:t>
            </a:r>
            <a:r>
              <a:rPr lang="cs-CZ" dirty="0" smtClean="0"/>
              <a:t>jsou </a:t>
            </a:r>
            <a:r>
              <a:rPr lang="cs-CZ" dirty="0"/>
              <a:t>tyto mantinely označeny přímkami.</a:t>
            </a:r>
          </a:p>
          <a:p>
            <a:pPr>
              <a:buFont typeface="Arial" pitchFamily="34" charset="0"/>
              <a:buChar char="•"/>
            </a:pPr>
            <a:r>
              <a:rPr lang="cs-CZ" u="sng" dirty="0"/>
              <a:t>Support</a:t>
            </a:r>
            <a:r>
              <a:rPr lang="cs-CZ" dirty="0"/>
              <a:t> </a:t>
            </a:r>
            <a:r>
              <a:rPr lang="cs-CZ" dirty="0" smtClean="0"/>
              <a:t>označuje </a:t>
            </a:r>
            <a:r>
              <a:rPr lang="cs-CZ" dirty="0"/>
              <a:t>cenovou hladinu, na které se pokles hodnoty aktiva zastaví a odrazí se směrem nahoru.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sz="1900" dirty="0" smtClean="0"/>
              <a:t>Čím </a:t>
            </a:r>
            <a:r>
              <a:rPr lang="cs-CZ" sz="1900" dirty="0"/>
              <a:t>víckrát se cena dotkne přímky supportu, tím silnější bariéru tento support </a:t>
            </a:r>
            <a:r>
              <a:rPr lang="cs-CZ" sz="1900" dirty="0" smtClean="0"/>
              <a:t>představuje.</a:t>
            </a:r>
            <a:endParaRPr lang="cs-CZ" sz="1900" dirty="0"/>
          </a:p>
          <a:p>
            <a:pPr>
              <a:buFont typeface="Arial" pitchFamily="34" charset="0"/>
              <a:buChar char="•"/>
            </a:pPr>
            <a:r>
              <a:rPr lang="cs-CZ" u="sng" dirty="0"/>
              <a:t>Rezistence</a:t>
            </a:r>
            <a:r>
              <a:rPr lang="cs-CZ" dirty="0"/>
              <a:t> </a:t>
            </a:r>
            <a:r>
              <a:rPr lang="cs-CZ" dirty="0" smtClean="0"/>
              <a:t>se </a:t>
            </a:r>
            <a:r>
              <a:rPr lang="cs-CZ" dirty="0"/>
              <a:t>řídí obdobnými zákonitostmi jako support.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sz="1900" dirty="0" smtClean="0"/>
              <a:t>Jde </a:t>
            </a:r>
            <a:r>
              <a:rPr lang="cs-CZ" sz="1900" dirty="0"/>
              <a:t>o přímku, na které se růst ceny sledovaného aktiva zastaví, neboť obchodníci již nejsou ochotni platit tuto a vyšší cenu. </a:t>
            </a:r>
            <a:endParaRPr lang="cs-CZ" sz="1900" dirty="0" smtClean="0"/>
          </a:p>
          <a:p>
            <a:pPr lvl="1">
              <a:buFont typeface="Wingdings" pitchFamily="2" charset="2"/>
              <a:buChar char="ü"/>
            </a:pPr>
            <a:r>
              <a:rPr lang="cs-CZ" sz="1900" dirty="0"/>
              <a:t>Č</a:t>
            </a:r>
            <a:r>
              <a:rPr lang="cs-CZ" sz="1900" dirty="0" smtClean="0"/>
              <a:t>ím </a:t>
            </a:r>
            <a:r>
              <a:rPr lang="cs-CZ" sz="1900" dirty="0"/>
              <a:t>více odrazů ceny nastane, tím silnější </a:t>
            </a:r>
            <a:r>
              <a:rPr lang="cs-CZ" sz="1900" dirty="0" smtClean="0"/>
              <a:t>rezistence. </a:t>
            </a:r>
            <a:endParaRPr lang="cs-CZ" sz="1900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 </a:t>
            </a:r>
            <a:r>
              <a:rPr lang="cs-CZ" dirty="0"/>
              <a:t>případě, že je hranice supportu proražena, stává se často, že se suport stává </a:t>
            </a:r>
            <a:r>
              <a:rPr lang="cs-CZ" dirty="0" smtClean="0"/>
              <a:t>rezistencí. Totéž platí i naopak.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Trend					 27/103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8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Support a rezistence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799"/>
            <a:ext cx="6552728" cy="371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2699792" y="5342043"/>
            <a:ext cx="33762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Obr </a:t>
            </a:r>
            <a:r>
              <a:rPr lang="cs-CZ" dirty="0" smtClean="0"/>
              <a:t>8. </a:t>
            </a:r>
            <a:r>
              <a:rPr lang="cs-CZ" dirty="0"/>
              <a:t>Ukázka čárového grafu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Trend					 28/103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03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619672" y="4437112"/>
            <a:ext cx="5637010" cy="882119"/>
          </a:xfrm>
        </p:spPr>
        <p:txBody>
          <a:bodyPr>
            <a:normAutofit/>
          </a:bodyPr>
          <a:lstStyle/>
          <a:p>
            <a:pPr algn="ctr"/>
            <a:r>
              <a:rPr lang="cs-CZ" sz="3600" b="1" dirty="0" smtClean="0"/>
              <a:t>Grafické formace</a:t>
            </a:r>
            <a:endParaRPr lang="cs-CZ" sz="3600" b="1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988840"/>
            <a:ext cx="7175351" cy="1793167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Základní nástroje technické analýzy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29/103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4959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34481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Fundamentální analýza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>
          <a:xfrm>
            <a:off x="1115616" y="1412776"/>
            <a:ext cx="7200800" cy="468052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cs-CZ" sz="2600" b="1" dirty="0" smtClean="0"/>
          </a:p>
          <a:p>
            <a:pPr marL="45720" indent="0">
              <a:buNone/>
            </a:pP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</a:t>
            </a:r>
            <a:r>
              <a:rPr lang="cs-CZ" sz="2400" dirty="0" smtClean="0"/>
              <a:t>nalezení </a:t>
            </a:r>
            <a:r>
              <a:rPr lang="cs-CZ" sz="2400" dirty="0"/>
              <a:t>a </a:t>
            </a:r>
            <a:r>
              <a:rPr lang="cs-CZ" sz="2400" dirty="0" smtClean="0"/>
              <a:t>zkoumání faktorů</a:t>
            </a:r>
            <a:r>
              <a:rPr lang="cs-CZ" sz="2400" dirty="0"/>
              <a:t>, ovlivňujících nabídku a poptávku. </a:t>
            </a:r>
            <a:endParaRPr lang="cs-CZ" sz="2400" dirty="0" smtClean="0"/>
          </a:p>
          <a:p>
            <a:pPr marL="45720" indent="0">
              <a:buNone/>
            </a:pP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/>
              <a:t>f</a:t>
            </a:r>
            <a:r>
              <a:rPr lang="cs-CZ" sz="2400" dirty="0" smtClean="0"/>
              <a:t>inanční </a:t>
            </a:r>
            <a:r>
              <a:rPr lang="cs-CZ" sz="2400" dirty="0"/>
              <a:t>trh </a:t>
            </a:r>
            <a:r>
              <a:rPr lang="cs-CZ" sz="2400" dirty="0" smtClean="0"/>
              <a:t>sleduje </a:t>
            </a:r>
            <a:r>
              <a:rPr lang="cs-CZ" sz="2400" dirty="0"/>
              <a:t>podle ekonomických, politických a sociálních hledisek. </a:t>
            </a:r>
          </a:p>
          <a:p>
            <a:pPr>
              <a:buFont typeface="Arial" pitchFamily="34" charset="0"/>
              <a:buChar char="•"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Provádí se ve </a:t>
            </a:r>
            <a:r>
              <a:rPr lang="cs-CZ" sz="2400" dirty="0"/>
              <a:t>třech </a:t>
            </a:r>
            <a:r>
              <a:rPr lang="cs-CZ" sz="2400" dirty="0" smtClean="0"/>
              <a:t>stupních: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makroekonomická analýza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analýza dílčího odvětví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analýza podniku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						      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56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Grafické formace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1844824"/>
            <a:ext cx="7056784" cy="41044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Existují grafické formace, které se v grafech </a:t>
            </a:r>
            <a:r>
              <a:rPr lang="cs-CZ" sz="2400" dirty="0" smtClean="0"/>
              <a:t>opakují.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Jejich správná identifikace pomáhá analytikovi určit budoucí vývoj </a:t>
            </a:r>
            <a:r>
              <a:rPr lang="cs-CZ" sz="2400" dirty="0" smtClean="0"/>
              <a:t>trhu.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Nejčastější formace: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J</a:t>
            </a:r>
            <a:r>
              <a:rPr lang="cs-CZ" dirty="0" smtClean="0"/>
              <a:t>ednoduchý a dvojitý vrchol nebo dno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Hlava a ramena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 smtClean="0"/>
              <a:t>Trojúhelníky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30/103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222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726219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V</a:t>
            </a:r>
            <a:r>
              <a:rPr lang="cs-CZ" dirty="0" smtClean="0"/>
              <a:t>rchol (dno)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1916832"/>
            <a:ext cx="6840760" cy="4032448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Jednoduchý vrchol: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Vyznačuje se strmým cenovým růstem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Růst je krátkodobý</a:t>
            </a:r>
          </a:p>
          <a:p>
            <a:pPr marL="365760" lvl="1" indent="0">
              <a:buNone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Dvojitý vrchol: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Tvořen dvěma vrcholy takřka stejné úrovně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Ú</a:t>
            </a:r>
            <a:r>
              <a:rPr lang="cs-CZ" dirty="0" smtClean="0"/>
              <a:t>vodní strmý vzestup </a:t>
            </a:r>
            <a:r>
              <a:rPr lang="cs-CZ" dirty="0"/>
              <a:t>n</a:t>
            </a:r>
            <a:r>
              <a:rPr lang="cs-CZ" dirty="0" smtClean="0"/>
              <a:t>ásleduje obdobný pokles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Po krátké oblevě se celý proces opakuje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V</a:t>
            </a:r>
            <a:r>
              <a:rPr lang="cs-CZ" dirty="0" smtClean="0"/>
              <a:t>ýsledný obrazec má tvar písmene M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r>
              <a:rPr lang="cs-CZ" i="1" dirty="0" smtClean="0"/>
              <a:t>Pozn.: Inverzně totéž platí pro jednoduché a dvojité </a:t>
            </a:r>
            <a:r>
              <a:rPr lang="cs-CZ" i="1" dirty="0" smtClean="0"/>
              <a:t>dno.</a:t>
            </a:r>
            <a:endParaRPr lang="cs-CZ" i="1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31/103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702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Hlava a ramena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683568" y="1484784"/>
            <a:ext cx="7992888" cy="5112568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Méně častá formace než vrcholy.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jí přisuzován značný účinek.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Postup vzniku formace: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Levé rameno je charakterizováno strmým růstem.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Následuje stabilizace ceny.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Cena znovu zamíří vzhůru, objem obchodů však již není tak velký.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Navazuje období, kdy se cena drží na přibližně stejné úrovni.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Následuje prudký pokles přibližně na úroveň levého ramena.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V další fázi trh vyhodnocuje novou cenu:</a:t>
            </a:r>
          </a:p>
          <a:p>
            <a:pPr lvl="2">
              <a:buFont typeface="Wingdings" pitchFamily="2" charset="2"/>
              <a:buChar char="Ø"/>
            </a:pPr>
            <a:r>
              <a:rPr lang="cs-CZ" dirty="0" smtClean="0"/>
              <a:t>Je-li cena nadále nadhodnocena -&gt; další prudký pokles ceny, jímž je dokonáno pravé rameno.</a:t>
            </a:r>
          </a:p>
          <a:p>
            <a:pPr lvl="2">
              <a:buFont typeface="Wingdings" pitchFamily="2" charset="2"/>
              <a:buChar char="Ø"/>
            </a:pPr>
            <a:r>
              <a:rPr lang="cs-CZ" dirty="0" smtClean="0"/>
              <a:t>Je-li cena podhodnocena -&gt; cena zamíří vzhůru -&gt; falešná hlava a ramena.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Existuje také inverzní formace zvaná „obrácená hlava a ramena“.</a:t>
            </a:r>
            <a:endParaRPr lang="cs-CZ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 32/103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192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Hlava a ramena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46" y="2100112"/>
            <a:ext cx="5085598" cy="328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3286848" y="5517232"/>
            <a:ext cx="2517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Obr </a:t>
            </a:r>
            <a:r>
              <a:rPr lang="cs-CZ" dirty="0" smtClean="0"/>
              <a:t>9. </a:t>
            </a:r>
            <a:r>
              <a:rPr lang="cs-CZ" dirty="0"/>
              <a:t>Hlava a ramena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 33/103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99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Trojúhelníky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2060848"/>
            <a:ext cx="6984776" cy="347472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Vznikají </a:t>
            </a:r>
            <a:r>
              <a:rPr lang="cs-CZ" sz="2400" dirty="0"/>
              <a:t>pohybem ceny </a:t>
            </a:r>
            <a:r>
              <a:rPr lang="cs-CZ" sz="2400" dirty="0" smtClean="0"/>
              <a:t>v</a:t>
            </a:r>
            <a:r>
              <a:rPr lang="cs-CZ" sz="2400" dirty="0"/>
              <a:t> prostoru,</a:t>
            </a:r>
            <a:r>
              <a:rPr lang="cs-CZ" sz="2400" b="1" dirty="0"/>
              <a:t> </a:t>
            </a:r>
            <a:r>
              <a:rPr lang="cs-CZ" sz="2400" dirty="0"/>
              <a:t>vymezeném spojnicí horních maxim a spodních </a:t>
            </a:r>
            <a:r>
              <a:rPr lang="cs-CZ" sz="2400" dirty="0" smtClean="0"/>
              <a:t>minim. </a:t>
            </a:r>
          </a:p>
          <a:p>
            <a:pPr marL="45720" indent="0">
              <a:buNone/>
            </a:pP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Základní typy trojúhelníků: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Symetrické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Rostoucí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Klesající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Inverzní</a:t>
            </a:r>
          </a:p>
          <a:p>
            <a:pPr marL="365760" lvl="1" indent="0">
              <a:buNone/>
            </a:pPr>
            <a:endParaRPr lang="cs-CZ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 34/103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77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2"/>
          </p:nvPr>
        </p:nvSpPr>
        <p:spPr>
          <a:xfrm>
            <a:off x="755576" y="1400327"/>
            <a:ext cx="5252022" cy="509736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sz="2200" dirty="0" smtClean="0"/>
              <a:t>Symetrické trojúhelníky:</a:t>
            </a:r>
          </a:p>
          <a:p>
            <a:pPr lvl="1">
              <a:buFont typeface="Wingdings" pitchFamily="2" charset="2"/>
              <a:buChar char="ü"/>
            </a:pPr>
            <a:r>
              <a:rPr lang="cs-CZ" sz="2000" dirty="0" smtClean="0"/>
              <a:t>	Cena </a:t>
            </a:r>
            <a:r>
              <a:rPr lang="cs-CZ" sz="2000" dirty="0"/>
              <a:t>osciluje mezi hranicemi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supportu a rezistence</a:t>
            </a:r>
            <a:r>
              <a:rPr lang="cs-CZ" sz="2000" dirty="0"/>
              <a:t>, přičemž se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tento rozkmit neustále zmenšuje </a:t>
            </a:r>
            <a:r>
              <a:rPr lang="cs-CZ" sz="2000" dirty="0"/>
              <a:t>a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to stejnoměrně z</a:t>
            </a:r>
            <a:r>
              <a:rPr lang="cs-CZ" sz="2000" dirty="0"/>
              <a:t> obou </a:t>
            </a:r>
            <a:r>
              <a:rPr lang="cs-CZ" sz="2000" dirty="0" smtClean="0"/>
              <a:t>stran. </a:t>
            </a:r>
            <a:endParaRPr lang="cs-CZ" sz="2000" dirty="0" smtClean="0"/>
          </a:p>
          <a:p>
            <a:pPr lvl="1">
              <a:buFont typeface="Wingdings" pitchFamily="2" charset="2"/>
              <a:buChar char="ü"/>
            </a:pPr>
            <a:r>
              <a:rPr lang="cs-CZ" sz="2000" dirty="0" smtClean="0"/>
              <a:t>	Okamžik kdy dojde k proražení -&gt; </a:t>
            </a:r>
            <a:br>
              <a:rPr lang="cs-CZ" sz="2000" dirty="0" smtClean="0"/>
            </a:br>
            <a:r>
              <a:rPr lang="cs-CZ" sz="2000" dirty="0" smtClean="0"/>
              <a:t>     příležitost ke vstupu na </a:t>
            </a:r>
            <a:r>
              <a:rPr lang="cs-CZ" sz="2000" dirty="0" smtClean="0"/>
              <a:t>trh.</a:t>
            </a:r>
            <a:endParaRPr lang="cs-CZ" sz="2000" dirty="0" smtClean="0"/>
          </a:p>
          <a:p>
            <a:pPr marL="365760" lvl="1" indent="0">
              <a:buNone/>
            </a:pP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sz="2200" dirty="0" smtClean="0"/>
              <a:t>Rostoucí trojúhelníky: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sz="2000" dirty="0" smtClean="0"/>
              <a:t>rozkmit </a:t>
            </a:r>
            <a:r>
              <a:rPr lang="cs-CZ" sz="2000" dirty="0"/>
              <a:t>zmenšuje pouze </a:t>
            </a:r>
            <a:r>
              <a:rPr lang="cs-CZ" sz="2000" dirty="0" smtClean="0"/>
              <a:t>ze strany </a:t>
            </a:r>
            <a:br>
              <a:rPr lang="cs-CZ" sz="2000" dirty="0" smtClean="0"/>
            </a:br>
            <a:r>
              <a:rPr lang="cs-CZ" sz="2000" dirty="0" smtClean="0"/>
              <a:t>     </a:t>
            </a:r>
            <a:r>
              <a:rPr lang="cs-CZ" sz="2000" dirty="0" smtClean="0"/>
              <a:t>minima.</a:t>
            </a:r>
            <a:endParaRPr lang="cs-CZ" sz="2000" dirty="0" smtClean="0"/>
          </a:p>
          <a:p>
            <a:pPr lvl="1">
              <a:buFont typeface="Wingdings" pitchFamily="2" charset="2"/>
              <a:buChar char="ü"/>
            </a:pPr>
            <a:r>
              <a:rPr lang="cs-CZ" sz="2000" dirty="0"/>
              <a:t>	</a:t>
            </a:r>
            <a:r>
              <a:rPr lang="cs-CZ" sz="2000" dirty="0" smtClean="0"/>
              <a:t>Hranice </a:t>
            </a:r>
            <a:r>
              <a:rPr lang="cs-CZ" sz="2000" dirty="0"/>
              <a:t>maxima se drží na stejné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</a:t>
            </a:r>
            <a:r>
              <a:rPr lang="cs-CZ" sz="2000" dirty="0" smtClean="0"/>
              <a:t>úrovni.</a:t>
            </a:r>
            <a:endParaRPr lang="cs-CZ" sz="2000" dirty="0" smtClean="0"/>
          </a:p>
          <a:p>
            <a:pPr lvl="1">
              <a:buFont typeface="Wingdings" pitchFamily="2" charset="2"/>
              <a:buChar char="ü"/>
            </a:pPr>
            <a:r>
              <a:rPr lang="cs-CZ" sz="2000" dirty="0" smtClean="0"/>
              <a:t>	Ve </a:t>
            </a:r>
            <a:r>
              <a:rPr lang="cs-CZ" sz="2000" dirty="0"/>
              <a:t>chvíli, kdy </a:t>
            </a:r>
            <a:r>
              <a:rPr lang="cs-CZ" sz="2000" dirty="0" smtClean="0"/>
              <a:t>prorazí hranici </a:t>
            </a:r>
            <a:br>
              <a:rPr lang="cs-CZ" sz="2000" dirty="0" smtClean="0"/>
            </a:br>
            <a:r>
              <a:rPr lang="cs-CZ" sz="2000" dirty="0" smtClean="0"/>
              <a:t>     rezistence, zamíří cena </a:t>
            </a:r>
            <a:r>
              <a:rPr lang="cs-CZ" sz="2000" dirty="0"/>
              <a:t>strmě vzhůru</a:t>
            </a:r>
            <a:r>
              <a:rPr lang="cs-CZ" sz="2000" dirty="0" smtClean="0"/>
              <a:t>.</a:t>
            </a:r>
            <a:endParaRPr lang="cs-CZ" sz="20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91680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Trojúhelníky</a:t>
            </a:r>
            <a:endParaRPr lang="cs-CZ" dirty="0"/>
          </a:p>
        </p:txBody>
      </p:sp>
      <p:pic>
        <p:nvPicPr>
          <p:cNvPr id="2050" name="Obrázek 15" descr="symetricky trojuhelnik 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322" y="1540909"/>
            <a:ext cx="2297658" cy="16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Obrázek 16" descr="rostouci trojuhelnik 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395" y="4005064"/>
            <a:ext cx="2297658" cy="1556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bdélník 6"/>
          <p:cNvSpPr/>
          <p:nvPr/>
        </p:nvSpPr>
        <p:spPr>
          <a:xfrm>
            <a:off x="6007598" y="3145323"/>
            <a:ext cx="26569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 smtClean="0"/>
              <a:t>Obr 1O. Symetrický trojúhelník</a:t>
            </a:r>
            <a:endParaRPr lang="cs-CZ" sz="1600" dirty="0"/>
          </a:p>
        </p:txBody>
      </p:sp>
      <p:sp>
        <p:nvSpPr>
          <p:cNvPr id="8" name="Obdélník 7"/>
          <p:cNvSpPr/>
          <p:nvPr/>
        </p:nvSpPr>
        <p:spPr>
          <a:xfrm>
            <a:off x="6007598" y="5584338"/>
            <a:ext cx="23273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 </a:t>
            </a:r>
            <a:r>
              <a:rPr lang="cs-CZ" sz="1600" dirty="0" smtClean="0"/>
              <a:t>11. </a:t>
            </a:r>
            <a:r>
              <a:rPr lang="cs-CZ" sz="1600" dirty="0"/>
              <a:t>Rostoucí trojúhelník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	 35/103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92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75656" y="45720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Trojúhelníky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554257"/>
            <a:ext cx="5112568" cy="4827071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Klesající trojúhelníky: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úroveň </a:t>
            </a:r>
            <a:r>
              <a:rPr lang="cs-CZ" dirty="0"/>
              <a:t>maximální hodnoty </a:t>
            </a:r>
            <a:r>
              <a:rPr lang="cs-CZ" dirty="0" smtClean="0"/>
              <a:t>se   </a:t>
            </a:r>
            <a:br>
              <a:rPr lang="cs-CZ" dirty="0" smtClean="0"/>
            </a:br>
            <a:r>
              <a:rPr lang="cs-CZ" dirty="0" smtClean="0"/>
              <a:t>     neustále </a:t>
            </a:r>
            <a:r>
              <a:rPr lang="cs-CZ" dirty="0" smtClean="0"/>
              <a:t>snižuje.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Hranice minima se drží na </a:t>
            </a:r>
            <a:br>
              <a:rPr lang="cs-CZ" dirty="0" smtClean="0"/>
            </a:br>
            <a:r>
              <a:rPr lang="cs-CZ" dirty="0" smtClean="0"/>
              <a:t>     stejné </a:t>
            </a:r>
            <a:r>
              <a:rPr lang="cs-CZ" dirty="0" smtClean="0"/>
              <a:t>úrovni.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Ve </a:t>
            </a:r>
            <a:r>
              <a:rPr lang="cs-CZ" dirty="0"/>
              <a:t>chvíli, kdy </a:t>
            </a:r>
            <a:r>
              <a:rPr lang="cs-CZ" dirty="0" smtClean="0"/>
              <a:t>prorazí hranici </a:t>
            </a:r>
            <a:br>
              <a:rPr lang="cs-CZ" dirty="0" smtClean="0"/>
            </a:br>
            <a:r>
              <a:rPr lang="cs-CZ" dirty="0" smtClean="0"/>
              <a:t>     supportu, </a:t>
            </a:r>
            <a:r>
              <a:rPr lang="cs-CZ" dirty="0"/>
              <a:t>zamíří cena </a:t>
            </a:r>
            <a:r>
              <a:rPr lang="cs-CZ" dirty="0" smtClean="0"/>
              <a:t>výrazně </a:t>
            </a:r>
            <a:br>
              <a:rPr lang="cs-CZ" dirty="0" smtClean="0"/>
            </a:br>
            <a:r>
              <a:rPr lang="cs-CZ" dirty="0" smtClean="0"/>
              <a:t>     směrem </a:t>
            </a:r>
            <a:r>
              <a:rPr lang="cs-CZ" dirty="0"/>
              <a:t>dolů. 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Inverzní trojúhelníky: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Nebývají příliš obvyklé.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Vznikají </a:t>
            </a:r>
            <a:r>
              <a:rPr lang="cs-CZ" dirty="0"/>
              <a:t>přesně opačným 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     způsobem</a:t>
            </a:r>
            <a:r>
              <a:rPr lang="cs-CZ" dirty="0"/>
              <a:t>, než trojúhelníky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předchozí -&gt; v</a:t>
            </a:r>
            <a:r>
              <a:rPr lang="cs-CZ" dirty="0"/>
              <a:t> úvodní fázi tohoto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obrazce </a:t>
            </a:r>
            <a:r>
              <a:rPr lang="cs-CZ" dirty="0"/>
              <a:t>je rozkmit malý a </a:t>
            </a:r>
            <a:r>
              <a:rPr lang="cs-CZ" dirty="0" smtClean="0"/>
              <a:t>postupně </a:t>
            </a:r>
            <a:br>
              <a:rPr lang="cs-CZ" dirty="0" smtClean="0"/>
            </a:br>
            <a:r>
              <a:rPr lang="cs-CZ" dirty="0" smtClean="0"/>
              <a:t>     narůstá</a:t>
            </a:r>
            <a:r>
              <a:rPr lang="cs-CZ" dirty="0"/>
              <a:t>.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073" name="Obrázek 17" descr="klesajici trojuhelnik I 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877857"/>
            <a:ext cx="2359918" cy="189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2160" y="3773971"/>
            <a:ext cx="23599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0850" algn="r"/>
                <a:tab pos="539750" algn="l"/>
              </a:tabLst>
            </a:pPr>
            <a:r>
              <a:rPr kumimoji="0" lang="cs-C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Obr 12. Klesající </a:t>
            </a:r>
            <a:br>
              <a:rPr kumimoji="0" lang="cs-C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cs-C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trojúhelník</a:t>
            </a:r>
            <a:endParaRPr kumimoji="0" lang="cs-C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Grafické formace		                     36/103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133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899592" y="1988840"/>
            <a:ext cx="7175351" cy="179316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sz="5400" dirty="0" smtClean="0"/>
              <a:t>Základní nástroje technické analýzy</a:t>
            </a:r>
            <a:endParaRPr lang="cs-CZ" sz="5400" dirty="0"/>
          </a:p>
        </p:txBody>
      </p:sp>
      <p:sp>
        <p:nvSpPr>
          <p:cNvPr id="5" name="Podnadpis 2"/>
          <p:cNvSpPr txBox="1">
            <a:spLocks/>
          </p:cNvSpPr>
          <p:nvPr/>
        </p:nvSpPr>
        <p:spPr>
          <a:xfrm>
            <a:off x="1619672" y="4365344"/>
            <a:ext cx="5637010" cy="8821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algn="ctr">
              <a:buNone/>
            </a:pPr>
            <a:r>
              <a:rPr lang="cs-CZ" sz="3600" b="1" dirty="0" smtClean="0"/>
              <a:t>Matematicko – statistické indikátory</a:t>
            </a:r>
            <a:endParaRPr lang="cs-CZ" sz="3600" b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37/103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52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33420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Matematicko – statistické indikátory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348880"/>
            <a:ext cx="7200800" cy="4032448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Vznikly za účelem předvídat cenový vývoj v budoucích </a:t>
            </a:r>
            <a:r>
              <a:rPr lang="cs-CZ" dirty="0" smtClean="0"/>
              <a:t>obdobích.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J</a:t>
            </a:r>
            <a:r>
              <a:rPr lang="cs-CZ" dirty="0" smtClean="0"/>
              <a:t>sou </a:t>
            </a:r>
            <a:r>
              <a:rPr lang="cs-CZ" dirty="0"/>
              <a:t>formou matematicko - statistického </a:t>
            </a:r>
            <a:r>
              <a:rPr lang="cs-CZ" dirty="0" smtClean="0"/>
              <a:t>vyjádření zohledňujícího relativní </a:t>
            </a:r>
            <a:r>
              <a:rPr lang="cs-CZ" dirty="0"/>
              <a:t>velikost cenového pohybu </a:t>
            </a:r>
            <a:r>
              <a:rPr lang="cs-CZ" dirty="0" smtClean="0"/>
              <a:t>ve </a:t>
            </a:r>
            <a:r>
              <a:rPr lang="cs-CZ" dirty="0"/>
              <a:t>sledovaném </a:t>
            </a:r>
            <a:r>
              <a:rPr lang="cs-CZ" dirty="0" smtClean="0"/>
              <a:t>období.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Úkolem indikátorů je </a:t>
            </a:r>
            <a:r>
              <a:rPr lang="cs-CZ" dirty="0" smtClean="0"/>
              <a:t>ukazovat </a:t>
            </a:r>
            <a:r>
              <a:rPr lang="cs-CZ" dirty="0"/>
              <a:t>na situace a skutečnosti, které jsou jinak špatně pozorovatelné.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Základní typy matematicko – statistických indikátorů:</a:t>
            </a:r>
          </a:p>
          <a:p>
            <a:pPr lvl="2">
              <a:buFont typeface="Wingdings" pitchFamily="2" charset="2"/>
              <a:buChar char="ü"/>
            </a:pPr>
            <a:r>
              <a:rPr lang="cs-CZ" u="sng" dirty="0" smtClean="0"/>
              <a:t>Indikátory sledující trend</a:t>
            </a:r>
          </a:p>
          <a:p>
            <a:pPr lvl="2">
              <a:buFont typeface="Wingdings" pitchFamily="2" charset="2"/>
              <a:buChar char="ü"/>
            </a:pPr>
            <a:r>
              <a:rPr lang="cs-CZ" u="sng" dirty="0" smtClean="0"/>
              <a:t>Oscilátory</a:t>
            </a:r>
            <a:endParaRPr lang="cs-CZ" u="sng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38/103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762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34481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268760"/>
            <a:ext cx="7416824" cy="5328592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Cílem těchto indikátorů je </a:t>
            </a:r>
            <a:r>
              <a:rPr lang="cs-CZ" dirty="0"/>
              <a:t>zachytit a matematicky popsat trend, zejména jeho začátek a konec.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Existuje </a:t>
            </a:r>
            <a:r>
              <a:rPr lang="cs-CZ" dirty="0"/>
              <a:t>celá řada indikátorů různé </a:t>
            </a:r>
            <a:r>
              <a:rPr lang="cs-CZ" dirty="0" smtClean="0"/>
              <a:t>složitosti.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Jedná </a:t>
            </a:r>
            <a:r>
              <a:rPr lang="cs-CZ" dirty="0" smtClean="0"/>
              <a:t>se o zpožděné indikátory -&gt; reagují </a:t>
            </a:r>
            <a:r>
              <a:rPr lang="cs-CZ" dirty="0"/>
              <a:t>až zpětně na pohyb </a:t>
            </a:r>
            <a:r>
              <a:rPr lang="cs-CZ" dirty="0" smtClean="0"/>
              <a:t>ceny</a:t>
            </a:r>
            <a:r>
              <a:rPr lang="cs-CZ" dirty="0"/>
              <a:t> </a:t>
            </a:r>
            <a:r>
              <a:rPr lang="cs-CZ" dirty="0" smtClean="0"/>
              <a:t>-&gt; nenabízejí signály </a:t>
            </a:r>
            <a:r>
              <a:rPr lang="cs-CZ" dirty="0"/>
              <a:t>dopředu.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Fungují </a:t>
            </a:r>
            <a:r>
              <a:rPr lang="cs-CZ" dirty="0"/>
              <a:t>dobře </a:t>
            </a:r>
            <a:r>
              <a:rPr lang="cs-CZ" dirty="0" smtClean="0"/>
              <a:t>v trendových </a:t>
            </a:r>
            <a:r>
              <a:rPr lang="cs-CZ" dirty="0" smtClean="0"/>
              <a:t>obdobích.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V </a:t>
            </a:r>
            <a:r>
              <a:rPr lang="cs-CZ" dirty="0" err="1"/>
              <a:t>beztrendových</a:t>
            </a:r>
            <a:r>
              <a:rPr lang="cs-CZ" dirty="0"/>
              <a:t> obdobích bývají </a:t>
            </a:r>
            <a:r>
              <a:rPr lang="cs-CZ" dirty="0" smtClean="0"/>
              <a:t>nepřesné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V</a:t>
            </a:r>
            <a:r>
              <a:rPr lang="cs-CZ" dirty="0" smtClean="0"/>
              <a:t>ětšinou </a:t>
            </a:r>
            <a:r>
              <a:rPr lang="cs-CZ" dirty="0"/>
              <a:t>zakreslují </a:t>
            </a:r>
            <a:r>
              <a:rPr lang="cs-CZ" dirty="0" smtClean="0"/>
              <a:t>přímo do </a:t>
            </a:r>
            <a:r>
              <a:rPr lang="cs-CZ" dirty="0"/>
              <a:t>cenového grafu.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Mezi </a:t>
            </a:r>
            <a:r>
              <a:rPr lang="cs-CZ" dirty="0"/>
              <a:t>nejrozšířenější indikátory patří</a:t>
            </a:r>
            <a:r>
              <a:rPr lang="cs-CZ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Klouzavý </a:t>
            </a:r>
            <a:r>
              <a:rPr lang="cs-CZ" dirty="0"/>
              <a:t>průměr (jednoduchý, lineární, </a:t>
            </a:r>
            <a:r>
              <a:rPr lang="cs-CZ" dirty="0" smtClean="0"/>
              <a:t>exponenciální</a:t>
            </a:r>
            <a:r>
              <a:rPr lang="cs-CZ" dirty="0"/>
              <a:t>)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MACD</a:t>
            </a:r>
            <a:endParaRPr lang="cs-CZ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 err="1" smtClean="0"/>
              <a:t>Bollingerova</a:t>
            </a:r>
            <a:r>
              <a:rPr lang="cs-CZ" dirty="0" smtClean="0"/>
              <a:t> pásma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</a:t>
            </a:r>
            <a:r>
              <a:rPr lang="cs-CZ" dirty="0" err="1" smtClean="0"/>
              <a:t>Parabolic</a:t>
            </a:r>
            <a:r>
              <a:rPr lang="cs-CZ" dirty="0" smtClean="0"/>
              <a:t> SAR</a:t>
            </a:r>
            <a:endParaRPr lang="cs-CZ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 err="1" smtClean="0"/>
              <a:t>Fibonacciho</a:t>
            </a:r>
            <a:r>
              <a:rPr lang="cs-CZ" dirty="0" smtClean="0"/>
              <a:t> </a:t>
            </a:r>
            <a:r>
              <a:rPr lang="cs-CZ" dirty="0" smtClean="0"/>
              <a:t>čísla</a:t>
            </a:r>
            <a:endParaRPr lang="cs-CZ" dirty="0"/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39/103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35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Technická analýza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628800"/>
            <a:ext cx="7632848" cy="460851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Předvídání budoucích cenových </a:t>
            </a:r>
            <a:r>
              <a:rPr lang="cs-CZ" dirty="0" smtClean="0"/>
              <a:t>pohybů.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K predikci používá data z </a:t>
            </a:r>
            <a:r>
              <a:rPr lang="cs-CZ" dirty="0" smtClean="0"/>
              <a:t>minulosti.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Využívá pouze údaje tvořené </a:t>
            </a:r>
            <a:r>
              <a:rPr lang="cs-CZ" dirty="0" smtClean="0"/>
              <a:t>trhem.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Vývoj ceny sleduje v </a:t>
            </a:r>
            <a:r>
              <a:rPr lang="cs-CZ" dirty="0" smtClean="0"/>
              <a:t>grafech.</a:t>
            </a: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dirty="0" smtClean="0"/>
              <a:t>Grafy slouží k: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sledování cenového vývoje zakreslování trendových čar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zobrazování křivek indikátorů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k identifikování grafických formací</a:t>
            </a:r>
          </a:p>
          <a:p>
            <a:pPr lvl="1">
              <a:buFont typeface="Wingdings" pitchFamily="2" charset="2"/>
              <a:buChar char="Ø"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						      4/103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1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27280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/>
              <a:t>Indikátory sledující trend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700807"/>
            <a:ext cx="7488832" cy="4536505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Počítají </a:t>
            </a:r>
            <a:r>
              <a:rPr lang="cs-CZ" sz="2400" dirty="0"/>
              <a:t>se jako průměr stejného počtu za sebou jdoucích období. 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Klouzavými </a:t>
            </a:r>
            <a:r>
              <a:rPr lang="cs-CZ" sz="2400" dirty="0"/>
              <a:t>se tyto průměry nazývají proto, že se jejich hodnota každým uzavřeným obdobím mění. 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Pro </a:t>
            </a:r>
            <a:r>
              <a:rPr lang="cs-CZ" sz="2400" dirty="0"/>
              <a:t>obchodníky jsou důležité </a:t>
            </a:r>
            <a:r>
              <a:rPr lang="cs-CZ" sz="2400" dirty="0" smtClean="0"/>
              <a:t>okamžiky</a:t>
            </a:r>
            <a:r>
              <a:rPr lang="cs-CZ" sz="2400" dirty="0"/>
              <a:t>, kdy </a:t>
            </a:r>
            <a:r>
              <a:rPr lang="cs-CZ" sz="2400" dirty="0" smtClean="0"/>
              <a:t>křivka </a:t>
            </a:r>
            <a:r>
              <a:rPr lang="cs-CZ" sz="2400" dirty="0"/>
              <a:t>vypočítaného klouzavého průměru protíná </a:t>
            </a:r>
            <a:r>
              <a:rPr lang="cs-CZ" sz="2400" dirty="0" smtClean="0"/>
              <a:t>cenový graf.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	Protne-li graf křivku </a:t>
            </a:r>
            <a:r>
              <a:rPr lang="cs-CZ" dirty="0"/>
              <a:t>průměru směrem vzhůru, jde o </a:t>
            </a:r>
            <a:r>
              <a:rPr lang="cs-CZ" dirty="0" smtClean="0"/>
              <a:t>	okamžik</a:t>
            </a:r>
            <a:r>
              <a:rPr lang="cs-CZ" dirty="0" smtClean="0"/>
              <a:t>	vhodný vstup </a:t>
            </a:r>
            <a:r>
              <a:rPr lang="cs-CZ" dirty="0"/>
              <a:t>na trh.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Protne-li </a:t>
            </a:r>
            <a:r>
              <a:rPr lang="cs-CZ" dirty="0"/>
              <a:t>graf křivku průměru směrem dolů, jde o signál </a:t>
            </a:r>
            <a:r>
              <a:rPr lang="cs-CZ" dirty="0" smtClean="0"/>
              <a:t>	k</a:t>
            </a:r>
            <a:r>
              <a:rPr lang="cs-CZ" dirty="0"/>
              <a:t> </a:t>
            </a:r>
            <a:r>
              <a:rPr lang="cs-CZ" dirty="0" smtClean="0"/>
              <a:t>opuštění trhu</a:t>
            </a:r>
            <a:r>
              <a:rPr lang="cs-CZ" dirty="0"/>
              <a:t>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Používá se několik </a:t>
            </a:r>
            <a:r>
              <a:rPr lang="cs-CZ" sz="2400" dirty="0"/>
              <a:t>typů klouzavých </a:t>
            </a:r>
            <a:r>
              <a:rPr lang="cs-CZ" sz="2400" dirty="0" smtClean="0"/>
              <a:t>průměrů:</a:t>
            </a:r>
          </a:p>
          <a:p>
            <a:pPr lvl="1">
              <a:buFont typeface="Wingdings" pitchFamily="2" charset="2"/>
              <a:buChar char="ü"/>
            </a:pPr>
            <a:r>
              <a:rPr lang="cs-CZ" b="1" dirty="0"/>
              <a:t>	</a:t>
            </a:r>
            <a:r>
              <a:rPr lang="cs-CZ" dirty="0" smtClean="0"/>
              <a:t>jednoduchý klouzavý průměr (SMA)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Exponenciální klouzavý průměr (EMA)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Lineární klouzavý průměr (LWMA)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209637" y="1052736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>
                <a:latin typeface="+mj-lt"/>
              </a:rPr>
              <a:t>Klouzavé průměry</a:t>
            </a:r>
            <a:r>
              <a:rPr lang="cs-CZ" sz="2600" b="1" u="sng" dirty="0"/>
              <a:t/>
            </a:r>
            <a:br>
              <a:rPr lang="cs-CZ" sz="2600" b="1" u="sng" dirty="0"/>
            </a:br>
            <a:endParaRPr lang="cs-CZ" sz="2600" b="1" u="sng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387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262193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772817"/>
            <a:ext cx="7488832" cy="4536504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sz="2400" b="1" dirty="0" smtClean="0"/>
              <a:t>Jednoduchý klouzavý průměr</a:t>
            </a:r>
            <a:r>
              <a:rPr lang="cs-CZ" sz="2400" b="1" dirty="0"/>
              <a:t> </a:t>
            </a:r>
            <a:r>
              <a:rPr lang="cs-CZ" sz="2400" b="1" dirty="0" smtClean="0"/>
              <a:t>(SMA)</a:t>
            </a:r>
            <a:endParaRPr lang="cs-CZ" sz="2400" b="1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klasický </a:t>
            </a:r>
            <a:r>
              <a:rPr lang="cs-CZ" dirty="0"/>
              <a:t>aritmetický průměr. </a:t>
            </a:r>
            <a:r>
              <a:rPr lang="cs-CZ" dirty="0" smtClean="0"/>
              <a:t>Sečtou se hodnoty </a:t>
            </a:r>
            <a:r>
              <a:rPr lang="cs-CZ" dirty="0" smtClean="0"/>
              <a:t>cen za </a:t>
            </a:r>
            <a:r>
              <a:rPr lang="cs-CZ" dirty="0" smtClean="0"/>
              <a:t>sledované </a:t>
            </a:r>
            <a:r>
              <a:rPr lang="cs-CZ" dirty="0" smtClean="0"/>
              <a:t>	období </a:t>
            </a:r>
            <a:r>
              <a:rPr lang="cs-CZ" dirty="0" smtClean="0"/>
              <a:t>a vydělí se počtem období.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Nevýhodou </a:t>
            </a:r>
            <a:r>
              <a:rPr lang="cs-CZ" dirty="0"/>
              <a:t>SMA je, že ceny </a:t>
            </a:r>
            <a:r>
              <a:rPr lang="cs-CZ" dirty="0" smtClean="0"/>
              <a:t>získají prostým průměrováním  </a:t>
            </a:r>
            <a:br>
              <a:rPr lang="cs-CZ" dirty="0" smtClean="0"/>
            </a:br>
            <a:r>
              <a:rPr lang="cs-CZ" dirty="0" smtClean="0"/>
              <a:t>     na </a:t>
            </a:r>
            <a:r>
              <a:rPr lang="cs-CZ" dirty="0"/>
              <a:t>setrvačnosti a nedokážou </a:t>
            </a:r>
            <a:r>
              <a:rPr lang="cs-CZ" dirty="0" smtClean="0"/>
              <a:t>včas </a:t>
            </a:r>
            <a:r>
              <a:rPr lang="cs-CZ" dirty="0"/>
              <a:t>a </a:t>
            </a:r>
            <a:r>
              <a:rPr lang="cs-CZ" dirty="0" smtClean="0"/>
              <a:t>pružně </a:t>
            </a:r>
            <a:r>
              <a:rPr lang="cs-CZ" dirty="0"/>
              <a:t>reagovat </a:t>
            </a:r>
            <a:r>
              <a:rPr lang="cs-CZ" dirty="0" smtClean="0"/>
              <a:t>na </a:t>
            </a:r>
            <a:br>
              <a:rPr lang="cs-CZ" dirty="0" smtClean="0"/>
            </a:br>
            <a:r>
              <a:rPr lang="cs-CZ" dirty="0" smtClean="0"/>
              <a:t>     změnu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sz="2400" b="1" dirty="0" smtClean="0"/>
              <a:t>Exponenciální klouzavý průměr (EMA)</a:t>
            </a:r>
            <a:endParaRPr lang="cs-CZ" sz="2400" b="1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Odstraňuje nedostatek SMA -&gt;jednotlivým </a:t>
            </a:r>
            <a:r>
              <a:rPr lang="cs-CZ" dirty="0"/>
              <a:t>hodnotám </a:t>
            </a:r>
            <a:r>
              <a:rPr lang="cs-CZ" dirty="0" smtClean="0"/>
              <a:t>přidává 	váhu -&gt; největší váhu má nejaktuálnější hodnota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u="sng" dirty="0" smtClean="0"/>
              <a:t>Výpočet EMA: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endParaRPr lang="cs-CZ" dirty="0"/>
          </a:p>
          <a:p>
            <a:pPr lvl="2">
              <a:buFont typeface="Wingdings" pitchFamily="2" charset="2"/>
              <a:buChar char="Ø"/>
            </a:pPr>
            <a:r>
              <a:rPr lang="cs-CZ" dirty="0"/>
              <a:t>	</a:t>
            </a:r>
            <a:r>
              <a:rPr lang="cs-CZ" dirty="0" smtClean="0"/>
              <a:t>EMA(t) - exponenciální </a:t>
            </a:r>
            <a:r>
              <a:rPr lang="cs-CZ" dirty="0"/>
              <a:t>klouzavý průměr v čase t</a:t>
            </a:r>
          </a:p>
          <a:p>
            <a:pPr lvl="2">
              <a:buFont typeface="Wingdings" pitchFamily="2" charset="2"/>
              <a:buChar char="Ø"/>
            </a:pPr>
            <a:r>
              <a:rPr lang="cs-CZ" dirty="0" smtClean="0"/>
              <a:t>	</a:t>
            </a:r>
            <a:r>
              <a:rPr lang="cs-CZ" dirty="0" err="1" smtClean="0"/>
              <a:t>S</a:t>
            </a:r>
            <a:r>
              <a:rPr lang="cs-CZ" baseline="-25000" dirty="0" err="1" smtClean="0"/>
              <a:t>f</a:t>
            </a:r>
            <a:r>
              <a:rPr lang="cs-CZ" dirty="0" smtClean="0"/>
              <a:t> </a:t>
            </a:r>
            <a:r>
              <a:rPr lang="cs-CZ" dirty="0"/>
              <a:t>– exponenciální hodnota jako podíl čísla 2 a počtu sledovaných </a:t>
            </a:r>
            <a:r>
              <a:rPr lang="cs-CZ" dirty="0" smtClean="0"/>
              <a:t>období</a:t>
            </a:r>
            <a:endParaRPr lang="cs-CZ" dirty="0"/>
          </a:p>
          <a:p>
            <a:pPr lvl="2">
              <a:buFont typeface="Wingdings" pitchFamily="2" charset="2"/>
              <a:buChar char="Ø"/>
            </a:pPr>
            <a:r>
              <a:rPr lang="cs-CZ" dirty="0" smtClean="0"/>
              <a:t>	</a:t>
            </a:r>
            <a:r>
              <a:rPr lang="cs-CZ" dirty="0" err="1" smtClean="0"/>
              <a:t>C</a:t>
            </a:r>
            <a:r>
              <a:rPr lang="cs-CZ" baseline="-25000" dirty="0" err="1" smtClean="0"/>
              <a:t>t</a:t>
            </a:r>
            <a:r>
              <a:rPr lang="cs-CZ" baseline="-25000" dirty="0" smtClean="0"/>
              <a:t> </a:t>
            </a:r>
            <a:r>
              <a:rPr lang="cs-CZ" dirty="0" smtClean="0"/>
              <a:t>- </a:t>
            </a:r>
            <a:r>
              <a:rPr lang="cs-CZ" dirty="0"/>
              <a:t>cena v čase </a:t>
            </a:r>
            <a:r>
              <a:rPr lang="cs-CZ" dirty="0" smtClean="0"/>
              <a:t>t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907704" y="1124744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>
                <a:latin typeface="+mj-lt"/>
              </a:rPr>
              <a:t>Klouzavé průměry</a:t>
            </a:r>
            <a:r>
              <a:rPr lang="cs-CZ" sz="2600" b="1" u="sng" dirty="0"/>
              <a:t/>
            </a:r>
            <a:br>
              <a:rPr lang="cs-CZ" sz="2600" b="1" u="sng" dirty="0"/>
            </a:br>
            <a:endParaRPr lang="cs-CZ" sz="2600" b="1" u="sng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29" y="4530045"/>
            <a:ext cx="4968553" cy="55009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669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190184" cy="1143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Indikátory sledující trend</a:t>
            </a:r>
          </a:p>
        </p:txBody>
      </p:sp>
      <p:pic>
        <p:nvPicPr>
          <p:cNvPr id="2050" name="Picture 2" descr="EMA popis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04864"/>
            <a:ext cx="6954046" cy="3620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051720" y="1412775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>
                <a:latin typeface="+mj-lt"/>
              </a:rPr>
              <a:t>Klouzavé průměry</a:t>
            </a:r>
            <a:r>
              <a:rPr lang="cs-CZ" sz="2600" b="1" u="sng" dirty="0"/>
              <a:t/>
            </a:r>
            <a:br>
              <a:rPr lang="cs-CZ" sz="2600" b="1" u="sng" dirty="0"/>
            </a:br>
            <a:endParaRPr lang="cs-CZ" sz="2600" b="1" u="sng" dirty="0"/>
          </a:p>
        </p:txBody>
      </p:sp>
      <p:sp>
        <p:nvSpPr>
          <p:cNvPr id="4" name="Obdélník 3"/>
          <p:cNvSpPr/>
          <p:nvPr/>
        </p:nvSpPr>
        <p:spPr>
          <a:xfrm>
            <a:off x="1115616" y="5805264"/>
            <a:ext cx="69847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 </a:t>
            </a:r>
            <a:r>
              <a:rPr lang="cs-CZ" dirty="0" smtClean="0"/>
              <a:t>13. </a:t>
            </a:r>
            <a:r>
              <a:rPr lang="cs-CZ" dirty="0"/>
              <a:t>Zobrazení exponenciálních klouzavých průměrů</a:t>
            </a: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578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262192" cy="1143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Indikátory sledující trend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2132856"/>
            <a:ext cx="7128792" cy="417646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000" b="1" dirty="0" smtClean="0"/>
              <a:t>Lineární klouzavý </a:t>
            </a:r>
            <a:r>
              <a:rPr lang="cs-CZ" sz="2000" b="1" dirty="0"/>
              <a:t>průměr </a:t>
            </a:r>
            <a:r>
              <a:rPr lang="cs-CZ" sz="2000" b="1" dirty="0" smtClean="0"/>
              <a:t>(LWMA)</a:t>
            </a:r>
          </a:p>
          <a:p>
            <a:pPr lvl="1">
              <a:buFont typeface="Wingdings" pitchFamily="2" charset="2"/>
              <a:buChar char="ü"/>
            </a:pPr>
            <a:r>
              <a:rPr lang="cs-CZ" sz="1800" dirty="0" smtClean="0"/>
              <a:t>	</a:t>
            </a:r>
            <a:r>
              <a:rPr lang="cs-CZ" dirty="0" smtClean="0"/>
              <a:t>Je méně </a:t>
            </a:r>
            <a:r>
              <a:rPr lang="cs-CZ" dirty="0"/>
              <a:t>rozšířený.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I </a:t>
            </a:r>
            <a:r>
              <a:rPr lang="cs-CZ" dirty="0"/>
              <a:t>tento typ průměru násobí ceny v jednotlivých </a:t>
            </a:r>
            <a:r>
              <a:rPr lang="cs-CZ" dirty="0" smtClean="0"/>
              <a:t>	obdobích </a:t>
            </a:r>
            <a:r>
              <a:rPr lang="cs-CZ" dirty="0"/>
              <a:t>váhou.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Váhu </a:t>
            </a:r>
            <a:r>
              <a:rPr lang="cs-CZ" dirty="0"/>
              <a:t>získávají jednotlivé ceny sestupně, od </a:t>
            </a:r>
            <a:r>
              <a:rPr lang="cs-CZ" dirty="0" smtClean="0"/>
              <a:t>	posledního započítaného dne.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Získané </a:t>
            </a:r>
            <a:r>
              <a:rPr lang="cs-CZ" dirty="0"/>
              <a:t>hodnoty se </a:t>
            </a:r>
            <a:r>
              <a:rPr lang="cs-CZ" dirty="0" smtClean="0"/>
              <a:t>sečtou </a:t>
            </a:r>
            <a:r>
              <a:rPr lang="cs-CZ" dirty="0"/>
              <a:t>a vydělí se součtem </a:t>
            </a:r>
            <a:r>
              <a:rPr lang="cs-CZ" dirty="0" smtClean="0"/>
              <a:t>	jejich </a:t>
            </a:r>
            <a:r>
              <a:rPr lang="cs-CZ" dirty="0"/>
              <a:t>multiplikátorů (u třicetidenního období je to </a:t>
            </a:r>
            <a:r>
              <a:rPr lang="cs-CZ" dirty="0" smtClean="0"/>
              <a:t> 	tudíž </a:t>
            </a:r>
            <a:r>
              <a:rPr lang="cs-CZ" dirty="0"/>
              <a:t>30+29+…+1=465). </a:t>
            </a:r>
          </a:p>
        </p:txBody>
      </p:sp>
      <p:sp>
        <p:nvSpPr>
          <p:cNvPr id="4" name="Obdélník 3"/>
          <p:cNvSpPr/>
          <p:nvPr/>
        </p:nvSpPr>
        <p:spPr>
          <a:xfrm>
            <a:off x="1979712" y="1260049"/>
            <a:ext cx="4572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>
                <a:latin typeface="+mj-lt"/>
              </a:rPr>
              <a:t>Klouzavé průměry</a:t>
            </a:r>
            <a:r>
              <a:rPr lang="cs-CZ" sz="2600" b="1" u="sng" dirty="0"/>
              <a:t/>
            </a:r>
            <a:br>
              <a:rPr lang="cs-CZ" sz="2600" b="1" u="sng" dirty="0"/>
            </a:br>
            <a:endParaRPr lang="cs-CZ" sz="2600" b="1" u="sng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647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190184" cy="1143000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Indikátory sledující trend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1916832"/>
            <a:ext cx="7488832" cy="424847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V sedmdesátých letech jej vyvinul G. </a:t>
            </a:r>
            <a:r>
              <a:rPr lang="cs-CZ" dirty="0" err="1"/>
              <a:t>Appel</a:t>
            </a:r>
            <a:r>
              <a:rPr lang="cs-CZ" dirty="0"/>
              <a:t>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Vyjadřuje </a:t>
            </a:r>
            <a:r>
              <a:rPr lang="cs-CZ" dirty="0"/>
              <a:t>vztah mezi dvěma klouzavými průměry.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Nejčastěji </a:t>
            </a:r>
            <a:r>
              <a:rPr lang="cs-CZ" dirty="0"/>
              <a:t>se </a:t>
            </a:r>
            <a:r>
              <a:rPr lang="cs-CZ" dirty="0" smtClean="0"/>
              <a:t>využívají </a:t>
            </a:r>
            <a:r>
              <a:rPr lang="cs-CZ" dirty="0"/>
              <a:t>exponenciální průměry.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Č</a:t>
            </a:r>
            <a:r>
              <a:rPr lang="cs-CZ" dirty="0" smtClean="0"/>
              <a:t>asové </a:t>
            </a:r>
            <a:r>
              <a:rPr lang="cs-CZ" dirty="0"/>
              <a:t>periody </a:t>
            </a:r>
            <a:r>
              <a:rPr lang="cs-CZ" dirty="0" smtClean="0"/>
              <a:t>EMA bývají </a:t>
            </a:r>
            <a:r>
              <a:rPr lang="cs-CZ" dirty="0"/>
              <a:t>obvykle 26 a 12.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MACD </a:t>
            </a:r>
            <a:r>
              <a:rPr lang="cs-CZ" dirty="0"/>
              <a:t>slouží jako ukazatel, který naznačuje, jakým směrem </a:t>
            </a:r>
            <a:r>
              <a:rPr lang="cs-CZ" dirty="0" smtClean="0"/>
              <a:t>vývoje trendu a jeho aktuální </a:t>
            </a:r>
            <a:r>
              <a:rPr lang="cs-CZ" dirty="0" smtClean="0"/>
              <a:t>sílu.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Princip </a:t>
            </a:r>
            <a:r>
              <a:rPr lang="cs-CZ" dirty="0" smtClean="0"/>
              <a:t>metody: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Sleduje se vzájemná </a:t>
            </a:r>
            <a:r>
              <a:rPr lang="cs-CZ" dirty="0"/>
              <a:t>polohy obou průměrových </a:t>
            </a:r>
            <a:r>
              <a:rPr lang="cs-CZ" dirty="0" smtClean="0"/>
              <a:t>křivek.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Ověřuje</a:t>
            </a:r>
            <a:r>
              <a:rPr lang="cs-CZ" dirty="0"/>
              <a:t>, zda se křivky sbíhají či rozbíhají.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/>
              <a:t> </a:t>
            </a:r>
            <a:r>
              <a:rPr lang="cs-CZ" dirty="0" smtClean="0"/>
              <a:t>   V</a:t>
            </a:r>
            <a:r>
              <a:rPr lang="cs-CZ" dirty="0"/>
              <a:t> případě, že se křivky </a:t>
            </a:r>
            <a:r>
              <a:rPr lang="cs-CZ" dirty="0" smtClean="0"/>
              <a:t>začnou </a:t>
            </a:r>
            <a:r>
              <a:rPr lang="cs-CZ" dirty="0"/>
              <a:t>sbíhat, znamená </a:t>
            </a:r>
            <a:r>
              <a:rPr lang="cs-CZ" dirty="0" smtClean="0"/>
              <a:t>to 	slábnutí trendu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</a:t>
            </a:r>
            <a:r>
              <a:rPr lang="cs-CZ" dirty="0"/>
              <a:t>	</a:t>
            </a:r>
            <a:r>
              <a:rPr lang="cs-CZ" dirty="0" smtClean="0"/>
              <a:t>Pokud se křivky rozbíhají, dochází </a:t>
            </a:r>
            <a:r>
              <a:rPr lang="cs-CZ" dirty="0"/>
              <a:t>ke </a:t>
            </a:r>
            <a:r>
              <a:rPr lang="cs-CZ" dirty="0" smtClean="0"/>
              <a:t>zvětšování 	dynamiky </a:t>
            </a:r>
            <a:r>
              <a:rPr lang="cs-CZ" dirty="0"/>
              <a:t>vývoje </a:t>
            </a:r>
            <a:r>
              <a:rPr lang="cs-CZ" dirty="0" smtClean="0"/>
              <a:t>ceny</a:t>
            </a:r>
            <a:r>
              <a:rPr lang="cs-CZ" dirty="0"/>
              <a:t> </a:t>
            </a:r>
            <a:r>
              <a:rPr lang="cs-CZ" dirty="0" smtClean="0"/>
              <a:t>-&gt; trend </a:t>
            </a:r>
            <a:r>
              <a:rPr lang="cs-CZ" dirty="0" smtClean="0"/>
              <a:t>zesiluje.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MACD</a:t>
            </a:r>
            <a:endParaRPr lang="cs-CZ" sz="2600" b="1" u="sng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6156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844824"/>
            <a:ext cx="6688832" cy="347472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sz="2000" u="sng" dirty="0" smtClean="0"/>
              <a:t>Výpočet MACD:</a:t>
            </a:r>
          </a:p>
          <a:p>
            <a:pPr marL="45720" indent="0">
              <a:buNone/>
            </a:pPr>
            <a:endParaRPr lang="cs-CZ" u="sng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280692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MACD</a:t>
            </a:r>
            <a:endParaRPr lang="cs-CZ" sz="2600" b="1" u="sng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634" y="2276871"/>
            <a:ext cx="3681098" cy="60719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>
            <a:contourClr>
              <a:srgbClr val="FF000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75656" y="2884062"/>
            <a:ext cx="4572000" cy="69352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cs-CZ" dirty="0"/>
              <a:t>EMA</a:t>
            </a:r>
            <a:r>
              <a:rPr lang="cs-CZ" baseline="-25000" dirty="0"/>
              <a:t>1 </a:t>
            </a:r>
            <a:r>
              <a:rPr lang="cs-CZ" dirty="0"/>
              <a:t>– dlouhá perioda</a:t>
            </a:r>
          </a:p>
          <a:p>
            <a:pPr marL="285750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cs-CZ" dirty="0"/>
              <a:t>EMA</a:t>
            </a:r>
            <a:r>
              <a:rPr lang="cs-CZ" baseline="-25000" dirty="0"/>
              <a:t>2 </a:t>
            </a:r>
            <a:r>
              <a:rPr lang="cs-CZ" dirty="0"/>
              <a:t>– krátká period </a:t>
            </a:r>
          </a:p>
        </p:txBody>
      </p:sp>
      <p:sp>
        <p:nvSpPr>
          <p:cNvPr id="7" name="Obdélník 6"/>
          <p:cNvSpPr/>
          <p:nvPr/>
        </p:nvSpPr>
        <p:spPr>
          <a:xfrm>
            <a:off x="971600" y="3501008"/>
            <a:ext cx="7488832" cy="278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cs-CZ" sz="2000" dirty="0"/>
              <a:t>Mimo </a:t>
            </a:r>
            <a:r>
              <a:rPr lang="cs-CZ" sz="2000" dirty="0" smtClean="0"/>
              <a:t>EMA využívá </a:t>
            </a:r>
            <a:r>
              <a:rPr lang="cs-CZ" sz="2000" dirty="0"/>
              <a:t>indikátor MACD také signální křivku neboli TRIGGER a nulovou čáru. </a:t>
            </a:r>
            <a:endParaRPr lang="cs-CZ" sz="2000" dirty="0" smtClean="0"/>
          </a:p>
          <a:p>
            <a:pPr marL="285750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cs-CZ" sz="2000" dirty="0" smtClean="0"/>
              <a:t>Signální </a:t>
            </a:r>
            <a:r>
              <a:rPr lang="cs-CZ" sz="2000" dirty="0"/>
              <a:t>křivku nejčastěji tvoří devítidenní </a:t>
            </a:r>
            <a:r>
              <a:rPr lang="cs-CZ" sz="2000" dirty="0" smtClean="0"/>
              <a:t>EMA.</a:t>
            </a:r>
          </a:p>
          <a:p>
            <a:pPr marL="285750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Arial" pitchFamily="34" charset="0"/>
              <a:buChar char="•"/>
            </a:pPr>
            <a:r>
              <a:rPr lang="cs-CZ" sz="2000" dirty="0" smtClean="0"/>
              <a:t>Nulová </a:t>
            </a:r>
            <a:r>
              <a:rPr lang="cs-CZ" sz="2000" dirty="0"/>
              <a:t>čára je místo, kde </a:t>
            </a:r>
            <a:r>
              <a:rPr lang="cs-CZ" sz="2000" dirty="0" smtClean="0"/>
              <a:t>hodnota </a:t>
            </a:r>
            <a:r>
              <a:rPr lang="cs-CZ" sz="2000" dirty="0"/>
              <a:t>MACD protíná </a:t>
            </a:r>
            <a:r>
              <a:rPr lang="cs-CZ" sz="2000" dirty="0" smtClean="0"/>
              <a:t>signální </a:t>
            </a:r>
            <a:r>
              <a:rPr lang="cs-CZ" sz="2000" dirty="0" smtClean="0"/>
              <a:t>křivku.</a:t>
            </a:r>
            <a:endParaRPr lang="cs-CZ" sz="2000" dirty="0" smtClean="0"/>
          </a:p>
          <a:p>
            <a:pPr marL="742950" lvl="1" indent="-285750">
              <a:lnSpc>
                <a:spcPct val="90000"/>
              </a:lnSpc>
              <a:buClr>
                <a:srgbClr val="C00000"/>
              </a:buClr>
              <a:buFont typeface="Wingdings" pitchFamily="2" charset="2"/>
              <a:buChar char="ü"/>
            </a:pPr>
            <a:r>
              <a:rPr lang="cs-CZ" dirty="0" smtClean="0"/>
              <a:t>Protíná-li </a:t>
            </a:r>
            <a:r>
              <a:rPr lang="cs-CZ" dirty="0"/>
              <a:t>MACD </a:t>
            </a:r>
            <a:r>
              <a:rPr lang="cs-CZ" dirty="0" smtClean="0"/>
              <a:t>signální </a:t>
            </a:r>
            <a:r>
              <a:rPr lang="cs-CZ" dirty="0"/>
              <a:t>křivku směrem dolů, je </a:t>
            </a:r>
            <a:r>
              <a:rPr lang="cs-CZ" dirty="0" smtClean="0"/>
              <a:t>to považována </a:t>
            </a:r>
            <a:r>
              <a:rPr lang="cs-CZ" dirty="0"/>
              <a:t>za signál k prodeji. </a:t>
            </a:r>
          </a:p>
          <a:p>
            <a:pPr marL="742950" lvl="1" indent="-285750">
              <a:lnSpc>
                <a:spcPct val="90000"/>
              </a:lnSpc>
              <a:spcBef>
                <a:spcPts val="480"/>
              </a:spcBef>
              <a:spcAft>
                <a:spcPts val="300"/>
              </a:spcAft>
              <a:buClr>
                <a:srgbClr val="C00000"/>
              </a:buClr>
              <a:buFont typeface="Wingdings" pitchFamily="2" charset="2"/>
              <a:buChar char="ü"/>
            </a:pPr>
            <a:r>
              <a:rPr lang="cs-CZ" dirty="0" smtClean="0"/>
              <a:t>Překříží-li </a:t>
            </a:r>
            <a:r>
              <a:rPr lang="cs-CZ" dirty="0"/>
              <a:t>MACD </a:t>
            </a:r>
            <a:r>
              <a:rPr lang="cs-CZ" dirty="0" smtClean="0"/>
              <a:t>signální </a:t>
            </a:r>
            <a:r>
              <a:rPr lang="cs-CZ" dirty="0"/>
              <a:t>křivku směrem vzhůru, je to signál </a:t>
            </a:r>
            <a:r>
              <a:rPr lang="cs-CZ" dirty="0" smtClean="0"/>
              <a:t>pro</a:t>
            </a:r>
            <a:r>
              <a:rPr lang="cs-CZ" dirty="0"/>
              <a:t> </a:t>
            </a:r>
            <a:r>
              <a:rPr lang="cs-CZ" dirty="0" smtClean="0"/>
              <a:t>nákup.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236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280692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MACD</a:t>
            </a:r>
            <a:endParaRPr lang="cs-CZ" sz="2600" b="1" u="sng" dirty="0"/>
          </a:p>
        </p:txBody>
      </p:sp>
      <p:pic>
        <p:nvPicPr>
          <p:cNvPr id="4098" name="Obrázek 18" descr="macd.gif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844824"/>
            <a:ext cx="6192688" cy="3969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2771800" y="5814556"/>
            <a:ext cx="34034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dirty="0"/>
              <a:t>Obr </a:t>
            </a:r>
            <a:r>
              <a:rPr lang="cs-CZ" dirty="0" smtClean="0"/>
              <a:t>14. </a:t>
            </a:r>
            <a:r>
              <a:rPr lang="cs-CZ" dirty="0"/>
              <a:t>Graf a histogram MACD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826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860846"/>
            <a:ext cx="7416824" cy="4376466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Autorem je </a:t>
            </a:r>
            <a:r>
              <a:rPr lang="cs-CZ" dirty="0"/>
              <a:t>John </a:t>
            </a:r>
            <a:r>
              <a:rPr lang="cs-CZ" dirty="0" err="1"/>
              <a:t>Bollinger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Nejedná </a:t>
            </a:r>
            <a:r>
              <a:rPr lang="cs-CZ" dirty="0"/>
              <a:t>se o klasický indikátor sledující </a:t>
            </a:r>
            <a:r>
              <a:rPr lang="cs-CZ" dirty="0" smtClean="0"/>
              <a:t>trend.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</a:t>
            </a:r>
            <a:r>
              <a:rPr lang="cs-CZ" dirty="0"/>
              <a:t>Ú</a:t>
            </a:r>
            <a:r>
              <a:rPr lang="cs-CZ" dirty="0" smtClean="0"/>
              <a:t>čelem </a:t>
            </a:r>
            <a:r>
              <a:rPr lang="cs-CZ" dirty="0"/>
              <a:t>je </a:t>
            </a:r>
            <a:r>
              <a:rPr lang="cs-CZ" dirty="0" smtClean="0"/>
              <a:t>porovnat </a:t>
            </a:r>
            <a:r>
              <a:rPr lang="cs-CZ" dirty="0"/>
              <a:t>volatilitu a relativní cenovou úroveň během sledovaného období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Čím vyšší je volatilita sledovaného aktiva, tím je </a:t>
            </a:r>
            <a:r>
              <a:rPr lang="cs-CZ" dirty="0" err="1"/>
              <a:t>Bollingerovo</a:t>
            </a:r>
            <a:r>
              <a:rPr lang="cs-CZ" dirty="0"/>
              <a:t> pásmo širší.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Až </a:t>
            </a:r>
            <a:r>
              <a:rPr lang="cs-CZ" dirty="0"/>
              <a:t>95% sledovaných závěrečných cen se obvykle nachází uvnitř pásma.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Nastane-li </a:t>
            </a:r>
            <a:r>
              <a:rPr lang="cs-CZ" dirty="0"/>
              <a:t>situace, kdy je pásmo proraženo směrem vzhůru, naznačuje to skutečnost, že aktivum je momentálně „</a:t>
            </a:r>
            <a:r>
              <a:rPr lang="cs-CZ" dirty="0" smtClean="0"/>
              <a:t>překoupeno“ -&gt; vhodná </a:t>
            </a:r>
            <a:r>
              <a:rPr lang="cs-CZ" dirty="0"/>
              <a:t>chvíle k jeho </a:t>
            </a:r>
            <a:r>
              <a:rPr lang="cs-CZ" dirty="0" smtClean="0"/>
              <a:t>prodeji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Je-li </a:t>
            </a:r>
            <a:r>
              <a:rPr lang="cs-CZ" dirty="0" err="1"/>
              <a:t>Bollingerovo</a:t>
            </a:r>
            <a:r>
              <a:rPr lang="cs-CZ" dirty="0"/>
              <a:t> pásmo proraženo směrem </a:t>
            </a:r>
            <a:r>
              <a:rPr lang="cs-CZ" dirty="0" smtClean="0"/>
              <a:t>dolů, znamená to, že </a:t>
            </a:r>
            <a:r>
              <a:rPr lang="cs-CZ" dirty="0"/>
              <a:t>aktivum je „</a:t>
            </a:r>
            <a:r>
              <a:rPr lang="cs-CZ" dirty="0" err="1" smtClean="0"/>
              <a:t>přeprodáno</a:t>
            </a:r>
            <a:r>
              <a:rPr lang="cs-CZ" dirty="0" smtClean="0"/>
              <a:t>“ -&gt; vhodná chvíle k</a:t>
            </a:r>
            <a:r>
              <a:rPr lang="cs-CZ" dirty="0"/>
              <a:t> nákupu </a:t>
            </a:r>
            <a:r>
              <a:rPr lang="cs-CZ" dirty="0" smtClean="0"/>
              <a:t>aktiva.</a:t>
            </a:r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Bollingerova</a:t>
            </a:r>
            <a:r>
              <a:rPr lang="cs-CZ" sz="3200" b="1" i="1" dirty="0" smtClean="0">
                <a:latin typeface="+mj-lt"/>
              </a:rPr>
              <a:t> pásma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696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916832"/>
            <a:ext cx="7488832" cy="432048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Protnutí </a:t>
            </a:r>
            <a:r>
              <a:rPr lang="cs-CZ" dirty="0" err="1"/>
              <a:t>Bollingerova</a:t>
            </a:r>
            <a:r>
              <a:rPr lang="cs-CZ" dirty="0"/>
              <a:t> pásma není automatickým signálem k nákupu či prodeji -&gt;Ve spolupráci s jinými indikátory slouží jako podklad pro obchodní rozhodnutí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err="1"/>
              <a:t>Bollingerovo</a:t>
            </a:r>
            <a:r>
              <a:rPr lang="cs-CZ" dirty="0"/>
              <a:t> pásmo je tvořeno třemi křivkami</a:t>
            </a:r>
            <a:r>
              <a:rPr lang="cs-CZ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Prostřední křivku tvoří SMA zavíracích </a:t>
            </a:r>
            <a:r>
              <a:rPr lang="cs-CZ" dirty="0"/>
              <a:t>cen. </a:t>
            </a:r>
            <a:r>
              <a:rPr lang="cs-CZ" dirty="0" smtClean="0"/>
              <a:t>Nejčastěji 	dvacetidenní</a:t>
            </a:r>
            <a:r>
              <a:rPr lang="cs-CZ" dirty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Horní křivku tvoří SMA, </a:t>
            </a:r>
            <a:r>
              <a:rPr lang="cs-CZ" dirty="0"/>
              <a:t>k němuž je r-krát připočtena </a:t>
            </a:r>
            <a:r>
              <a:rPr lang="cs-CZ" dirty="0" smtClean="0"/>
              <a:t>	směrodatná </a:t>
            </a:r>
            <a:r>
              <a:rPr lang="cs-CZ" dirty="0"/>
              <a:t>odchylka. Doporučená hodnota konstanty </a:t>
            </a:r>
            <a:r>
              <a:rPr lang="cs-CZ" dirty="0" smtClean="0"/>
              <a:t>	r=2</a:t>
            </a:r>
            <a:r>
              <a:rPr lang="cs-CZ" dirty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Spodní </a:t>
            </a:r>
            <a:r>
              <a:rPr lang="cs-CZ" dirty="0"/>
              <a:t>křivku tvoří </a:t>
            </a:r>
            <a:r>
              <a:rPr lang="cs-CZ" dirty="0" smtClean="0"/>
              <a:t>SMA, </a:t>
            </a:r>
            <a:r>
              <a:rPr lang="cs-CZ" dirty="0"/>
              <a:t>od nějž je r-krát odečtena </a:t>
            </a:r>
            <a:r>
              <a:rPr lang="cs-CZ" dirty="0" smtClean="0"/>
              <a:t>	směrodatná </a:t>
            </a:r>
            <a:r>
              <a:rPr lang="cs-CZ" dirty="0"/>
              <a:t>odchylka. Doporučená hodnota konstanty </a:t>
            </a:r>
            <a:r>
              <a:rPr lang="cs-CZ" dirty="0" smtClean="0"/>
              <a:t>	r=2.</a:t>
            </a:r>
            <a:endParaRPr lang="cs-CZ" dirty="0"/>
          </a:p>
          <a:p>
            <a:pPr marL="45720" indent="0">
              <a:buNone/>
            </a:pPr>
            <a:endParaRPr lang="cs-CZ" dirty="0"/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Bollingerova</a:t>
            </a:r>
            <a:r>
              <a:rPr lang="cs-CZ" sz="3200" b="1" i="1" dirty="0" smtClean="0">
                <a:latin typeface="+mj-lt"/>
              </a:rPr>
              <a:t> pásma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499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Bollingerova</a:t>
            </a:r>
            <a:r>
              <a:rPr lang="cs-CZ" sz="3200" b="1" i="1" dirty="0" smtClean="0">
                <a:latin typeface="+mj-lt"/>
              </a:rPr>
              <a:t> pásma</a:t>
            </a:r>
            <a:endParaRPr lang="cs-CZ" sz="2600" b="1" u="sng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589" y="2060848"/>
            <a:ext cx="6346206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03648" y="5589240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15. </a:t>
            </a:r>
            <a:r>
              <a:rPr lang="cs-CZ" dirty="0"/>
              <a:t>Graf se zobrazením </a:t>
            </a:r>
            <a:r>
              <a:rPr lang="cs-CZ" dirty="0" err="1"/>
              <a:t>Bollingerových</a:t>
            </a:r>
            <a:r>
              <a:rPr lang="cs-CZ" dirty="0"/>
              <a:t> pásem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49/103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15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595135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Psychologická analýza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1916832"/>
            <a:ext cx="7056784" cy="369074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Zkoumá chování obchodníků:</a:t>
            </a:r>
          </a:p>
          <a:p>
            <a:pPr lvl="2">
              <a:buFont typeface="Wingdings" pitchFamily="2" charset="2"/>
              <a:buChar char="ü"/>
            </a:pPr>
            <a:r>
              <a:rPr lang="cs-CZ" sz="2000" dirty="0" smtClean="0"/>
              <a:t>     Předpokládá že trhy jsou ovlivňovány lidskými   </a:t>
            </a:r>
            <a:br>
              <a:rPr lang="cs-CZ" sz="2000" dirty="0" smtClean="0"/>
            </a:br>
            <a:r>
              <a:rPr lang="cs-CZ" sz="2000" dirty="0" smtClean="0"/>
              <a:t>      emocemi</a:t>
            </a:r>
          </a:p>
          <a:p>
            <a:pPr lvl="2">
              <a:buFont typeface="Wingdings" pitchFamily="2" charset="2"/>
              <a:buChar char="ü"/>
            </a:pPr>
            <a:r>
              <a:rPr lang="cs-CZ" sz="2000" dirty="0" smtClean="0"/>
              <a:t>     Ne všechny reakce člověka jsou racionální</a:t>
            </a:r>
          </a:p>
          <a:p>
            <a:pPr marL="45720" indent="0">
              <a:buNone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Měří se sentiment </a:t>
            </a:r>
            <a:r>
              <a:rPr lang="cs-CZ" dirty="0" smtClean="0"/>
              <a:t>indikátory.</a:t>
            </a: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						      5/103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75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416824" cy="4464496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Užívá se ke </a:t>
            </a:r>
            <a:r>
              <a:rPr lang="cs-CZ" dirty="0"/>
              <a:t>sledování trendového vývoje.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Na </a:t>
            </a:r>
            <a:r>
              <a:rPr lang="cs-CZ" dirty="0"/>
              <a:t>rozdíl od jiných indikátorů </a:t>
            </a:r>
            <a:r>
              <a:rPr lang="cs-CZ" dirty="0" smtClean="0"/>
              <a:t>sledujících trend zobrazuje </a:t>
            </a:r>
            <a:r>
              <a:rPr lang="cs-CZ" dirty="0"/>
              <a:t>jeho hodnota skutečnost pro budoucí </a:t>
            </a:r>
            <a:r>
              <a:rPr lang="cs-CZ" dirty="0" smtClean="0"/>
              <a:t>období</a:t>
            </a:r>
            <a:r>
              <a:rPr lang="cs-CZ" dirty="0"/>
              <a:t> </a:t>
            </a:r>
            <a:r>
              <a:rPr lang="cs-CZ" dirty="0" smtClean="0"/>
              <a:t>-&gt; u </a:t>
            </a:r>
            <a:r>
              <a:rPr lang="cs-CZ" dirty="0"/>
              <a:t>svíčkových grafů </a:t>
            </a:r>
            <a:r>
              <a:rPr lang="cs-CZ" dirty="0" smtClean="0"/>
              <a:t>známe </a:t>
            </a:r>
            <a:r>
              <a:rPr lang="cs-CZ" dirty="0"/>
              <a:t>již při OPEN pozici, jaká bude </a:t>
            </a:r>
            <a:r>
              <a:rPr lang="cs-CZ" dirty="0" err="1"/>
              <a:t>Parabolic</a:t>
            </a:r>
            <a:r>
              <a:rPr lang="cs-CZ" dirty="0"/>
              <a:t> SAR pro </a:t>
            </a:r>
            <a:r>
              <a:rPr lang="cs-CZ" dirty="0" smtClean="0"/>
              <a:t>celou </a:t>
            </a:r>
            <a:r>
              <a:rPr lang="cs-CZ" dirty="0"/>
              <a:t>dobu trvání </a:t>
            </a:r>
            <a:r>
              <a:rPr lang="cs-CZ" dirty="0" smtClean="0"/>
              <a:t>svíčky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Pro </a:t>
            </a:r>
            <a:r>
              <a:rPr lang="cs-CZ" dirty="0"/>
              <a:t>každou svíčku je </a:t>
            </a:r>
            <a:r>
              <a:rPr lang="cs-CZ" dirty="0" smtClean="0"/>
              <a:t>v</a:t>
            </a:r>
            <a:r>
              <a:rPr lang="cs-CZ" dirty="0"/>
              <a:t> grafu vykreslen pouze jeden bod</a:t>
            </a:r>
            <a:r>
              <a:rPr lang="cs-CZ" dirty="0" smtClean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U rostoucího trendu </a:t>
            </a:r>
            <a:r>
              <a:rPr lang="cs-CZ" dirty="0"/>
              <a:t>je </a:t>
            </a:r>
            <a:r>
              <a:rPr lang="cs-CZ" dirty="0" smtClean="0"/>
              <a:t>zobrazen </a:t>
            </a:r>
            <a:r>
              <a:rPr lang="cs-CZ" dirty="0"/>
              <a:t>pod </a:t>
            </a:r>
            <a:r>
              <a:rPr lang="cs-CZ" dirty="0" smtClean="0"/>
              <a:t>svíčkou</a:t>
            </a:r>
            <a:r>
              <a:rPr lang="cs-CZ" dirty="0"/>
              <a:t>.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U klesajícího je zobrazen nad </a:t>
            </a:r>
            <a:r>
              <a:rPr lang="cs-CZ" dirty="0"/>
              <a:t>svíčkou.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Indikátor </a:t>
            </a:r>
            <a:r>
              <a:rPr lang="cs-CZ" dirty="0" err="1"/>
              <a:t>Parabolic</a:t>
            </a:r>
            <a:r>
              <a:rPr lang="cs-CZ" dirty="0"/>
              <a:t> SAR ovlivňuje cena a čas.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Časový </a:t>
            </a:r>
            <a:r>
              <a:rPr lang="cs-CZ" dirty="0"/>
              <a:t>vliv se projevuje tak, že indikátor se pohybuje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v</a:t>
            </a:r>
            <a:r>
              <a:rPr lang="cs-CZ" dirty="0"/>
              <a:t> i v případě, kdy nedochází k pohybu ceny.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Cena </a:t>
            </a:r>
            <a:r>
              <a:rPr lang="cs-CZ" dirty="0"/>
              <a:t>se </a:t>
            </a:r>
            <a:r>
              <a:rPr lang="cs-CZ" dirty="0" smtClean="0"/>
              <a:t>projeví </a:t>
            </a:r>
            <a:r>
              <a:rPr lang="cs-CZ" dirty="0"/>
              <a:t>v závislosti na tom, jak výrazná je </a:t>
            </a:r>
            <a:r>
              <a:rPr lang="cs-CZ" dirty="0" smtClean="0"/>
              <a:t>její    	změna</a:t>
            </a:r>
            <a:r>
              <a:rPr lang="cs-CZ" dirty="0"/>
              <a:t>.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Parabolic</a:t>
            </a:r>
            <a:r>
              <a:rPr lang="cs-CZ" sz="3200" b="1" i="1" dirty="0" smtClean="0">
                <a:latin typeface="+mj-lt"/>
              </a:rPr>
              <a:t> SAR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6863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2060848"/>
            <a:ext cx="7488832" cy="4248472"/>
          </a:xfrm>
        </p:spPr>
        <p:txBody>
          <a:bodyPr>
            <a:normAutofit fontScale="925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Výpočet </a:t>
            </a:r>
            <a:r>
              <a:rPr lang="cs-CZ" dirty="0" err="1" smtClean="0"/>
              <a:t>Parabolic</a:t>
            </a:r>
            <a:r>
              <a:rPr lang="cs-CZ" dirty="0" smtClean="0"/>
              <a:t> </a:t>
            </a:r>
            <a:r>
              <a:rPr lang="cs-CZ" dirty="0" smtClean="0"/>
              <a:t>SAR: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endParaRPr lang="cs-CZ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SAR(i</a:t>
            </a:r>
            <a:r>
              <a:rPr lang="cs-CZ" dirty="0"/>
              <a:t>) – hodnota bodu pro aktuální svíčku.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SAR(i-1</a:t>
            </a:r>
            <a:r>
              <a:rPr lang="cs-CZ" dirty="0"/>
              <a:t>) - hodnota bodu u předešlé svíčky.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EB </a:t>
            </a:r>
            <a:r>
              <a:rPr lang="cs-CZ" dirty="0"/>
              <a:t>– extrémní </a:t>
            </a:r>
            <a:r>
              <a:rPr lang="cs-CZ" dirty="0" smtClean="0"/>
              <a:t>bod -&gt; maximální </a:t>
            </a:r>
            <a:r>
              <a:rPr lang="cs-CZ" dirty="0"/>
              <a:t>cena, která byla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zaznamenána </a:t>
            </a:r>
            <a:r>
              <a:rPr lang="cs-CZ" dirty="0"/>
              <a:t>v průběhu rostoucího trendu nebo nejmenší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cena zaznamenaná </a:t>
            </a:r>
            <a:r>
              <a:rPr lang="cs-CZ" dirty="0"/>
              <a:t>v průběhu sestupného trendu. M</a:t>
            </a:r>
            <a:r>
              <a:rPr lang="cs-CZ" dirty="0" smtClean="0"/>
              <a:t>ění se </a:t>
            </a:r>
            <a:br>
              <a:rPr lang="cs-CZ" dirty="0" smtClean="0"/>
            </a:br>
            <a:r>
              <a:rPr lang="cs-CZ" dirty="0" smtClean="0"/>
              <a:t>     s</a:t>
            </a:r>
            <a:r>
              <a:rPr lang="cs-CZ" dirty="0"/>
              <a:t> každou novou svíčkou, na níž byl tento extrém </a:t>
            </a:r>
            <a:r>
              <a:rPr lang="cs-CZ" dirty="0" smtClean="0"/>
              <a:t>dosažen.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a- </a:t>
            </a:r>
            <a:r>
              <a:rPr lang="cs-CZ" dirty="0"/>
              <a:t>akcelerační koeficient. Jeho hodnota bývá obvykle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stanovena </a:t>
            </a:r>
            <a:r>
              <a:rPr lang="cs-CZ" dirty="0"/>
              <a:t>jako 0,02.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Parabolic</a:t>
            </a:r>
            <a:r>
              <a:rPr lang="cs-CZ" sz="3200" b="1" i="1" dirty="0" smtClean="0">
                <a:latin typeface="+mj-lt"/>
              </a:rPr>
              <a:t> SAR</a:t>
            </a:r>
            <a:endParaRPr lang="cs-CZ" sz="2600" b="1" u="sng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64904"/>
            <a:ext cx="4726124" cy="5760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65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825552"/>
            <a:ext cx="7046168" cy="348376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 err="1"/>
              <a:t>Parabolic</a:t>
            </a:r>
            <a:r>
              <a:rPr lang="cs-CZ" dirty="0"/>
              <a:t> SAR </a:t>
            </a:r>
            <a:r>
              <a:rPr lang="cs-CZ" dirty="0" smtClean="0"/>
              <a:t>se využívá pro </a:t>
            </a:r>
            <a:r>
              <a:rPr lang="cs-CZ" dirty="0"/>
              <a:t>analýzu vhodnosti vstupu na trh či </a:t>
            </a:r>
            <a:r>
              <a:rPr lang="cs-CZ" dirty="0" smtClean="0"/>
              <a:t>výstupu </a:t>
            </a:r>
            <a:r>
              <a:rPr lang="cs-CZ" dirty="0"/>
              <a:t>z něj.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Protne-li </a:t>
            </a:r>
            <a:r>
              <a:rPr lang="cs-CZ" dirty="0"/>
              <a:t>cena </a:t>
            </a:r>
            <a:r>
              <a:rPr lang="cs-CZ" dirty="0" err="1"/>
              <a:t>Parabolic</a:t>
            </a:r>
            <a:r>
              <a:rPr lang="cs-CZ" dirty="0"/>
              <a:t> SAR směrem zespoda </a:t>
            </a:r>
            <a:r>
              <a:rPr lang="cs-CZ" dirty="0" smtClean="0"/>
              <a:t>	nahoru</a:t>
            </a:r>
            <a:r>
              <a:rPr lang="cs-CZ" dirty="0"/>
              <a:t>, jedná se o </a:t>
            </a:r>
            <a:r>
              <a:rPr lang="cs-CZ" dirty="0" smtClean="0"/>
              <a:t>příležitost vhodnou k</a:t>
            </a:r>
            <a:r>
              <a:rPr lang="cs-CZ" dirty="0"/>
              <a:t> nákupu </a:t>
            </a:r>
            <a:r>
              <a:rPr lang="cs-CZ" dirty="0" smtClean="0"/>
              <a:t>	aktiva</a:t>
            </a:r>
            <a:r>
              <a:rPr lang="cs-CZ" dirty="0"/>
              <a:t>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Protne-li cena </a:t>
            </a:r>
            <a:r>
              <a:rPr lang="cs-CZ" dirty="0" err="1" smtClean="0"/>
              <a:t>parabolic</a:t>
            </a:r>
            <a:r>
              <a:rPr lang="cs-CZ" dirty="0" smtClean="0"/>
              <a:t> SAR </a:t>
            </a:r>
            <a:r>
              <a:rPr lang="cs-CZ" dirty="0"/>
              <a:t>ve směru shora dolů, </a:t>
            </a:r>
            <a:r>
              <a:rPr lang="cs-CZ" dirty="0" smtClean="0"/>
              <a:t>	nastává </a:t>
            </a:r>
            <a:r>
              <a:rPr lang="cs-CZ" dirty="0"/>
              <a:t>vhodný okamžik pro </a:t>
            </a:r>
            <a:r>
              <a:rPr lang="cs-CZ" dirty="0" smtClean="0"/>
              <a:t>prodej aktiva.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Parabolic</a:t>
            </a:r>
            <a:r>
              <a:rPr lang="cs-CZ" sz="3200" b="1" i="1" dirty="0" smtClean="0">
                <a:latin typeface="+mj-lt"/>
              </a:rPr>
              <a:t> SAR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052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Parabolic</a:t>
            </a:r>
            <a:r>
              <a:rPr lang="cs-CZ" sz="3200" b="1" i="1" dirty="0" smtClean="0">
                <a:latin typeface="+mj-lt"/>
              </a:rPr>
              <a:t> SAR</a:t>
            </a:r>
            <a:endParaRPr lang="cs-CZ" sz="2600" b="1" u="sng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200651" cy="340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547664" y="5661248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16. </a:t>
            </a:r>
            <a:r>
              <a:rPr lang="cs-CZ" dirty="0"/>
              <a:t>Graf se zobrazením bodů </a:t>
            </a:r>
            <a:r>
              <a:rPr lang="cs-CZ" dirty="0" err="1"/>
              <a:t>Parabolic</a:t>
            </a:r>
            <a:r>
              <a:rPr lang="cs-CZ" dirty="0"/>
              <a:t> SAR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99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272808" cy="403244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Ve </a:t>
            </a:r>
            <a:r>
              <a:rPr lang="cs-CZ" dirty="0"/>
              <a:t>13. století odhalil italský matematik Leonardo </a:t>
            </a:r>
            <a:r>
              <a:rPr lang="cs-CZ" dirty="0" err="1"/>
              <a:t>Fibonacci</a:t>
            </a:r>
            <a:r>
              <a:rPr lang="cs-CZ" dirty="0"/>
              <a:t> pozoruhodné zákonitosti týkající se číselných řad.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S</a:t>
            </a:r>
            <a:r>
              <a:rPr lang="cs-CZ" dirty="0" smtClean="0"/>
              <a:t>eřadí-li se čísla tak</a:t>
            </a:r>
            <a:r>
              <a:rPr lang="cs-CZ" dirty="0"/>
              <a:t>, že každé </a:t>
            </a:r>
            <a:r>
              <a:rPr lang="cs-CZ" dirty="0" smtClean="0"/>
              <a:t>je </a:t>
            </a:r>
            <a:r>
              <a:rPr lang="cs-CZ" dirty="0"/>
              <a:t>součtem předcházejících dvou hodnot a podělí-li pak dva sousedící členy navzájem, získá vždy </a:t>
            </a:r>
            <a:r>
              <a:rPr lang="cs-CZ" dirty="0" smtClean="0"/>
              <a:t>hodnotu 1,618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Toto číslo </a:t>
            </a:r>
            <a:r>
              <a:rPr lang="cs-CZ" dirty="0"/>
              <a:t>se velice často vyskytuje i v přírodě – kupříkladu poměr spirál u ulit </a:t>
            </a:r>
            <a:r>
              <a:rPr lang="cs-CZ" dirty="0" smtClean="0"/>
              <a:t>měkkýšů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err="1"/>
              <a:t>Fibonacciho</a:t>
            </a:r>
            <a:r>
              <a:rPr lang="cs-CZ" dirty="0"/>
              <a:t> číselná </a:t>
            </a:r>
            <a:r>
              <a:rPr lang="cs-CZ" dirty="0" smtClean="0"/>
              <a:t>řada vypadá </a:t>
            </a:r>
            <a:r>
              <a:rPr lang="cs-CZ" dirty="0"/>
              <a:t>následovně: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1</a:t>
            </a:r>
            <a:r>
              <a:rPr lang="cs-CZ" dirty="0"/>
              <a:t>, 1, 2, 3, 5, 8, 13, 21, 34, 55, 89, 144, 233, 377</a:t>
            </a:r>
            <a:r>
              <a:rPr lang="cs-CZ" dirty="0" smtClean="0"/>
              <a:t>,…  </a:t>
            </a:r>
            <a:br>
              <a:rPr lang="cs-CZ" dirty="0" smtClean="0"/>
            </a:br>
            <a:r>
              <a:rPr lang="cs-CZ" dirty="0" smtClean="0"/>
              <a:t>	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Fibonacciho</a:t>
            </a:r>
            <a:r>
              <a:rPr lang="cs-CZ" sz="3200" b="1" i="1" dirty="0" smtClean="0">
                <a:latin typeface="+mj-lt"/>
              </a:rPr>
              <a:t> čísla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2496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344816" cy="4392488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err="1" smtClean="0"/>
              <a:t>Tradeři</a:t>
            </a:r>
            <a:r>
              <a:rPr lang="cs-CZ" dirty="0" smtClean="0"/>
              <a:t> využívají </a:t>
            </a:r>
            <a:r>
              <a:rPr lang="cs-CZ" dirty="0" err="1" smtClean="0"/>
              <a:t>Fibonacciho</a:t>
            </a:r>
            <a:r>
              <a:rPr lang="cs-CZ" dirty="0" smtClean="0"/>
              <a:t> posloupnosti k odhadu cen.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Nejpoužívanější </a:t>
            </a:r>
            <a:r>
              <a:rPr lang="cs-CZ" dirty="0"/>
              <a:t>metoda založena na této teorii se nazývá </a:t>
            </a:r>
            <a:r>
              <a:rPr lang="cs-CZ" b="1" dirty="0" err="1"/>
              <a:t>Fibonacciho</a:t>
            </a:r>
            <a:r>
              <a:rPr lang="cs-CZ" b="1" dirty="0"/>
              <a:t> </a:t>
            </a:r>
            <a:r>
              <a:rPr lang="cs-CZ" b="1" dirty="0" err="1" smtClean="0"/>
              <a:t>retracement</a:t>
            </a:r>
            <a:r>
              <a:rPr lang="cs-CZ" b="1" dirty="0" smtClean="0"/>
              <a:t>.</a:t>
            </a:r>
            <a:r>
              <a:rPr lang="cs-CZ" dirty="0" smtClean="0"/>
              <a:t> </a:t>
            </a:r>
          </a:p>
          <a:p>
            <a:pPr lvl="2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sz="1900" dirty="0" err="1" smtClean="0"/>
              <a:t>Retracement</a:t>
            </a:r>
            <a:r>
              <a:rPr lang="cs-CZ" sz="1900" dirty="0" smtClean="0"/>
              <a:t> </a:t>
            </a:r>
            <a:r>
              <a:rPr lang="cs-CZ" sz="1900" dirty="0"/>
              <a:t>se odvozuje podle podílových ukazatelů. </a:t>
            </a:r>
            <a:endParaRPr lang="cs-CZ" sz="1900" dirty="0" smtClean="0"/>
          </a:p>
          <a:p>
            <a:pPr lvl="2">
              <a:buFont typeface="Wingdings" pitchFamily="2" charset="2"/>
              <a:buChar char="ü"/>
            </a:pPr>
            <a:r>
              <a:rPr lang="cs-CZ" sz="1900" dirty="0" smtClean="0"/>
              <a:t>	Ukazatele se získají, když se vezmou </a:t>
            </a:r>
            <a:r>
              <a:rPr lang="cs-CZ" sz="1900" dirty="0"/>
              <a:t>čtyři, po sobě jdoucí </a:t>
            </a:r>
            <a:r>
              <a:rPr lang="cs-CZ" sz="1900" dirty="0" smtClean="0"/>
              <a:t>	čísla </a:t>
            </a:r>
            <a:r>
              <a:rPr lang="cs-CZ" sz="1900" dirty="0" err="1" smtClean="0"/>
              <a:t>Fibonacciho</a:t>
            </a:r>
            <a:r>
              <a:rPr lang="cs-CZ" sz="1900" dirty="0" smtClean="0"/>
              <a:t> </a:t>
            </a:r>
            <a:r>
              <a:rPr lang="cs-CZ" sz="1900" dirty="0"/>
              <a:t>posloupnosti, které se vzájemně vydělí. </a:t>
            </a:r>
            <a:endParaRPr lang="cs-CZ" sz="1900" dirty="0" smtClean="0"/>
          </a:p>
          <a:p>
            <a:pPr lvl="2">
              <a:buFont typeface="Wingdings" pitchFamily="2" charset="2"/>
              <a:buChar char="ü"/>
            </a:pPr>
            <a:r>
              <a:rPr lang="cs-CZ" sz="1900" dirty="0" smtClean="0"/>
              <a:t>	Pro </a:t>
            </a:r>
            <a:r>
              <a:rPr lang="cs-CZ" sz="1900" dirty="0"/>
              <a:t>obchodování na finančních trzích jsou pak významné </a:t>
            </a:r>
            <a:r>
              <a:rPr lang="cs-CZ" sz="1900" dirty="0" smtClean="0"/>
              <a:t>	úrovně  	0</a:t>
            </a:r>
            <a:r>
              <a:rPr lang="cs-CZ" sz="1900" dirty="0"/>
              <a:t>%, 38,2%, 50%, 61,8%, 78,6%,</a:t>
            </a:r>
            <a:r>
              <a:rPr lang="cs-CZ" sz="1900" b="1" dirty="0"/>
              <a:t> </a:t>
            </a:r>
            <a:r>
              <a:rPr lang="cs-CZ" sz="1900" dirty="0"/>
              <a:t>100%; 127%, 161,8% </a:t>
            </a:r>
            <a:r>
              <a:rPr lang="cs-CZ" sz="1900" dirty="0" smtClean="0"/>
              <a:t>	a </a:t>
            </a:r>
            <a:r>
              <a:rPr lang="cs-CZ" sz="1900" dirty="0"/>
              <a:t>261,8%. </a:t>
            </a:r>
            <a:endParaRPr lang="cs-CZ" sz="1900" dirty="0" smtClean="0"/>
          </a:p>
          <a:p>
            <a:pPr lvl="2">
              <a:buFont typeface="Wingdings" pitchFamily="2" charset="2"/>
              <a:buChar char="ü"/>
            </a:pPr>
            <a:r>
              <a:rPr lang="cs-CZ" sz="1900" dirty="0" smtClean="0"/>
              <a:t>	Nejsilnějšími jsou úrovně </a:t>
            </a:r>
            <a:r>
              <a:rPr lang="cs-CZ" sz="1900" dirty="0"/>
              <a:t>38,2%, 50% a </a:t>
            </a:r>
            <a:r>
              <a:rPr lang="cs-CZ" sz="1900" dirty="0" smtClean="0"/>
              <a:t>61,8% -&gt; Nachází se 	na nich velmi </a:t>
            </a:r>
            <a:r>
              <a:rPr lang="cs-CZ" sz="1900" dirty="0"/>
              <a:t>silné úrovně supportu a </a:t>
            </a:r>
            <a:r>
              <a:rPr lang="cs-CZ" sz="1900" dirty="0" smtClean="0"/>
              <a:t>rezistence.</a:t>
            </a:r>
            <a:endParaRPr lang="cs-CZ" sz="1900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Trhy mají </a:t>
            </a:r>
            <a:r>
              <a:rPr lang="cs-CZ" dirty="0"/>
              <a:t>tendenci vracet se do předem předvídatelných úrovní – </a:t>
            </a:r>
            <a:r>
              <a:rPr lang="cs-CZ" dirty="0" err="1"/>
              <a:t>Fibonacciho</a:t>
            </a:r>
            <a:r>
              <a:rPr lang="cs-CZ" dirty="0"/>
              <a:t> hodnoty. </a:t>
            </a:r>
            <a:r>
              <a:rPr lang="cs-CZ" dirty="0" smtClean="0"/>
              <a:t>Trend často koriguje svůj pohyb </a:t>
            </a:r>
            <a:r>
              <a:rPr lang="cs-CZ" dirty="0"/>
              <a:t>právě na </a:t>
            </a:r>
            <a:r>
              <a:rPr lang="cs-CZ" dirty="0" smtClean="0"/>
              <a:t>těchto hodnotách</a:t>
            </a:r>
            <a:r>
              <a:rPr lang="cs-CZ" dirty="0"/>
              <a:t>. 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Fibonacciho</a:t>
            </a:r>
            <a:r>
              <a:rPr lang="cs-CZ" sz="3200" b="1" i="1" dirty="0" smtClean="0">
                <a:latin typeface="+mj-lt"/>
              </a:rPr>
              <a:t> čísla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52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Font typeface="Georgia" pitchFamily="18" charset="0"/>
              <a:buNone/>
            </a:pPr>
            <a:r>
              <a:rPr lang="cs-CZ" dirty="0" smtClean="0"/>
              <a:t>Indikátory sledující trend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Fibonacciho</a:t>
            </a:r>
            <a:r>
              <a:rPr lang="cs-CZ" sz="3200" b="1" i="1" dirty="0" smtClean="0">
                <a:latin typeface="+mj-lt"/>
              </a:rPr>
              <a:t> čísla</a:t>
            </a:r>
            <a:endParaRPr lang="cs-CZ" sz="2600" b="1" u="sng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014" y="2060848"/>
            <a:ext cx="638735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331640" y="5661248"/>
            <a:ext cx="64807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17. </a:t>
            </a:r>
            <a:r>
              <a:rPr lang="cs-CZ" dirty="0"/>
              <a:t>Graf využití </a:t>
            </a:r>
            <a:r>
              <a:rPr lang="cs-CZ" dirty="0" err="1"/>
              <a:t>Fibonacciho</a:t>
            </a:r>
            <a:r>
              <a:rPr lang="cs-CZ" dirty="0"/>
              <a:t> </a:t>
            </a:r>
            <a:r>
              <a:rPr lang="cs-CZ" dirty="0" err="1"/>
              <a:t>retracementu</a:t>
            </a:r>
            <a:r>
              <a:rPr lang="cs-CZ" dirty="0"/>
              <a:t> 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099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8791" y="1499030"/>
            <a:ext cx="7475802" cy="475252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V</a:t>
            </a:r>
            <a:r>
              <a:rPr lang="cs-CZ" dirty="0" smtClean="0"/>
              <a:t>ykonávají </a:t>
            </a:r>
            <a:r>
              <a:rPr lang="cs-CZ" dirty="0"/>
              <a:t>kmitavý pohyb v okolí předem </a:t>
            </a:r>
            <a:r>
              <a:rPr lang="cs-CZ" dirty="0" smtClean="0"/>
              <a:t>definované hodnoty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Vysílají </a:t>
            </a:r>
            <a:r>
              <a:rPr lang="cs-CZ" dirty="0"/>
              <a:t>obchodníkům signály o vývoji a změnách ceny sledovaného aktiva.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Oscilátory nacházejí uplatnění </a:t>
            </a:r>
            <a:r>
              <a:rPr lang="cs-CZ" dirty="0" smtClean="0"/>
              <a:t>v</a:t>
            </a:r>
            <a:r>
              <a:rPr lang="cs-CZ" dirty="0"/>
              <a:t> </a:t>
            </a:r>
            <a:r>
              <a:rPr lang="cs-CZ" dirty="0" err="1"/>
              <a:t>beztrendových</a:t>
            </a:r>
            <a:r>
              <a:rPr lang="cs-CZ" dirty="0"/>
              <a:t> obdobích.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Ve</a:t>
            </a:r>
            <a:r>
              <a:rPr lang="cs-CZ" dirty="0"/>
              <a:t> chvíli, kdy </a:t>
            </a:r>
            <a:r>
              <a:rPr lang="cs-CZ" dirty="0" smtClean="0"/>
              <a:t>probíhá trend je </a:t>
            </a:r>
            <a:r>
              <a:rPr lang="cs-CZ" dirty="0"/>
              <a:t>naopak jejich použití </a:t>
            </a:r>
            <a:r>
              <a:rPr lang="cs-CZ" dirty="0" smtClean="0"/>
              <a:t>nevhodné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Mezi nejznámější </a:t>
            </a:r>
            <a:r>
              <a:rPr lang="cs-CZ" dirty="0"/>
              <a:t>a nejpoužívanější patří</a:t>
            </a:r>
            <a:r>
              <a:rPr lang="cs-CZ" dirty="0" smtClean="0"/>
              <a:t>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err="1" smtClean="0"/>
              <a:t>Momentum</a:t>
            </a:r>
            <a:endParaRPr lang="cs-CZ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RSI </a:t>
            </a:r>
            <a:r>
              <a:rPr lang="cs-CZ" dirty="0" err="1"/>
              <a:t>Relative</a:t>
            </a:r>
            <a:r>
              <a:rPr lang="cs-CZ" dirty="0"/>
              <a:t> </a:t>
            </a:r>
            <a:r>
              <a:rPr lang="cs-CZ" dirty="0" err="1"/>
              <a:t>Strength</a:t>
            </a:r>
            <a:r>
              <a:rPr lang="cs-CZ" dirty="0"/>
              <a:t> Index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CCI </a:t>
            </a:r>
            <a:r>
              <a:rPr lang="cs-CZ" dirty="0"/>
              <a:t>– </a:t>
            </a:r>
            <a:r>
              <a:rPr lang="cs-CZ" dirty="0" err="1"/>
              <a:t>Commodity</a:t>
            </a:r>
            <a:r>
              <a:rPr lang="cs-CZ" dirty="0"/>
              <a:t> </a:t>
            </a:r>
            <a:r>
              <a:rPr lang="cs-CZ" dirty="0" err="1"/>
              <a:t>Channel</a:t>
            </a:r>
            <a:r>
              <a:rPr lang="cs-CZ" dirty="0"/>
              <a:t> Index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 err="1" smtClean="0"/>
              <a:t>Stochastic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793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190184" cy="424847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Nástroj odstraňující nedostatky </a:t>
            </a:r>
            <a:r>
              <a:rPr lang="cs-CZ" dirty="0"/>
              <a:t>vyrovnávacích průměrů, </a:t>
            </a:r>
            <a:r>
              <a:rPr lang="cs-CZ" dirty="0" smtClean="0"/>
              <a:t>především </a:t>
            </a:r>
            <a:r>
              <a:rPr lang="cs-CZ" dirty="0"/>
              <a:t>opožděnost jimi vysílaných signálů.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Z</a:t>
            </a:r>
            <a:r>
              <a:rPr lang="cs-CZ" dirty="0" smtClean="0"/>
              <a:t>koumaný </a:t>
            </a:r>
            <a:r>
              <a:rPr lang="cs-CZ" dirty="0"/>
              <a:t>časový </a:t>
            </a:r>
            <a:r>
              <a:rPr lang="cs-CZ" dirty="0" smtClean="0"/>
              <a:t>se </a:t>
            </a:r>
            <a:r>
              <a:rPr lang="cs-CZ" dirty="0"/>
              <a:t>nejčastěji používá </a:t>
            </a:r>
            <a:r>
              <a:rPr lang="cs-CZ" dirty="0" smtClean="0"/>
              <a:t>deset období.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Ceny </a:t>
            </a:r>
            <a:r>
              <a:rPr lang="cs-CZ" dirty="0"/>
              <a:t>se přitom vypočítávají z uzavíracích hodnot sledovaného aktiva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u="sng" dirty="0" smtClean="0"/>
              <a:t>Výpočet </a:t>
            </a:r>
            <a:r>
              <a:rPr lang="cs-CZ" u="sng" dirty="0" err="1" smtClean="0"/>
              <a:t>Momenta</a:t>
            </a:r>
            <a:r>
              <a:rPr lang="cs-CZ" u="sng" dirty="0" smtClean="0"/>
              <a:t>:</a:t>
            </a:r>
            <a:endParaRPr lang="cs-CZ" u="sng" dirty="0"/>
          </a:p>
          <a:p>
            <a:pPr marL="45720" indent="0">
              <a:buNone/>
            </a:pP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ZK </a:t>
            </a:r>
            <a:r>
              <a:rPr lang="cs-CZ" dirty="0"/>
              <a:t>– závěrečný kurz daného dne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ZK(x</a:t>
            </a:r>
            <a:r>
              <a:rPr lang="cs-CZ" dirty="0"/>
              <a:t>) – závěrečný kurz zvoleného počtu x dní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Momentum</a:t>
            </a:r>
            <a:endParaRPr lang="cs-CZ" sz="2600" b="1" u="sng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778" y="4581128"/>
            <a:ext cx="2346114" cy="61206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666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7190184" cy="4176464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Výsledné hodnoty </a:t>
            </a:r>
            <a:r>
              <a:rPr lang="cs-CZ" dirty="0" smtClean="0"/>
              <a:t>lze </a:t>
            </a:r>
            <a:r>
              <a:rPr lang="cs-CZ" dirty="0"/>
              <a:t>rozdělit na dvě </a:t>
            </a:r>
            <a:r>
              <a:rPr lang="cs-CZ" dirty="0" smtClean="0"/>
              <a:t>části: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 smtClean="0"/>
              <a:t>Vyjde-li </a:t>
            </a:r>
            <a:r>
              <a:rPr lang="cs-CZ" dirty="0" err="1" smtClean="0"/>
              <a:t>Momentum</a:t>
            </a:r>
            <a:r>
              <a:rPr lang="cs-CZ" dirty="0" smtClean="0"/>
              <a:t> </a:t>
            </a:r>
            <a:r>
              <a:rPr lang="cs-CZ" dirty="0" smtClean="0"/>
              <a:t>větší </a:t>
            </a:r>
            <a:r>
              <a:rPr lang="cs-CZ" dirty="0"/>
              <a:t>než </a:t>
            </a:r>
            <a:r>
              <a:rPr lang="cs-CZ" dirty="0" smtClean="0"/>
              <a:t>0, </a:t>
            </a:r>
            <a:r>
              <a:rPr lang="cs-CZ" dirty="0"/>
              <a:t>znamená to, že cena </a:t>
            </a:r>
            <a:r>
              <a:rPr lang="cs-CZ" dirty="0" smtClean="0"/>
              <a:t>	aktiva </a:t>
            </a:r>
            <a:r>
              <a:rPr lang="cs-CZ" dirty="0"/>
              <a:t>je momentálně nad průměrem </a:t>
            </a:r>
            <a:r>
              <a:rPr lang="cs-CZ" dirty="0" smtClean="0"/>
              <a:t>a </a:t>
            </a:r>
            <a:r>
              <a:rPr lang="cs-CZ" dirty="0"/>
              <a:t>aktivum </a:t>
            </a:r>
            <a:r>
              <a:rPr lang="cs-CZ" dirty="0" smtClean="0"/>
              <a:t>	momentálně </a:t>
            </a:r>
            <a:r>
              <a:rPr lang="cs-CZ" dirty="0"/>
              <a:t>roste</a:t>
            </a:r>
            <a:r>
              <a:rPr lang="cs-CZ" dirty="0" smtClean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Je-li </a:t>
            </a:r>
            <a:r>
              <a:rPr lang="cs-CZ" dirty="0"/>
              <a:t>hodnota </a:t>
            </a:r>
            <a:r>
              <a:rPr lang="cs-CZ" dirty="0" err="1" smtClean="0"/>
              <a:t>Momenta</a:t>
            </a:r>
            <a:r>
              <a:rPr lang="cs-CZ" dirty="0" smtClean="0"/>
              <a:t> </a:t>
            </a:r>
            <a:r>
              <a:rPr lang="cs-CZ" dirty="0"/>
              <a:t>menší než </a:t>
            </a:r>
            <a:r>
              <a:rPr lang="cs-CZ" dirty="0" smtClean="0"/>
              <a:t>0, </a:t>
            </a:r>
            <a:r>
              <a:rPr lang="cs-CZ" dirty="0"/>
              <a:t>cena je pod </a:t>
            </a:r>
            <a:r>
              <a:rPr lang="cs-CZ" dirty="0" smtClean="0"/>
              <a:t>	desetidenním </a:t>
            </a:r>
            <a:r>
              <a:rPr lang="cs-CZ" dirty="0"/>
              <a:t>průměru a hodnota aktiva v daném </a:t>
            </a:r>
            <a:r>
              <a:rPr lang="cs-CZ" dirty="0" smtClean="0"/>
              <a:t>	momentu </a:t>
            </a:r>
            <a:r>
              <a:rPr lang="cs-CZ" dirty="0"/>
              <a:t>klesá.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Okamžik, kdy cena sledovaného aktiva protne nulovou čáru zezdola nahoru, je to pro obchodníky signál k nákupu aktiva.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Okamžik, kdy cena sledovaného aktiva protne nulovou čáru </a:t>
            </a:r>
            <a:r>
              <a:rPr lang="cs-CZ" dirty="0"/>
              <a:t>s</a:t>
            </a:r>
            <a:r>
              <a:rPr lang="cs-CZ" dirty="0" smtClean="0"/>
              <a:t>hora </a:t>
            </a:r>
            <a:r>
              <a:rPr lang="cs-CZ" dirty="0" smtClean="0"/>
              <a:t>dolů je vhodnou chvílí </a:t>
            </a:r>
            <a:r>
              <a:rPr lang="cs-CZ" dirty="0"/>
              <a:t>pro prodej aktiva.</a:t>
            </a:r>
            <a:br>
              <a:rPr lang="cs-CZ" dirty="0"/>
            </a:b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2195736" y="126004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err="1" smtClean="0">
                <a:latin typeface="+mj-lt"/>
              </a:rPr>
              <a:t>Momentum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59/103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700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DOW </a:t>
            </a:r>
            <a:r>
              <a:rPr lang="cs-CZ" dirty="0" smtClean="0"/>
              <a:t>Teorie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1412776"/>
            <a:ext cx="6840760" cy="4410824"/>
          </a:xfrm>
        </p:spPr>
        <p:txBody>
          <a:bodyPr>
            <a:normAutofit fontScale="925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Základní stavební kámen technické </a:t>
            </a:r>
            <a:r>
              <a:rPr lang="cs-CZ" dirty="0" smtClean="0"/>
              <a:t>analýzy.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Vznikla na základě spisů sepsaných Charlesem </a:t>
            </a:r>
            <a:r>
              <a:rPr lang="cs-CZ" dirty="0" err="1" smtClean="0"/>
              <a:t>Dowem</a:t>
            </a:r>
            <a:r>
              <a:rPr lang="cs-CZ" dirty="0" smtClean="0"/>
              <a:t>.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dirty="0" smtClean="0"/>
              <a:t>Nejdůležitější myšlenky DOW </a:t>
            </a:r>
            <a:r>
              <a:rPr lang="cs-CZ" dirty="0" smtClean="0"/>
              <a:t>teorie </a:t>
            </a:r>
            <a:r>
              <a:rPr lang="cs-CZ" dirty="0" smtClean="0"/>
              <a:t>jsou tyto: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určení trendu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fázích vývoje primárního trendu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jeden trend musí být potvrzen druhým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trend musí být potvrzen objemem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Tržní průměr všechno zlevní</a:t>
            </a:r>
          </a:p>
          <a:p>
            <a:pPr marL="605790" lvl="3" indent="-285750">
              <a:buFont typeface="Wingdings" pitchFamily="2" charset="2"/>
              <a:buChar char="ü"/>
            </a:pPr>
            <a:r>
              <a:rPr lang="cs-CZ" b="1" dirty="0" smtClean="0"/>
              <a:t>	</a:t>
            </a:r>
            <a:r>
              <a:rPr lang="cs-CZ" sz="2000" dirty="0" smtClean="0"/>
              <a:t>Trend </a:t>
            </a:r>
            <a:r>
              <a:rPr lang="cs-CZ" sz="2000" dirty="0"/>
              <a:t>existuje, dokud se neobjeví signál pro jeho </a:t>
            </a:r>
            <a:r>
              <a:rPr lang="cs-CZ" sz="2000" dirty="0" smtClean="0"/>
              <a:t>	zásadní </a:t>
            </a:r>
            <a:r>
              <a:rPr lang="cs-CZ" sz="2000" dirty="0"/>
              <a:t>kvalitativní změnu</a:t>
            </a:r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     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93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1916832"/>
            <a:ext cx="7416824" cy="4464496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Jeho autorem je </a:t>
            </a:r>
            <a:r>
              <a:rPr lang="cs-CZ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Wells</a:t>
            </a:r>
            <a:r>
              <a:rPr lang="cs-CZ" sz="24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cs-CZ" sz="24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Wilder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/>
              <a:t>P</a:t>
            </a:r>
            <a:r>
              <a:rPr lang="cs-CZ" sz="2400" dirty="0" smtClean="0"/>
              <a:t>atří </a:t>
            </a:r>
            <a:r>
              <a:rPr lang="cs-CZ" sz="2400" dirty="0"/>
              <a:t>mezi nejpoužívanější indikátory technické analýzy. 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RSI </a:t>
            </a:r>
            <a:r>
              <a:rPr lang="cs-CZ" sz="2400" dirty="0"/>
              <a:t>působí jako momentový </a:t>
            </a:r>
            <a:r>
              <a:rPr lang="cs-CZ" sz="2400" dirty="0" smtClean="0"/>
              <a:t>indikátor.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Pracuje se </a:t>
            </a:r>
            <a:r>
              <a:rPr lang="cs-CZ" sz="2400" dirty="0"/>
              <a:t>změnou ceny ve stanoveném časovém </a:t>
            </a:r>
            <a:r>
              <a:rPr lang="cs-CZ" sz="2400" dirty="0" smtClean="0"/>
              <a:t>období.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 </a:t>
            </a:r>
            <a:r>
              <a:rPr lang="cs-CZ" sz="2400" dirty="0"/>
              <a:t>J</a:t>
            </a:r>
            <a:r>
              <a:rPr lang="cs-CZ" sz="2400" dirty="0" smtClean="0"/>
              <a:t>eho </a:t>
            </a:r>
            <a:r>
              <a:rPr lang="cs-CZ" sz="2400" dirty="0"/>
              <a:t>princip spočívá v porovnání intenzity kurzové ztráty s kurzovým vzestupem. Z</a:t>
            </a:r>
            <a:r>
              <a:rPr lang="cs-CZ" sz="2400" dirty="0" smtClean="0"/>
              <a:t>ískává tak informace </a:t>
            </a:r>
            <a:r>
              <a:rPr lang="cs-CZ" sz="2400" dirty="0"/>
              <a:t>o vnitřní </a:t>
            </a:r>
            <a:r>
              <a:rPr lang="cs-CZ" sz="2400" dirty="0" smtClean="0"/>
              <a:t>síle aktiva.</a:t>
            </a:r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Nejčastější </a:t>
            </a:r>
            <a:r>
              <a:rPr lang="cs-CZ" sz="2400" dirty="0"/>
              <a:t>délka sledovaného období 14. 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u="sng" dirty="0" smtClean="0"/>
              <a:t>Výpočet RSI:</a:t>
            </a:r>
          </a:p>
          <a:p>
            <a:pPr marL="45720" indent="0">
              <a:buNone/>
            </a:pPr>
            <a:endParaRPr lang="cs-CZ" u="sng" dirty="0" smtClean="0"/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RS </a:t>
            </a:r>
            <a:r>
              <a:rPr lang="cs-CZ" dirty="0"/>
              <a:t>– součet kladných cenových změn ve sledovaném období /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součet </a:t>
            </a:r>
            <a:r>
              <a:rPr lang="cs-CZ" dirty="0"/>
              <a:t>záporných cenových změn ve sledovaném období.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835696" y="1260048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Index relativní síly (RSI)</a:t>
            </a:r>
            <a:endParaRPr lang="cs-CZ" sz="2600" b="1" u="sn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869160"/>
            <a:ext cx="1752738" cy="77715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74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870392"/>
            <a:ext cx="7560840" cy="4294912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Výsledná škála dosahuje hodnot 0 – 100.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Pro </a:t>
            </a:r>
            <a:r>
              <a:rPr lang="cs-CZ" dirty="0"/>
              <a:t>potřeby technické analýzy se rozděluje na tři </a:t>
            </a:r>
            <a:r>
              <a:rPr lang="cs-CZ" dirty="0" smtClean="0"/>
              <a:t>části: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/>
              <a:t>H</a:t>
            </a:r>
            <a:r>
              <a:rPr lang="cs-CZ" dirty="0" smtClean="0"/>
              <a:t>odnoty nad 70 signalizují, </a:t>
            </a:r>
            <a:r>
              <a:rPr lang="cs-CZ" dirty="0"/>
              <a:t>že sledované </a:t>
            </a:r>
            <a:r>
              <a:rPr lang="cs-CZ" dirty="0" smtClean="0"/>
              <a:t>aktivum je 	překoupeno.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</a:t>
            </a:r>
            <a:r>
              <a:rPr lang="cs-CZ" dirty="0"/>
              <a:t>H</a:t>
            </a:r>
            <a:r>
              <a:rPr lang="cs-CZ" dirty="0" smtClean="0"/>
              <a:t>odnoty 30 </a:t>
            </a:r>
            <a:r>
              <a:rPr lang="cs-CZ" dirty="0"/>
              <a:t>a </a:t>
            </a:r>
            <a:r>
              <a:rPr lang="cs-CZ" dirty="0" smtClean="0"/>
              <a:t>méně signalizují, </a:t>
            </a:r>
            <a:r>
              <a:rPr lang="cs-CZ" dirty="0"/>
              <a:t>že aktivum je </a:t>
            </a:r>
            <a:r>
              <a:rPr lang="cs-CZ" dirty="0" err="1"/>
              <a:t>přeprodáno</a:t>
            </a:r>
            <a:r>
              <a:rPr lang="cs-CZ" dirty="0"/>
              <a:t>.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Pásmu</a:t>
            </a:r>
            <a:r>
              <a:rPr lang="cs-CZ" dirty="0"/>
              <a:t>, které se pohybuje </a:t>
            </a:r>
            <a:r>
              <a:rPr lang="cs-CZ" dirty="0" smtClean="0"/>
              <a:t>30 a 70 se říká </a:t>
            </a:r>
            <a:r>
              <a:rPr lang="cs-CZ" dirty="0"/>
              <a:t>neutrální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Dalším </a:t>
            </a:r>
            <a:r>
              <a:rPr lang="cs-CZ" dirty="0"/>
              <a:t>využitím </a:t>
            </a:r>
            <a:r>
              <a:rPr lang="cs-CZ" dirty="0" smtClean="0"/>
              <a:t>je </a:t>
            </a:r>
            <a:r>
              <a:rPr lang="cs-CZ" dirty="0"/>
              <a:t>vyhledání divergence mezi grafem ceny a </a:t>
            </a:r>
            <a:r>
              <a:rPr lang="cs-CZ" dirty="0" smtClean="0"/>
              <a:t>indikátorem -&gt; divergence signalizuje</a:t>
            </a:r>
            <a:r>
              <a:rPr lang="cs-CZ" dirty="0"/>
              <a:t>, že na trhu probíhá něco, co by následně mohlo způsobit změnu v jeho </a:t>
            </a:r>
            <a:r>
              <a:rPr lang="cs-CZ" dirty="0" smtClean="0"/>
              <a:t>pohybu -&gt; </a:t>
            </a:r>
            <a:r>
              <a:rPr lang="cs-CZ" dirty="0"/>
              <a:t>Nedá se považovat za přímý obchodní signál, </a:t>
            </a:r>
            <a:r>
              <a:rPr lang="cs-CZ" dirty="0" smtClean="0"/>
              <a:t>ale naznačuje možnou </a:t>
            </a:r>
            <a:r>
              <a:rPr lang="cs-CZ" dirty="0"/>
              <a:t>obchodní příležitost.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Indikátor </a:t>
            </a:r>
            <a:r>
              <a:rPr lang="cs-CZ" dirty="0"/>
              <a:t>RSI tvoří formace, které bývají k vidění u běžných </a:t>
            </a:r>
            <a:r>
              <a:rPr lang="cs-CZ" dirty="0" smtClean="0"/>
              <a:t>grafů -&gt; </a:t>
            </a:r>
            <a:r>
              <a:rPr lang="cs-CZ" dirty="0"/>
              <a:t>pomáhá obchodníkům rozeznat formace, které v samotném grafu nejsou příliš </a:t>
            </a:r>
            <a:r>
              <a:rPr lang="cs-CZ" dirty="0" smtClean="0"/>
              <a:t>zřejmé.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835696" y="1260048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Index relativní síly (RSI)</a:t>
            </a:r>
            <a:endParaRPr lang="cs-CZ" sz="2600" b="1" u="sng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89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835696" y="1260048"/>
            <a:ext cx="51845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lvl="3" indent="0" algn="ctr">
              <a:buNone/>
            </a:pPr>
            <a:r>
              <a:rPr lang="cs-CZ" sz="3200" b="1" i="1" dirty="0" smtClean="0">
                <a:latin typeface="+mj-lt"/>
              </a:rPr>
              <a:t>Index relativní síly (RSI)</a:t>
            </a:r>
            <a:endParaRPr lang="cs-CZ" sz="2600" b="1" u="sng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206" y="2009141"/>
            <a:ext cx="6583355" cy="344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259632" y="5454516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18. </a:t>
            </a:r>
            <a:r>
              <a:rPr lang="cs-CZ" dirty="0"/>
              <a:t>Grafické zobrazení oscilátoru RSI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0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99592" y="1988840"/>
            <a:ext cx="7632848" cy="4320480"/>
          </a:xfrm>
        </p:spPr>
        <p:txBody>
          <a:bodyPr>
            <a:normAutofit fontScale="70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sz="2700" dirty="0"/>
              <a:t>M</a:t>
            </a:r>
            <a:r>
              <a:rPr lang="cs-CZ" sz="2700" dirty="0" smtClean="0"/>
              <a:t>á </a:t>
            </a:r>
            <a:r>
              <a:rPr lang="cs-CZ" sz="2700" dirty="0"/>
              <a:t>za úkol měřit pohyb ceny kolem jejího statistického </a:t>
            </a:r>
            <a:r>
              <a:rPr lang="cs-CZ" sz="2700" dirty="0" smtClean="0"/>
              <a:t>průměru. </a:t>
            </a:r>
          </a:p>
          <a:p>
            <a:pPr>
              <a:buFont typeface="Arial" pitchFamily="34" charset="0"/>
              <a:buChar char="•"/>
            </a:pPr>
            <a:r>
              <a:rPr lang="cs-CZ" sz="2700" dirty="0" smtClean="0"/>
              <a:t>Je-li hodnota </a:t>
            </a:r>
            <a:r>
              <a:rPr lang="cs-CZ" sz="2700" dirty="0"/>
              <a:t>CCI </a:t>
            </a:r>
            <a:r>
              <a:rPr lang="cs-CZ" sz="2700" dirty="0" smtClean="0"/>
              <a:t>nad 100 -&gt; </a:t>
            </a:r>
            <a:r>
              <a:rPr lang="cs-CZ" sz="2700" dirty="0"/>
              <a:t>cena sledovaného aktiva je vysoko nad svojí průměrnou hodnotou. </a:t>
            </a:r>
            <a:endParaRPr lang="cs-CZ" sz="2700" dirty="0" smtClean="0"/>
          </a:p>
          <a:p>
            <a:pPr>
              <a:buFont typeface="Arial" pitchFamily="34" charset="0"/>
              <a:buChar char="•"/>
            </a:pPr>
            <a:r>
              <a:rPr lang="cs-CZ" sz="2700" dirty="0" smtClean="0"/>
              <a:t>Je-li hodnota </a:t>
            </a:r>
            <a:r>
              <a:rPr lang="cs-CZ" sz="2700" dirty="0"/>
              <a:t>CCI </a:t>
            </a:r>
            <a:r>
              <a:rPr lang="cs-CZ" sz="2700" dirty="0" smtClean="0"/>
              <a:t>pod -</a:t>
            </a:r>
            <a:r>
              <a:rPr lang="cs-CZ" sz="2700" dirty="0"/>
              <a:t>100, </a:t>
            </a:r>
            <a:r>
              <a:rPr lang="cs-CZ" sz="2700" dirty="0" smtClean="0"/>
              <a:t>-&gt; cena </a:t>
            </a:r>
            <a:r>
              <a:rPr lang="cs-CZ" sz="2700" dirty="0"/>
              <a:t>aktiva je výrazně pod svou průměrnou hodnotou</a:t>
            </a:r>
            <a:r>
              <a:rPr lang="cs-CZ" sz="27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sz="2700" dirty="0" smtClean="0"/>
              <a:t> </a:t>
            </a:r>
            <a:r>
              <a:rPr lang="cs-CZ" sz="2700" dirty="0"/>
              <a:t>Překročení zmíněných hranic </a:t>
            </a:r>
            <a:r>
              <a:rPr lang="cs-CZ" sz="2700" dirty="0" smtClean="0"/>
              <a:t>naznačuje vznik </a:t>
            </a:r>
            <a:r>
              <a:rPr lang="cs-CZ" sz="2700" dirty="0"/>
              <a:t>silného trendu. </a:t>
            </a:r>
            <a:endParaRPr lang="cs-CZ" sz="2700" dirty="0" smtClean="0"/>
          </a:p>
          <a:p>
            <a:pPr>
              <a:buFont typeface="Arial" pitchFamily="34" charset="0"/>
              <a:buChar char="•"/>
            </a:pPr>
            <a:r>
              <a:rPr lang="cs-CZ" sz="2700" dirty="0" smtClean="0"/>
              <a:t>Jsou-li hodnoty CCI větší než 200 signalizuje </a:t>
            </a:r>
            <a:r>
              <a:rPr lang="cs-CZ" sz="2700" dirty="0"/>
              <a:t>to </a:t>
            </a:r>
            <a:r>
              <a:rPr lang="cs-CZ" sz="2700" dirty="0" err="1" smtClean="0"/>
              <a:t>překoupenost</a:t>
            </a:r>
            <a:r>
              <a:rPr lang="cs-CZ" sz="27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cs-CZ" sz="2700" dirty="0"/>
              <a:t>Jsou-li hodnoty CCI </a:t>
            </a:r>
            <a:r>
              <a:rPr lang="cs-CZ" sz="2700" dirty="0" smtClean="0"/>
              <a:t>menší </a:t>
            </a:r>
            <a:r>
              <a:rPr lang="cs-CZ" sz="2700" dirty="0"/>
              <a:t>než 200 </a:t>
            </a:r>
            <a:r>
              <a:rPr lang="cs-CZ" sz="2700" dirty="0" smtClean="0"/>
              <a:t>signalizuje </a:t>
            </a:r>
            <a:r>
              <a:rPr lang="cs-CZ" sz="2700" dirty="0"/>
              <a:t>to </a:t>
            </a:r>
            <a:r>
              <a:rPr lang="cs-CZ" sz="2700" dirty="0" err="1" smtClean="0"/>
              <a:t>přeprodanost</a:t>
            </a:r>
            <a:r>
              <a:rPr lang="cs-CZ" sz="27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sz="2700" u="sng" dirty="0" smtClean="0"/>
              <a:t>Výpočet CCI:</a:t>
            </a:r>
            <a:endParaRPr lang="cs-CZ" sz="2700" dirty="0" smtClean="0"/>
          </a:p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dirty="0" smtClean="0"/>
              <a:t/>
            </a:r>
            <a:br>
              <a:rPr lang="cs-CZ" dirty="0" smtClean="0"/>
            </a:b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 </a:t>
            </a:r>
            <a:r>
              <a:rPr lang="cs-CZ" dirty="0"/>
              <a:t>– cena sledovaného aktiva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MA </a:t>
            </a:r>
            <a:r>
              <a:rPr lang="cs-CZ" dirty="0"/>
              <a:t>– klouzavý průměr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D </a:t>
            </a:r>
            <a:r>
              <a:rPr lang="cs-CZ" dirty="0"/>
              <a:t>– normální </a:t>
            </a:r>
            <a:r>
              <a:rPr lang="cs-CZ" dirty="0" smtClean="0"/>
              <a:t>odchylka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79512" y="1260048"/>
            <a:ext cx="7704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err="1"/>
              <a:t>Commodity</a:t>
            </a:r>
            <a:r>
              <a:rPr lang="cs-CZ" sz="3200" b="1" i="1" dirty="0"/>
              <a:t> </a:t>
            </a:r>
            <a:r>
              <a:rPr lang="cs-CZ" sz="3200" b="1" i="1" dirty="0" err="1"/>
              <a:t>channel</a:t>
            </a:r>
            <a:r>
              <a:rPr lang="cs-CZ" sz="3200" b="1" i="1" dirty="0"/>
              <a:t> index (CCI)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25144"/>
            <a:ext cx="1589747" cy="67362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717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55576" y="1840846"/>
            <a:ext cx="7776864" cy="4540482"/>
          </a:xfrm>
        </p:spPr>
        <p:txBody>
          <a:bodyPr>
            <a:normAutofit fontScale="6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sz="3000" dirty="0"/>
              <a:t>H</a:t>
            </a:r>
            <a:r>
              <a:rPr lang="cs-CZ" sz="3000" dirty="0" smtClean="0"/>
              <a:t>ojně používaný indikátor.</a:t>
            </a:r>
          </a:p>
          <a:p>
            <a:pPr>
              <a:buFont typeface="Arial" pitchFamily="34" charset="0"/>
              <a:buChar char="•"/>
            </a:pPr>
            <a:r>
              <a:rPr lang="cs-CZ" sz="3000" dirty="0" smtClean="0"/>
              <a:t>Jeho </a:t>
            </a:r>
            <a:r>
              <a:rPr lang="cs-CZ" sz="3000" dirty="0"/>
              <a:t>autorem je George </a:t>
            </a:r>
            <a:r>
              <a:rPr lang="cs-CZ" sz="3000" dirty="0" err="1"/>
              <a:t>Lane</a:t>
            </a:r>
            <a:r>
              <a:rPr lang="cs-CZ" sz="3000" dirty="0"/>
              <a:t>. </a:t>
            </a:r>
            <a:endParaRPr lang="cs-CZ" sz="3000" dirty="0" smtClean="0"/>
          </a:p>
          <a:p>
            <a:pPr>
              <a:buFont typeface="Arial" pitchFamily="34" charset="0"/>
              <a:buChar char="•"/>
            </a:pPr>
            <a:r>
              <a:rPr lang="cs-CZ" sz="3000" dirty="0" smtClean="0"/>
              <a:t>Je založen </a:t>
            </a:r>
            <a:r>
              <a:rPr lang="cs-CZ" sz="3000" dirty="0"/>
              <a:t>na následující úvaze: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sz="2700" dirty="0" smtClean="0"/>
              <a:t>Prochází-li aktivum </a:t>
            </a:r>
            <a:r>
              <a:rPr lang="cs-CZ" sz="2700" dirty="0"/>
              <a:t>rostoucím </a:t>
            </a:r>
            <a:r>
              <a:rPr lang="cs-CZ" sz="2700" dirty="0" smtClean="0"/>
              <a:t>trendem</a:t>
            </a:r>
            <a:r>
              <a:rPr lang="cs-CZ" sz="2700" dirty="0"/>
              <a:t>, jeho </a:t>
            </a:r>
            <a:r>
              <a:rPr lang="cs-CZ" sz="2700" dirty="0" smtClean="0"/>
              <a:t>závěrečná hodnota 	má tendenci být blíže </a:t>
            </a:r>
            <a:r>
              <a:rPr lang="cs-CZ" sz="2700" dirty="0"/>
              <a:t>k vrcholu cenového </a:t>
            </a:r>
            <a:r>
              <a:rPr lang="cs-CZ" sz="2700" dirty="0" smtClean="0"/>
              <a:t>rozpětí </a:t>
            </a:r>
            <a:r>
              <a:rPr lang="cs-CZ" sz="2700" dirty="0"/>
              <a:t>daného </a:t>
            </a:r>
            <a:r>
              <a:rPr lang="cs-CZ" sz="2700" dirty="0" smtClean="0"/>
              <a:t>období</a:t>
            </a:r>
            <a:r>
              <a:rPr lang="cs-CZ" sz="2700" dirty="0" smtClean="0"/>
              <a:t>.</a:t>
            </a:r>
            <a:endParaRPr lang="cs-CZ" sz="2700" dirty="0"/>
          </a:p>
          <a:p>
            <a:pPr lvl="1">
              <a:buFont typeface="Wingdings" pitchFamily="2" charset="2"/>
              <a:buChar char="ü"/>
            </a:pPr>
            <a:r>
              <a:rPr lang="cs-CZ" sz="2700" dirty="0" smtClean="0"/>
              <a:t>	</a:t>
            </a:r>
            <a:r>
              <a:rPr lang="cs-CZ" sz="2700" dirty="0"/>
              <a:t> </a:t>
            </a:r>
            <a:r>
              <a:rPr lang="cs-CZ" sz="2700" dirty="0" smtClean="0"/>
              <a:t>Je-li </a:t>
            </a:r>
            <a:r>
              <a:rPr lang="cs-CZ" sz="2700" dirty="0"/>
              <a:t>aktivum </a:t>
            </a:r>
            <a:r>
              <a:rPr lang="cs-CZ" sz="2700" dirty="0" smtClean="0"/>
              <a:t>v</a:t>
            </a:r>
            <a:r>
              <a:rPr lang="cs-CZ" sz="2700" dirty="0"/>
              <a:t> sestupném trendu, </a:t>
            </a:r>
            <a:r>
              <a:rPr lang="cs-CZ" sz="2700" dirty="0" smtClean="0"/>
              <a:t>jeho závěrečná hodnota </a:t>
            </a:r>
            <a:r>
              <a:rPr lang="cs-CZ" sz="2700" dirty="0"/>
              <a:t>má </a:t>
            </a:r>
            <a:r>
              <a:rPr lang="cs-CZ" sz="2700" dirty="0" smtClean="0"/>
              <a:t>	tendenci být </a:t>
            </a:r>
            <a:r>
              <a:rPr lang="cs-CZ" sz="2700" dirty="0"/>
              <a:t>blíže ke dnu cenového </a:t>
            </a:r>
            <a:r>
              <a:rPr lang="cs-CZ" sz="2700" dirty="0" smtClean="0"/>
              <a:t>rozpětí daného období.</a:t>
            </a:r>
          </a:p>
          <a:p>
            <a:pPr>
              <a:buFont typeface="Arial" pitchFamily="34" charset="0"/>
              <a:buChar char="•"/>
            </a:pPr>
            <a:r>
              <a:rPr lang="cs-CZ" sz="3000" dirty="0"/>
              <a:t>Základním úkolem </a:t>
            </a:r>
            <a:r>
              <a:rPr lang="cs-CZ" sz="3000" dirty="0" smtClean="0"/>
              <a:t>indikátoru </a:t>
            </a:r>
            <a:r>
              <a:rPr lang="cs-CZ" sz="3000" dirty="0"/>
              <a:t>je určit, kde se nachází poslední hodnota sledovaného aktiva, v porovnání s cenovým pásmem za </a:t>
            </a:r>
            <a:r>
              <a:rPr lang="cs-CZ" sz="3000" dirty="0" smtClean="0"/>
              <a:t>definovanou </a:t>
            </a:r>
            <a:r>
              <a:rPr lang="cs-CZ" sz="3000" dirty="0"/>
              <a:t>dobu. </a:t>
            </a:r>
            <a:endParaRPr lang="cs-CZ" sz="3000" dirty="0" smtClean="0"/>
          </a:p>
          <a:p>
            <a:pPr>
              <a:buFont typeface="Arial" pitchFamily="34" charset="0"/>
              <a:buChar char="•"/>
            </a:pPr>
            <a:r>
              <a:rPr lang="cs-CZ" sz="3000" dirty="0" smtClean="0"/>
              <a:t>Skládá </a:t>
            </a:r>
            <a:r>
              <a:rPr lang="cs-CZ" sz="3000" dirty="0"/>
              <a:t>se ze dvou křivek, oscilujících v rozmezí 0 – 100. </a:t>
            </a:r>
            <a:endParaRPr lang="cs-CZ" sz="3000" dirty="0" smtClean="0"/>
          </a:p>
          <a:p>
            <a:pPr>
              <a:buFont typeface="Arial" pitchFamily="34" charset="0"/>
              <a:buChar char="•"/>
            </a:pPr>
            <a:r>
              <a:rPr lang="cs-CZ" sz="3000" dirty="0" smtClean="0"/>
              <a:t>Rychlá </a:t>
            </a:r>
            <a:r>
              <a:rPr lang="cs-CZ" sz="3000" dirty="0"/>
              <a:t>křivka označovaná %K, bývá obvykle zakreslována plnou čarou</a:t>
            </a:r>
            <a:r>
              <a:rPr lang="cs-CZ" sz="3000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sz="3000" dirty="0" smtClean="0"/>
              <a:t> </a:t>
            </a:r>
            <a:r>
              <a:rPr lang="cs-CZ" sz="3000" dirty="0"/>
              <a:t>Pomalá </a:t>
            </a:r>
            <a:r>
              <a:rPr lang="cs-CZ" sz="3000" dirty="0" smtClean="0"/>
              <a:t>křivka se značí </a:t>
            </a:r>
            <a:r>
              <a:rPr lang="cs-CZ" sz="3000" dirty="0"/>
              <a:t>%D, bývá zakreslována tečkovanou nebo přerušovanou </a:t>
            </a:r>
            <a:r>
              <a:rPr lang="cs-CZ" sz="3000" dirty="0" smtClean="0"/>
              <a:t>čarou.</a:t>
            </a:r>
            <a:endParaRPr lang="cs-CZ" sz="3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948571" y="1256071"/>
            <a:ext cx="7704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cs-CZ" sz="3200" b="1" i="1" dirty="0"/>
              <a:t>Stochastický oscilátor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57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840846"/>
            <a:ext cx="7344816" cy="4540482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u="sng" dirty="0"/>
              <a:t>Výpočet %K</a:t>
            </a:r>
            <a:r>
              <a:rPr lang="cs-CZ" u="sng" dirty="0" smtClean="0"/>
              <a:t>:</a:t>
            </a:r>
          </a:p>
          <a:p>
            <a:pPr marL="45720" indent="0">
              <a:buNone/>
            </a:pPr>
            <a:endParaRPr lang="cs-CZ" u="sng" dirty="0" smtClean="0"/>
          </a:p>
          <a:p>
            <a:pPr marL="45720" indent="0">
              <a:buNone/>
            </a:pPr>
            <a:endParaRPr lang="cs-CZ" u="sng" dirty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C </a:t>
            </a:r>
            <a:r>
              <a:rPr lang="cs-CZ" dirty="0"/>
              <a:t>– poslední zavírací cena ve sledovaném časovém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období</a:t>
            </a:r>
            <a:r>
              <a:rPr lang="cs-CZ" dirty="0"/>
              <a:t>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 </a:t>
            </a:r>
            <a:r>
              <a:rPr lang="cs-CZ" dirty="0" smtClean="0"/>
              <a:t>    </a:t>
            </a:r>
            <a:r>
              <a:rPr lang="cs-CZ" dirty="0" err="1" smtClean="0"/>
              <a:t>L</a:t>
            </a:r>
            <a:r>
              <a:rPr lang="cs-CZ" baseline="-25000" dirty="0" err="1" smtClean="0"/>
              <a:t>x</a:t>
            </a:r>
            <a:r>
              <a:rPr lang="cs-CZ" dirty="0" smtClean="0"/>
              <a:t> </a:t>
            </a:r>
            <a:r>
              <a:rPr lang="cs-CZ" dirty="0"/>
              <a:t>– nejnižší bod sledovaného časového úseku.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 </a:t>
            </a:r>
            <a:r>
              <a:rPr lang="cs-CZ" dirty="0" smtClean="0"/>
              <a:t>    </a:t>
            </a:r>
            <a:r>
              <a:rPr lang="cs-CZ" dirty="0" err="1" smtClean="0"/>
              <a:t>H</a:t>
            </a:r>
            <a:r>
              <a:rPr lang="cs-CZ" baseline="-25000" dirty="0" err="1" smtClean="0"/>
              <a:t>x</a:t>
            </a:r>
            <a:r>
              <a:rPr lang="cs-CZ" dirty="0" smtClean="0"/>
              <a:t> </a:t>
            </a:r>
            <a:r>
              <a:rPr lang="cs-CZ" dirty="0"/>
              <a:t>– nejvyšší bod sledovaného časového úseku</a:t>
            </a:r>
            <a:r>
              <a:rPr lang="cs-CZ" dirty="0" smtClean="0"/>
              <a:t>.</a:t>
            </a:r>
          </a:p>
          <a:p>
            <a:pPr marL="365760" lvl="1" indent="0">
              <a:buNone/>
            </a:pP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u="sng" dirty="0" smtClean="0"/>
              <a:t>Výpočet %D:</a:t>
            </a:r>
          </a:p>
          <a:p>
            <a:pPr marL="45720" indent="0">
              <a:buNone/>
            </a:pPr>
            <a:endParaRPr lang="cs-CZ" u="sng" dirty="0" smtClean="0"/>
          </a:p>
          <a:p>
            <a:pPr marL="45720" indent="0">
              <a:buNone/>
            </a:pPr>
            <a:endParaRPr lang="cs-CZ" u="sng" dirty="0" smtClean="0"/>
          </a:p>
          <a:p>
            <a:pPr marL="45720" indent="0">
              <a:buNone/>
            </a:pPr>
            <a:endParaRPr lang="cs-CZ" u="sng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</a:t>
            </a:r>
            <a:r>
              <a:rPr lang="cs-CZ" dirty="0" err="1" smtClean="0"/>
              <a:t>H</a:t>
            </a:r>
            <a:r>
              <a:rPr lang="cs-CZ" baseline="-25000" dirty="0" err="1" smtClean="0"/>
              <a:t>n</a:t>
            </a:r>
            <a:r>
              <a:rPr lang="cs-CZ" dirty="0" smtClean="0"/>
              <a:t> </a:t>
            </a:r>
            <a:r>
              <a:rPr lang="cs-CZ" dirty="0"/>
              <a:t>– n-denní součet (C - </a:t>
            </a:r>
            <a:r>
              <a:rPr lang="cs-CZ" dirty="0" err="1"/>
              <a:t>L</a:t>
            </a:r>
            <a:r>
              <a:rPr lang="cs-CZ" baseline="-25000" dirty="0" err="1"/>
              <a:t>x</a:t>
            </a:r>
            <a:r>
              <a:rPr lang="cs-CZ" dirty="0"/>
              <a:t>)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</a:t>
            </a:r>
            <a:r>
              <a:rPr lang="cs-CZ" dirty="0" err="1" smtClean="0"/>
              <a:t>L</a:t>
            </a:r>
            <a:r>
              <a:rPr lang="cs-CZ" baseline="-25000" dirty="0" err="1" smtClean="0"/>
              <a:t>n</a:t>
            </a:r>
            <a:r>
              <a:rPr lang="cs-CZ" dirty="0" smtClean="0"/>
              <a:t> </a:t>
            </a:r>
            <a:r>
              <a:rPr lang="cs-CZ" dirty="0"/>
              <a:t>– n-denní součet (</a:t>
            </a:r>
            <a:r>
              <a:rPr lang="cs-CZ" dirty="0" err="1"/>
              <a:t>L</a:t>
            </a:r>
            <a:r>
              <a:rPr lang="cs-CZ" baseline="-25000" dirty="0" err="1"/>
              <a:t>x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 err="1" smtClean="0"/>
              <a:t>L</a:t>
            </a:r>
            <a:r>
              <a:rPr lang="cs-CZ" baseline="-25000" dirty="0" err="1" smtClean="0"/>
              <a:t>x</a:t>
            </a:r>
            <a:r>
              <a:rPr lang="cs-CZ" dirty="0" smtClean="0"/>
              <a:t>)</a:t>
            </a:r>
            <a:endParaRPr lang="cs-CZ" dirty="0"/>
          </a:p>
          <a:p>
            <a:pPr marL="365760" lvl="1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948571" y="1256071"/>
            <a:ext cx="7704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cs-CZ" sz="3200" b="1" i="1" dirty="0"/>
              <a:t>Stochastický oscilátor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278" y="2204864"/>
            <a:ext cx="1512168" cy="59809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278" y="4797152"/>
            <a:ext cx="1306744" cy="736781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9622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9841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786272" y="1988840"/>
            <a:ext cx="7560840" cy="4392488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Stochastický oscilátor se používá ve dvou verzích</a:t>
            </a:r>
            <a:r>
              <a:rPr lang="cs-CZ" dirty="0" smtClean="0"/>
              <a:t>.:</a:t>
            </a:r>
          </a:p>
          <a:p>
            <a:pPr lvl="1">
              <a:buFont typeface="Wingdings" pitchFamily="2" charset="2"/>
              <a:buChar char="ü"/>
            </a:pPr>
            <a:r>
              <a:rPr lang="cs-CZ" b="1" dirty="0"/>
              <a:t>	</a:t>
            </a:r>
            <a:r>
              <a:rPr lang="cs-CZ" dirty="0" smtClean="0"/>
              <a:t>Rychlý </a:t>
            </a:r>
            <a:r>
              <a:rPr lang="cs-CZ" dirty="0" err="1" smtClean="0"/>
              <a:t>stochastic</a:t>
            </a:r>
            <a:r>
              <a:rPr lang="cs-CZ" dirty="0" smtClean="0"/>
              <a:t>: je velice citlivý na zvraty na trhu. 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Pomalý </a:t>
            </a:r>
            <a:r>
              <a:rPr lang="cs-CZ" dirty="0" err="1" smtClean="0"/>
              <a:t>stochastic</a:t>
            </a:r>
            <a:r>
              <a:rPr lang="cs-CZ" dirty="0" smtClean="0"/>
              <a:t>: není tolik citlivý, lépe však filtruje tržní šumy.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Křivky </a:t>
            </a:r>
            <a:r>
              <a:rPr lang="cs-CZ" dirty="0"/>
              <a:t>Stochastického oscilátoru se pohybují v </a:t>
            </a:r>
            <a:r>
              <a:rPr lang="cs-CZ" dirty="0" smtClean="0"/>
              <a:t>rozmezí 0-100</a:t>
            </a:r>
            <a:r>
              <a:rPr lang="cs-CZ" dirty="0"/>
              <a:t>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Pohybují-li </a:t>
            </a:r>
            <a:r>
              <a:rPr lang="cs-CZ" dirty="0"/>
              <a:t>se křivky pod hodnotou </a:t>
            </a:r>
            <a:r>
              <a:rPr lang="cs-CZ" dirty="0" smtClean="0"/>
              <a:t>20, </a:t>
            </a:r>
            <a:r>
              <a:rPr lang="cs-CZ" dirty="0"/>
              <a:t>znamená to, že sledované aktivum je momentálně ve fázi </a:t>
            </a:r>
            <a:r>
              <a:rPr lang="cs-CZ" dirty="0" err="1"/>
              <a:t>přeprodanosti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Při </a:t>
            </a:r>
            <a:r>
              <a:rPr lang="cs-CZ" dirty="0"/>
              <a:t>úrovni nad </a:t>
            </a:r>
            <a:r>
              <a:rPr lang="cs-CZ" dirty="0" smtClean="0"/>
              <a:t>80 </a:t>
            </a:r>
            <a:r>
              <a:rPr lang="cs-CZ" dirty="0"/>
              <a:t>lze mluvit o </a:t>
            </a:r>
            <a:r>
              <a:rPr lang="cs-CZ" dirty="0" err="1"/>
              <a:t>překoupenosti</a:t>
            </a:r>
            <a:r>
              <a:rPr lang="cs-CZ" dirty="0"/>
              <a:t> </a:t>
            </a:r>
            <a:r>
              <a:rPr lang="cs-CZ" dirty="0" smtClean="0"/>
              <a:t>aktiva</a:t>
            </a:r>
            <a:r>
              <a:rPr lang="cs-CZ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Stochastický </a:t>
            </a:r>
            <a:r>
              <a:rPr lang="cs-CZ" dirty="0"/>
              <a:t>oscilátor může pomoci s hledáním </a:t>
            </a:r>
            <a:r>
              <a:rPr lang="cs-CZ" dirty="0" smtClean="0"/>
              <a:t>divergence.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Dalším využití stochastického </a:t>
            </a:r>
            <a:r>
              <a:rPr lang="cs-CZ" dirty="0"/>
              <a:t>oscilátoru je hledání vstupních a výstupních signálů reprezentovaných překřížením křivek %K a %</a:t>
            </a:r>
            <a:r>
              <a:rPr lang="cs-CZ" dirty="0" smtClean="0"/>
              <a:t>D: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Protnou-li se křivky pod úrovní 20 </a:t>
            </a:r>
            <a:r>
              <a:rPr lang="cs-CZ" dirty="0"/>
              <a:t>a křivka %K protne křivku %</a:t>
            </a:r>
            <a:r>
              <a:rPr lang="cs-CZ" dirty="0" smtClean="0"/>
              <a:t>D, </a:t>
            </a:r>
            <a:br>
              <a:rPr lang="cs-CZ" dirty="0" smtClean="0"/>
            </a:br>
            <a:r>
              <a:rPr lang="cs-CZ" dirty="0" smtClean="0"/>
              <a:t>      čímž </a:t>
            </a:r>
            <a:r>
              <a:rPr lang="cs-CZ" dirty="0"/>
              <a:t>dostane se nad její úroveň, jedná se o vhodnou příležitost </a:t>
            </a:r>
            <a:r>
              <a:rPr lang="cs-CZ" dirty="0" smtClean="0"/>
              <a:t>	pro </a:t>
            </a:r>
            <a:r>
              <a:rPr lang="cs-CZ" dirty="0"/>
              <a:t>vstup na trh. 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Protnou-li </a:t>
            </a:r>
            <a:r>
              <a:rPr lang="cs-CZ" dirty="0"/>
              <a:t>se obě křivky nad úrovní 80 a křivka %D se dostane nad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      %</a:t>
            </a:r>
            <a:r>
              <a:rPr lang="cs-CZ" dirty="0"/>
              <a:t>K, jedná se o signál doporučující výstup z trhu. </a:t>
            </a:r>
          </a:p>
          <a:p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6" name="Obdélník 5"/>
          <p:cNvSpPr/>
          <p:nvPr/>
        </p:nvSpPr>
        <p:spPr>
          <a:xfrm>
            <a:off x="948571" y="1256071"/>
            <a:ext cx="7704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cs-CZ" sz="3200" b="1" i="1" dirty="0"/>
              <a:t>Stochastický oscilátor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9622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22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Oscilátory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948571" y="1256071"/>
            <a:ext cx="77048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cs-CZ" sz="3200" b="1" i="1" dirty="0"/>
              <a:t>Stochastický oscilátor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472" y="1825004"/>
            <a:ext cx="6791034" cy="390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187624" y="5733256"/>
            <a:ext cx="6840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19. </a:t>
            </a:r>
            <a:r>
              <a:rPr lang="cs-CZ" dirty="0"/>
              <a:t>Grafické zobrazení stochastického oscilátoru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Základní nástroje: Matematicko – statistické indikátory		67/103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0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03648" y="278092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OBCHODNÍ PLATFORMY</a:t>
            </a:r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68/103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31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Obchodní platformy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043608" y="1484784"/>
            <a:ext cx="7272808" cy="482453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S</a:t>
            </a:r>
            <a:r>
              <a:rPr lang="cs-CZ" dirty="0" smtClean="0"/>
              <a:t>oftware</a:t>
            </a:r>
            <a:r>
              <a:rPr lang="cs-CZ" dirty="0"/>
              <a:t>, který se používá k analyzování cen, výpočtu a zobrazení </a:t>
            </a:r>
            <a:r>
              <a:rPr lang="cs-CZ" dirty="0" smtClean="0"/>
              <a:t>indikátorů</a:t>
            </a:r>
            <a:r>
              <a:rPr lang="cs-CZ" dirty="0"/>
              <a:t>, sledování grafů, aktuálních tržních dat nebo k zadávání objednávky brokerovi.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</a:t>
            </a:r>
            <a:r>
              <a:rPr lang="cs-CZ" dirty="0"/>
              <a:t> dnešní době je předávání příkazů pomocí počítačových programů nejběžnějším způsobem obchodování na finančních trzích.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V současnosti je využívána celá řada obchodních </a:t>
            </a:r>
            <a:r>
              <a:rPr lang="cs-CZ" dirty="0" smtClean="0"/>
              <a:t>platforem</a:t>
            </a:r>
            <a:r>
              <a:rPr lang="cs-CZ" dirty="0"/>
              <a:t>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Díky </a:t>
            </a:r>
            <a:r>
              <a:rPr lang="cs-CZ" dirty="0"/>
              <a:t>velké konkurenci na trhu je dnes značná část obchodních programů k dispozici </a:t>
            </a:r>
            <a:r>
              <a:rPr lang="cs-CZ" dirty="0" smtClean="0"/>
              <a:t>zdarma.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V</a:t>
            </a:r>
            <a:r>
              <a:rPr lang="cs-CZ" dirty="0" smtClean="0"/>
              <a:t>ětšina </a:t>
            </a:r>
            <a:r>
              <a:rPr lang="cs-CZ" dirty="0"/>
              <a:t>poskytovatelů </a:t>
            </a:r>
            <a:r>
              <a:rPr lang="cs-CZ" dirty="0" smtClean="0"/>
              <a:t>nabízí </a:t>
            </a:r>
            <a:r>
              <a:rPr lang="cs-CZ" dirty="0"/>
              <a:t>možnost vytvořit si demo účet a vyzkoušet si obchodování </a:t>
            </a:r>
            <a:r>
              <a:rPr lang="cs-CZ" dirty="0" smtClean="0"/>
              <a:t>nanečisto</a:t>
            </a:r>
            <a:r>
              <a:rPr lang="cs-CZ" dirty="0"/>
              <a:t>.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69/103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05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Určení trendu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1484784"/>
            <a:ext cx="7272808" cy="432048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cs-CZ" sz="2400" b="1" dirty="0" smtClean="0"/>
              <a:t>Směřování trendu: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 	</a:t>
            </a:r>
            <a:r>
              <a:rPr lang="cs-CZ" dirty="0" smtClean="0"/>
              <a:t>rostoucí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	</a:t>
            </a:r>
            <a:r>
              <a:rPr lang="cs-CZ" dirty="0" smtClean="0"/>
              <a:t>klesající</a:t>
            </a:r>
          </a:p>
          <a:p>
            <a:pPr marL="45720" indent="0">
              <a:buNone/>
            </a:pP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Při </a:t>
            </a:r>
            <a:r>
              <a:rPr lang="cs-CZ" dirty="0"/>
              <a:t>rostoucím trendu leží vrchol sledovaného aktiva výše, než tomu bylo u předchozího vrcholu a nejnižší bod ležící na grafu znázorňující průběh ceny je položen výše než nejnižší bod předchozí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U </a:t>
            </a:r>
            <a:r>
              <a:rPr lang="cs-CZ" dirty="0" smtClean="0"/>
              <a:t>klesajícího </a:t>
            </a:r>
            <a:r>
              <a:rPr lang="cs-CZ" dirty="0"/>
              <a:t>trendu je naopak každý z vrcholů na nižší úrovni než vrchol </a:t>
            </a:r>
            <a:r>
              <a:rPr lang="cs-CZ" dirty="0" smtClean="0"/>
              <a:t>předchozí, </a:t>
            </a:r>
            <a:r>
              <a:rPr lang="cs-CZ" dirty="0"/>
              <a:t>zatímco úroveň nejnižšího bodu se neustále snižuje. </a:t>
            </a: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     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048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270956" y="2132856"/>
            <a:ext cx="6973452" cy="3816424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V následující části prezentace jsou představeny a porovnány čtyři z nejpoužívanějších obchodních platforem:</a:t>
            </a:r>
          </a:p>
          <a:p>
            <a:pPr marL="45720" indent="0">
              <a:buNone/>
            </a:pP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</a:t>
            </a:r>
            <a:r>
              <a:rPr lang="cs-CZ" dirty="0" err="1" smtClean="0"/>
              <a:t>MetaTrader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</a:t>
            </a: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VT </a:t>
            </a:r>
            <a:r>
              <a:rPr lang="cs-CZ" dirty="0" err="1" smtClean="0"/>
              <a:t>Trader</a:t>
            </a:r>
            <a:endParaRPr lang="cs-CZ" dirty="0" smtClean="0"/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     Ninja </a:t>
            </a:r>
            <a:r>
              <a:rPr lang="cs-CZ" dirty="0" err="1" smtClean="0"/>
              <a:t>Trader</a:t>
            </a:r>
            <a:endParaRPr lang="cs-CZ" dirty="0" smtClean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259632" y="40466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Obchodní platformy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897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547664"/>
            <a:ext cx="7488831" cy="461764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P</a:t>
            </a:r>
            <a:r>
              <a:rPr lang="cs-CZ" dirty="0" smtClean="0"/>
              <a:t>atří </a:t>
            </a:r>
            <a:r>
              <a:rPr lang="cs-CZ" dirty="0"/>
              <a:t>k nejpoužívanějším obchodním platformám na trhu.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Využívá </a:t>
            </a:r>
            <a:r>
              <a:rPr lang="cs-CZ" dirty="0"/>
              <a:t>ji velké množství brokerů, včetně českých.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</a:t>
            </a:r>
            <a:r>
              <a:rPr lang="cs-CZ" dirty="0"/>
              <a:t>nabízena bezplatně a vedle reálného </a:t>
            </a:r>
            <a:r>
              <a:rPr lang="cs-CZ" dirty="0" smtClean="0"/>
              <a:t>obchodování.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Nabízí uživateli možnost zkušebního obchodování s</a:t>
            </a:r>
            <a:r>
              <a:rPr lang="cs-CZ" dirty="0"/>
              <a:t> fiktivními </a:t>
            </a:r>
            <a:r>
              <a:rPr lang="cs-CZ" dirty="0" smtClean="0"/>
              <a:t>penězi.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Obchoduje </a:t>
            </a:r>
            <a:r>
              <a:rPr lang="cs-CZ" dirty="0" err="1" smtClean="0"/>
              <a:t>forex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Obsahuje editor v programovacím jazyku </a:t>
            </a:r>
            <a:r>
              <a:rPr lang="cs-CZ" dirty="0" err="1"/>
              <a:t>MateQuotes</a:t>
            </a:r>
            <a:r>
              <a:rPr lang="cs-CZ" dirty="0"/>
              <a:t> </a:t>
            </a:r>
            <a:r>
              <a:rPr lang="cs-CZ" dirty="0" err="1"/>
              <a:t>Language</a:t>
            </a:r>
            <a:r>
              <a:rPr lang="cs-CZ" dirty="0"/>
              <a:t> 4 (MQL4</a:t>
            </a:r>
            <a:r>
              <a:rPr lang="cs-CZ" dirty="0" smtClean="0"/>
              <a:t>). 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D</a:t>
            </a:r>
            <a:r>
              <a:rPr lang="cs-CZ" dirty="0" smtClean="0"/>
              <a:t>isponuje </a:t>
            </a:r>
            <a:r>
              <a:rPr lang="cs-CZ" dirty="0"/>
              <a:t>tzv. </a:t>
            </a:r>
            <a:r>
              <a:rPr lang="cs-CZ" dirty="0" err="1"/>
              <a:t>backestingem</a:t>
            </a:r>
            <a:r>
              <a:rPr lang="cs-CZ" dirty="0"/>
              <a:t> - </a:t>
            </a:r>
            <a:r>
              <a:rPr lang="cs-CZ" dirty="0" smtClean="0"/>
              <a:t>umožňuje </a:t>
            </a:r>
            <a:r>
              <a:rPr lang="cs-CZ" dirty="0"/>
              <a:t>obchodníkům otestovat si </a:t>
            </a:r>
            <a:r>
              <a:rPr lang="cs-CZ" dirty="0" smtClean="0"/>
              <a:t>obchodní </a:t>
            </a:r>
            <a:r>
              <a:rPr lang="cs-CZ" dirty="0"/>
              <a:t>strategii na historických datech.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Má integrován automatický </a:t>
            </a:r>
            <a:r>
              <a:rPr lang="cs-CZ" dirty="0"/>
              <a:t>obchodní systém. Ten </a:t>
            </a:r>
            <a:r>
              <a:rPr lang="cs-CZ" dirty="0" smtClean="0"/>
              <a:t>dokáže, </a:t>
            </a:r>
            <a:r>
              <a:rPr lang="cs-CZ" dirty="0"/>
              <a:t>dle předvolené strategie, obchodovat bez zásahů uživatele.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lokalizován do češtiny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1259632" y="40466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723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7624" y="2348880"/>
            <a:ext cx="7128792" cy="3888432"/>
          </a:xfrm>
        </p:spPr>
        <p:txBody>
          <a:bodyPr/>
          <a:lstStyle/>
          <a:p>
            <a:r>
              <a:rPr lang="cs-CZ" dirty="0"/>
              <a:t>Software </a:t>
            </a:r>
            <a:r>
              <a:rPr lang="cs-CZ" dirty="0" smtClean="0"/>
              <a:t>je aktuálně k dispozici ve verzi 4.</a:t>
            </a:r>
          </a:p>
          <a:p>
            <a:r>
              <a:rPr lang="cs-CZ" dirty="0" smtClean="0"/>
              <a:t>Je </a:t>
            </a:r>
            <a:r>
              <a:rPr lang="cs-CZ" dirty="0"/>
              <a:t>dostupný ve verzích pro operační systém Windows, Mac OS, </a:t>
            </a:r>
            <a:r>
              <a:rPr lang="cs-CZ" dirty="0" smtClean="0"/>
              <a:t>iPhone OS, Windows </a:t>
            </a:r>
            <a:r>
              <a:rPr lang="cs-CZ" dirty="0"/>
              <a:t>Mobile. </a:t>
            </a:r>
            <a:r>
              <a:rPr lang="cs-CZ" dirty="0" smtClean="0"/>
              <a:t>K </a:t>
            </a:r>
            <a:r>
              <a:rPr lang="cs-CZ" dirty="0"/>
              <a:t>dispozici i jeho webová verze. </a:t>
            </a:r>
            <a:endParaRPr lang="cs-CZ" dirty="0" smtClean="0"/>
          </a:p>
          <a:p>
            <a:r>
              <a:rPr lang="cs-CZ" dirty="0"/>
              <a:t>Hardwarové </a:t>
            </a:r>
            <a:r>
              <a:rPr lang="cs-CZ" dirty="0" smtClean="0"/>
              <a:t>nároky: Intel Pentium IV nebo ekvivalentní, 512 MB RAM</a:t>
            </a:r>
          </a:p>
          <a:p>
            <a:r>
              <a:rPr lang="cs-CZ" dirty="0" smtClean="0"/>
              <a:t>Součástí instalace je i registrace uživatele</a:t>
            </a:r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43381" y="437847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979712" y="1288460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Instalace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64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920389" y="1288460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82199"/>
            <a:ext cx="6264696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547664" y="5877272"/>
            <a:ext cx="6192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20.  </a:t>
            </a:r>
            <a:r>
              <a:rPr lang="cs-CZ" dirty="0" err="1"/>
              <a:t>MetaTrader</a:t>
            </a:r>
            <a:r>
              <a:rPr lang="cs-CZ" dirty="0"/>
              <a:t> 4 – úvodní obrazovka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607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37810" y="2780928"/>
            <a:ext cx="7200800" cy="396044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/>
              <a:t>S</a:t>
            </a:r>
            <a:r>
              <a:rPr lang="cs-CZ" dirty="0" smtClean="0"/>
              <a:t>kládá se z nástrojových lišt a údajových oken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plně </a:t>
            </a:r>
            <a:r>
              <a:rPr lang="cs-CZ" dirty="0" smtClean="0"/>
              <a:t>modifikovatelné.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logické, přehledné a uživatelsky </a:t>
            </a:r>
            <a:r>
              <a:rPr lang="cs-CZ" dirty="0" smtClean="0"/>
              <a:t>vstřícné.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Obchodní příkazy se zadávají tlačítkem „Nový pokyn</a:t>
            </a:r>
            <a:r>
              <a:rPr lang="cs-CZ" dirty="0" smtClean="0"/>
              <a:t>“.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Realizace obchodů je rychlá a </a:t>
            </a:r>
            <a:r>
              <a:rPr lang="cs-CZ" dirty="0" smtClean="0"/>
              <a:t>jednoduchá.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920389" y="1288460"/>
            <a:ext cx="61206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89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060848"/>
            <a:ext cx="6912768" cy="4176464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Bohatá nabídka analytických nástrojů.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Nescházejí žádné z významných nástrojů technické analýzy.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 zabudovaném editoru je možno naprogramovat vlastní indikátory nebo editovat ty stávající.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Indikátory se vkládají z okna „navigátor“ nebo z roletového menu „vložit“.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Po nastavení parametrů indikátoru a jejich potvrzení je tento automaticky vypočítán a zakreslen do grafu.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Grafické nástroje se vkládají manuálně do grafu.</a:t>
            </a:r>
          </a:p>
          <a:p>
            <a:pPr>
              <a:buFont typeface="Arial" pitchFamily="34" charset="0"/>
              <a:buChar char="•"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288460"/>
            <a:ext cx="68199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174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288460"/>
            <a:ext cx="68199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2050" name="Obrázek 29" descr="MT4-EMA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6152184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03648" y="5373216"/>
            <a:ext cx="61873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Obr. </a:t>
            </a:r>
            <a:r>
              <a:rPr lang="cs-CZ" sz="1600" dirty="0" smtClean="0"/>
              <a:t>21.  </a:t>
            </a:r>
            <a:r>
              <a:rPr lang="cs-CZ" sz="1600" dirty="0"/>
              <a:t>MetaTrader4 – nastavení indikátoru klouzavého průměru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778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MetaTrader</a:t>
            </a:r>
            <a:r>
              <a:rPr lang="cs-CZ" dirty="0" smtClean="0"/>
              <a:t> 4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288460"/>
            <a:ext cx="68199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995" y="1988840"/>
            <a:ext cx="6238033" cy="3608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601634" y="5589240"/>
            <a:ext cx="62107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Obr. </a:t>
            </a:r>
            <a:r>
              <a:rPr lang="cs-CZ" sz="1600" dirty="0" smtClean="0"/>
              <a:t>22.  </a:t>
            </a:r>
            <a:r>
              <a:rPr lang="cs-CZ" sz="1600" dirty="0"/>
              <a:t>MetaTrader4 – graf GBP/USD se </a:t>
            </a:r>
            <a:r>
              <a:rPr lang="cs-CZ" sz="1600" dirty="0" smtClean="0"/>
              <a:t>zakreslenými indikátory</a:t>
            </a:r>
            <a:endParaRPr lang="cs-CZ" sz="1600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35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05000" y="1340768"/>
            <a:ext cx="7056784" cy="475252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S</a:t>
            </a:r>
            <a:r>
              <a:rPr lang="cs-CZ" dirty="0" smtClean="0"/>
              <a:t>tojí za ní investiční </a:t>
            </a:r>
            <a:r>
              <a:rPr lang="cs-CZ" dirty="0"/>
              <a:t>banka </a:t>
            </a:r>
            <a:r>
              <a:rPr lang="cs-CZ" dirty="0" err="1"/>
              <a:t>Saxo</a:t>
            </a:r>
            <a:r>
              <a:rPr lang="cs-CZ" dirty="0"/>
              <a:t> Bank.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/>
              <a:t>jde obchodovat pouze prostřednictvím brokerských společností </a:t>
            </a:r>
            <a:r>
              <a:rPr lang="cs-CZ" dirty="0" err="1"/>
              <a:t>Saxo</a:t>
            </a:r>
            <a:r>
              <a:rPr lang="cs-CZ" dirty="0"/>
              <a:t> Bank.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ceněna pro </a:t>
            </a:r>
            <a:r>
              <a:rPr lang="cs-CZ" dirty="0"/>
              <a:t>šíři produktů, jež lze </a:t>
            </a:r>
            <a:r>
              <a:rPr lang="cs-CZ" dirty="0" smtClean="0"/>
              <a:t>jejím prostřednictvím obchodovat.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velice </a:t>
            </a:r>
            <a:r>
              <a:rPr lang="cs-CZ" dirty="0" smtClean="0"/>
              <a:t>komplexní.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Disponuje zabudovanou podrobná a propracovanou nápovědou i s </a:t>
            </a:r>
            <a:r>
              <a:rPr lang="cs-CZ" dirty="0" err="1" smtClean="0"/>
              <a:t>videonávody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Ke stažení je k dispozici bezplatně.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Na webu </a:t>
            </a:r>
            <a:r>
              <a:rPr lang="cs-CZ" dirty="0" err="1" smtClean="0"/>
              <a:t>Saxo</a:t>
            </a:r>
            <a:r>
              <a:rPr lang="cs-CZ" dirty="0" smtClean="0"/>
              <a:t> Bank si uživatel může zdarma zbudovat demo </a:t>
            </a:r>
            <a:r>
              <a:rPr lang="cs-CZ" dirty="0"/>
              <a:t>účet.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dostupná v českém lokalizace (vyjma nápovědy</a:t>
            </a:r>
            <a:r>
              <a:rPr lang="cs-CZ" dirty="0" smtClean="0"/>
              <a:t>).</a:t>
            </a:r>
            <a:endParaRPr lang="cs-CZ" dirty="0"/>
          </a:p>
        </p:txBody>
      </p:sp>
      <p:sp>
        <p:nvSpPr>
          <p:cNvPr id="5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2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934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2316" y="2348880"/>
            <a:ext cx="6768752" cy="396044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/>
              <a:t>Software je aktuálně k dispozici ve verzi </a:t>
            </a:r>
            <a:r>
              <a:rPr lang="cs-CZ" dirty="0" smtClean="0"/>
              <a:t>2.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Je dostupný ve verzích pro operační systém Windows, </a:t>
            </a:r>
            <a:r>
              <a:rPr lang="cs-CZ" dirty="0" smtClean="0"/>
              <a:t>iPhone OS a k </a:t>
            </a:r>
            <a:r>
              <a:rPr lang="cs-CZ" dirty="0"/>
              <a:t>dispozici i </a:t>
            </a:r>
            <a:r>
              <a:rPr lang="cs-CZ" dirty="0" smtClean="0"/>
              <a:t>jeho </a:t>
            </a:r>
            <a:r>
              <a:rPr lang="cs-CZ" dirty="0"/>
              <a:t>webová verze.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Doporučené hardwarové požadavky: </a:t>
            </a:r>
            <a:r>
              <a:rPr lang="cs-CZ" dirty="0"/>
              <a:t>Intel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Pentium </a:t>
            </a:r>
            <a:r>
              <a:rPr lang="cs-CZ" dirty="0"/>
              <a:t>IV </a:t>
            </a:r>
            <a:r>
              <a:rPr lang="cs-CZ" dirty="0" smtClean="0"/>
              <a:t>2,5 GHz nebo </a:t>
            </a:r>
            <a:r>
              <a:rPr lang="cs-CZ" dirty="0"/>
              <a:t>ekvivalentní, </a:t>
            </a:r>
            <a:r>
              <a:rPr lang="cs-CZ" dirty="0" smtClean="0"/>
              <a:t>2 GB RAM.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Instalace je klasická a bezproblémová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Registrační údaje obdrží uživatel do emailové schránky.</a:t>
            </a:r>
            <a:endParaRPr lang="cs-CZ" dirty="0"/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1979712" y="1288460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Instalace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79/103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2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Určení trendu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7624" y="1772816"/>
            <a:ext cx="6984776" cy="347472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endParaRPr lang="cs-CZ" dirty="0" smtClean="0"/>
          </a:p>
          <a:p>
            <a:pPr marL="45720" indent="0">
              <a:buNone/>
            </a:pPr>
            <a:r>
              <a:rPr lang="cs-CZ" sz="3600" dirty="0" smtClean="0"/>
              <a:t>Dle </a:t>
            </a:r>
            <a:r>
              <a:rPr lang="cs-CZ" sz="3600" dirty="0"/>
              <a:t>Charlese Downa existují tři základní typy trendů</a:t>
            </a:r>
            <a:r>
              <a:rPr lang="cs-CZ" sz="3600" dirty="0" smtClean="0"/>
              <a:t>:</a:t>
            </a:r>
          </a:p>
          <a:p>
            <a:pPr marL="45720" indent="0">
              <a:buNone/>
            </a:pPr>
            <a:endParaRPr lang="cs-CZ" dirty="0"/>
          </a:p>
          <a:p>
            <a:pPr lvl="1">
              <a:buFont typeface="Wingdings" pitchFamily="2" charset="2"/>
              <a:buChar char="ü"/>
            </a:pPr>
            <a:r>
              <a:rPr lang="cs-CZ" sz="3500" dirty="0"/>
              <a:t>Primární </a:t>
            </a:r>
            <a:r>
              <a:rPr lang="cs-CZ" sz="3500" dirty="0" smtClean="0"/>
              <a:t>trend</a:t>
            </a:r>
          </a:p>
          <a:p>
            <a:pPr lvl="1">
              <a:buFont typeface="Wingdings" pitchFamily="2" charset="2"/>
              <a:buChar char="ü"/>
            </a:pPr>
            <a:r>
              <a:rPr lang="cs-CZ" sz="3500" dirty="0" smtClean="0"/>
              <a:t>Sekundární trend</a:t>
            </a:r>
          </a:p>
          <a:p>
            <a:pPr lvl="1">
              <a:buFont typeface="Wingdings" pitchFamily="2" charset="2"/>
              <a:buChar char="ü"/>
            </a:pPr>
            <a:r>
              <a:rPr lang="cs-CZ" sz="3500" dirty="0" smtClean="0"/>
              <a:t>Postranní </a:t>
            </a:r>
            <a:r>
              <a:rPr lang="cs-CZ" sz="3500" dirty="0"/>
              <a:t>trend 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	      8/103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246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683568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/>
              <a:t>Uživatelské prostředí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698" y="2064760"/>
            <a:ext cx="6309654" cy="3789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97588" y="5877272"/>
            <a:ext cx="62427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23.  </a:t>
            </a:r>
            <a:r>
              <a:rPr lang="cs-CZ" dirty="0" err="1"/>
              <a:t>Saxo</a:t>
            </a:r>
            <a:r>
              <a:rPr lang="cs-CZ" dirty="0"/>
              <a:t> </a:t>
            </a:r>
            <a:r>
              <a:rPr lang="cs-CZ" dirty="0" err="1"/>
              <a:t>Trader</a:t>
            </a:r>
            <a:r>
              <a:rPr lang="cs-CZ" dirty="0"/>
              <a:t> 2 – úvodní obrazovka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7711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132856"/>
            <a:ext cx="7200800" cy="432048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Prostředí je plně modifikovatelné.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Tvoří jej nástrojové lišty, okna instrumentů.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Okna je možno připojovat k lištám ve formě záložek.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Prostředí je komplexnější ale též složitější než kupříkladu u </a:t>
            </a:r>
            <a:r>
              <a:rPr lang="cs-CZ" dirty="0" err="1" smtClean="0"/>
              <a:t>MetaTraderu</a:t>
            </a:r>
            <a:r>
              <a:rPr lang="cs-CZ" dirty="0" smtClean="0"/>
              <a:t> -&gt;na jeho osvojení je potřeba delší dobu.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Obchod jde zrealizovat pomocí ikonky v nástrojové liště grafu nebo pomocí pravého tlačítka myši.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Zadávání obchodních příkazů je komplexnější než u </a:t>
            </a:r>
            <a:r>
              <a:rPr lang="cs-CZ" dirty="0" err="1" smtClean="0"/>
              <a:t>MetaTraderu</a:t>
            </a:r>
            <a:r>
              <a:rPr lang="cs-CZ" dirty="0" smtClean="0"/>
              <a:t>.</a:t>
            </a:r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683568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/>
              <a:t>Uživatelské prostředí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80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73235"/>
            <a:ext cx="3246557" cy="3816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6" name="Obdélník 5"/>
          <p:cNvSpPr/>
          <p:nvPr/>
        </p:nvSpPr>
        <p:spPr>
          <a:xfrm>
            <a:off x="683568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/>
              <a:t>Uživatelské prostředí</a:t>
            </a:r>
          </a:p>
        </p:txBody>
      </p:sp>
      <p:sp>
        <p:nvSpPr>
          <p:cNvPr id="4" name="Obdélník 3"/>
          <p:cNvSpPr/>
          <p:nvPr/>
        </p:nvSpPr>
        <p:spPr>
          <a:xfrm>
            <a:off x="3131840" y="5661248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 smtClean="0"/>
              <a:t>  Obr</a:t>
            </a:r>
            <a:r>
              <a:rPr lang="cs-CZ" sz="1600" dirty="0"/>
              <a:t>. </a:t>
            </a:r>
            <a:r>
              <a:rPr lang="cs-CZ" sz="1600" dirty="0" smtClean="0"/>
              <a:t>24.  </a:t>
            </a:r>
            <a:r>
              <a:rPr lang="cs-CZ" sz="1600" dirty="0" err="1"/>
              <a:t>Saxo</a:t>
            </a:r>
            <a:r>
              <a:rPr lang="cs-CZ" sz="1600" dirty="0"/>
              <a:t> </a:t>
            </a:r>
            <a:r>
              <a:rPr lang="cs-CZ" sz="1600" dirty="0" err="1"/>
              <a:t>Trader</a:t>
            </a:r>
            <a:r>
              <a:rPr lang="cs-CZ" sz="1600" dirty="0"/>
              <a:t> 2 – </a:t>
            </a:r>
            <a:r>
              <a:rPr lang="cs-CZ" sz="1600" dirty="0" smtClean="0"/>
              <a:t>zadání</a:t>
            </a:r>
            <a:br>
              <a:rPr lang="cs-CZ" sz="1600" dirty="0" smtClean="0"/>
            </a:br>
            <a:r>
              <a:rPr lang="cs-CZ" sz="1600" dirty="0" smtClean="0"/>
              <a:t>obchodního </a:t>
            </a:r>
            <a:r>
              <a:rPr lang="cs-CZ" sz="1600" dirty="0" smtClean="0"/>
              <a:t>pokynu</a:t>
            </a:r>
            <a:endParaRPr lang="cs-CZ" sz="1600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75241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653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95536" y="1988840"/>
            <a:ext cx="7120880" cy="424847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Pestrá </a:t>
            </a:r>
            <a:r>
              <a:rPr lang="cs-CZ" dirty="0"/>
              <a:t>nabídka analytických </a:t>
            </a:r>
            <a:r>
              <a:rPr lang="cs-CZ" dirty="0" smtClean="0"/>
              <a:t>nástrojů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Nescházejí žádné z významných nástrojů technické analýzy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Chybí možnost naprogramování vlastních nástrojů.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Indikátory </a:t>
            </a:r>
            <a:r>
              <a:rPr lang="cs-CZ" dirty="0"/>
              <a:t>se vkládají z </a:t>
            </a:r>
            <a:r>
              <a:rPr lang="cs-CZ" dirty="0" smtClean="0"/>
              <a:t>nástrojového menu grafu ikonkou „studie“.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Po </a:t>
            </a:r>
            <a:r>
              <a:rPr lang="cs-CZ" dirty="0"/>
              <a:t>nastavení parametrů indikátoru a jejich potvrzení je tento automaticky vypočítán a zakreslen do grafu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Grafické nástroje se vkládají </a:t>
            </a:r>
            <a:r>
              <a:rPr lang="cs-CZ" dirty="0" smtClean="0"/>
              <a:t>do grafu manuálně.</a:t>
            </a:r>
            <a:endParaRPr lang="cs-CZ" dirty="0"/>
          </a:p>
          <a:p>
            <a:pPr>
              <a:buFont typeface="Arial" pitchFamily="34" charset="0"/>
              <a:buChar char="•"/>
            </a:pPr>
            <a:endParaRPr lang="cs-CZ" dirty="0"/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251520" y="128846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246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251520" y="128846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873236"/>
            <a:ext cx="3024336" cy="359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2987825" y="5482098"/>
            <a:ext cx="3024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25.  </a:t>
            </a:r>
            <a:r>
              <a:rPr lang="cs-CZ" dirty="0" err="1"/>
              <a:t>Saxo</a:t>
            </a:r>
            <a:r>
              <a:rPr lang="cs-CZ" dirty="0"/>
              <a:t> </a:t>
            </a:r>
            <a:r>
              <a:rPr lang="cs-CZ" dirty="0" err="1"/>
              <a:t>Trader</a:t>
            </a:r>
            <a:r>
              <a:rPr lang="cs-CZ" dirty="0"/>
              <a:t> 2 – Nastavení </a:t>
            </a:r>
            <a:r>
              <a:rPr lang="cs-CZ" dirty="0" smtClean="0"/>
              <a:t>indikátoru </a:t>
            </a:r>
            <a:r>
              <a:rPr lang="cs-CZ" dirty="0"/>
              <a:t>CCI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894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err="1" smtClean="0"/>
              <a:t>Saxo</a:t>
            </a:r>
            <a:r>
              <a:rPr lang="cs-CZ" dirty="0" smtClean="0"/>
              <a:t>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251520" y="1288460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007" y="1988841"/>
            <a:ext cx="6724777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03648" y="5735796"/>
            <a:ext cx="67581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Obr. </a:t>
            </a:r>
            <a:r>
              <a:rPr lang="cs-CZ" sz="1600" dirty="0" smtClean="0"/>
              <a:t>26.  </a:t>
            </a:r>
            <a:r>
              <a:rPr lang="cs-CZ" sz="1600" dirty="0" err="1"/>
              <a:t>Saxo</a:t>
            </a:r>
            <a:r>
              <a:rPr lang="cs-CZ" sz="1600" dirty="0"/>
              <a:t> </a:t>
            </a:r>
            <a:r>
              <a:rPr lang="cs-CZ" sz="1600" dirty="0" err="1"/>
              <a:t>Trader</a:t>
            </a:r>
            <a:r>
              <a:rPr lang="cs-CZ" sz="1600" dirty="0"/>
              <a:t> 2 – graf EUR/USD se zobrazenými indikátory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811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971600" y="2204792"/>
            <a:ext cx="7416824" cy="360047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Autorem je britská </a:t>
            </a:r>
            <a:r>
              <a:rPr lang="cs-CZ" dirty="0"/>
              <a:t>brokerská společnost CSM </a:t>
            </a:r>
            <a:r>
              <a:rPr lang="cs-CZ" dirty="0" err="1"/>
              <a:t>Forex</a:t>
            </a:r>
            <a:r>
              <a:rPr lang="cs-CZ" dirty="0"/>
              <a:t>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Její náplní je obchodování s </a:t>
            </a:r>
            <a:r>
              <a:rPr lang="cs-CZ" dirty="0" err="1" smtClean="0"/>
              <a:t>forexovými</a:t>
            </a:r>
            <a:r>
              <a:rPr lang="cs-CZ" dirty="0" smtClean="0"/>
              <a:t> tituly.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Součástí </a:t>
            </a:r>
            <a:r>
              <a:rPr lang="cs-CZ" dirty="0"/>
              <a:t>této platformy je mimo jiné editor pro tvorbu </a:t>
            </a:r>
            <a:r>
              <a:rPr lang="cs-CZ" dirty="0" smtClean="0"/>
              <a:t>a úpravu vlastních indikátorů.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Software je k dispozici zcela </a:t>
            </a:r>
            <a:r>
              <a:rPr lang="cs-CZ" dirty="0" smtClean="0"/>
              <a:t>zdarma.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Uživateli je zdarma nabídnuto testovací obchodování pomocí </a:t>
            </a:r>
            <a:r>
              <a:rPr lang="cs-CZ" dirty="0" err="1" smtClean="0"/>
              <a:t>demoúčtu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J</a:t>
            </a:r>
            <a:r>
              <a:rPr lang="cs-CZ" dirty="0" smtClean="0"/>
              <a:t>e </a:t>
            </a:r>
            <a:r>
              <a:rPr lang="cs-CZ" dirty="0"/>
              <a:t>dostupná v české lokalizaci.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331640" y="2276872"/>
            <a:ext cx="6696744" cy="3888432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cs-CZ" dirty="0"/>
              <a:t>Software je </a:t>
            </a:r>
            <a:r>
              <a:rPr lang="cs-CZ" dirty="0" smtClean="0"/>
              <a:t>momentálně </a:t>
            </a:r>
            <a:r>
              <a:rPr lang="cs-CZ" dirty="0"/>
              <a:t>k dispozici ve verzi 2.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Je dostupný ve </a:t>
            </a:r>
            <a:r>
              <a:rPr lang="cs-CZ" dirty="0" smtClean="0"/>
              <a:t>verzi </a:t>
            </a:r>
            <a:r>
              <a:rPr lang="cs-CZ" dirty="0"/>
              <a:t>pro operační systém </a:t>
            </a:r>
            <a:r>
              <a:rPr lang="cs-CZ" dirty="0" smtClean="0"/>
              <a:t>Windows.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Doporučené hardwarové </a:t>
            </a:r>
            <a:r>
              <a:rPr lang="cs-CZ" dirty="0"/>
              <a:t>požadavky: </a:t>
            </a:r>
            <a:r>
              <a:rPr lang="cs-CZ" dirty="0" err="1" smtClean="0"/>
              <a:t>dvoujádrový</a:t>
            </a:r>
            <a:r>
              <a:rPr lang="cs-CZ" dirty="0" smtClean="0"/>
              <a:t> CPU, 1 </a:t>
            </a:r>
            <a:r>
              <a:rPr lang="cs-CZ" dirty="0"/>
              <a:t>GB RAM.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Instalace </a:t>
            </a:r>
            <a:r>
              <a:rPr lang="cs-CZ" dirty="0" smtClean="0"/>
              <a:t>probíhá standardně.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Přihlašovací údaje obdrží uživatel do své emailové schránky.</a:t>
            </a:r>
            <a:endParaRPr lang="cs-CZ" dirty="0"/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1979712" y="1288460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Instalace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54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827584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1"/>
            <a:ext cx="6480720" cy="387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331640" y="584707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27. </a:t>
            </a:r>
            <a:r>
              <a:rPr lang="cs-CZ" dirty="0"/>
              <a:t>VT </a:t>
            </a:r>
            <a:r>
              <a:rPr lang="cs-CZ" dirty="0" err="1"/>
              <a:t>Trader</a:t>
            </a:r>
            <a:r>
              <a:rPr lang="cs-CZ" dirty="0"/>
              <a:t> 2 – úvodní obrazovka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852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46312" y="2348880"/>
            <a:ext cx="6840760" cy="410445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Prostředí je plně modifikovatelné.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Menu nabídka je vytvořena ve stylu „</a:t>
            </a:r>
            <a:r>
              <a:rPr lang="cs-CZ" dirty="0" err="1" smtClean="0"/>
              <a:t>Ribbonu</a:t>
            </a:r>
            <a:r>
              <a:rPr lang="cs-CZ" dirty="0" smtClean="0"/>
              <a:t>“ (MS Office 2007 a novější).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Prostředí </a:t>
            </a:r>
            <a:r>
              <a:rPr lang="cs-CZ" dirty="0"/>
              <a:t>je </a:t>
            </a:r>
            <a:r>
              <a:rPr lang="cs-CZ" dirty="0" smtClean="0"/>
              <a:t>poměrně logické, přehledné a uživatelsky přívětivé.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Přístup k obchodování je přes pravé tlačítko myši.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Zadávání obchodního příkazu je přehledné, u méně známých nastavení je k dispozici nápověda.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827584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89/103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793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48883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Určení trendu – </a:t>
            </a:r>
            <a:r>
              <a:rPr lang="cs-CZ" sz="3300" dirty="0" smtClean="0"/>
              <a:t>primární trend</a:t>
            </a:r>
            <a:endParaRPr lang="cs-CZ" sz="33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7624" y="1844824"/>
            <a:ext cx="6912768" cy="374441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sz="2400" dirty="0" smtClean="0"/>
              <a:t>Dlouhodobý </a:t>
            </a:r>
            <a:r>
              <a:rPr lang="cs-CZ" sz="2400" dirty="0" smtClean="0"/>
              <a:t>trend.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Jedná </a:t>
            </a:r>
            <a:r>
              <a:rPr lang="cs-CZ" sz="2400" dirty="0"/>
              <a:t>se o nejvýznamnější z </a:t>
            </a:r>
            <a:r>
              <a:rPr lang="cs-CZ" sz="2400" dirty="0" smtClean="0"/>
              <a:t>trendů.</a:t>
            </a:r>
            <a:endParaRPr lang="cs-CZ" sz="2400" dirty="0" smtClean="0"/>
          </a:p>
          <a:p>
            <a:pPr>
              <a:buFont typeface="Arial" pitchFamily="34" charset="0"/>
              <a:buChar char="•"/>
            </a:pPr>
            <a:r>
              <a:rPr lang="cs-CZ" sz="2400" dirty="0" smtClean="0"/>
              <a:t>Má </a:t>
            </a:r>
            <a:r>
              <a:rPr lang="cs-CZ" sz="2400" dirty="0"/>
              <a:t>dvě </a:t>
            </a:r>
            <a:r>
              <a:rPr lang="cs-CZ" sz="2400" dirty="0" smtClean="0"/>
              <a:t>stádia: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/>
              <a:t> 	</a:t>
            </a:r>
            <a:r>
              <a:rPr lang="cs-CZ" dirty="0" smtClean="0"/>
              <a:t>rostoucí (býčí) trend – ekonomika je v dobré 	kondici, ceny rostou</a:t>
            </a:r>
          </a:p>
          <a:p>
            <a:pPr lvl="1">
              <a:buFont typeface="Wingdings" pitchFamily="2" charset="2"/>
              <a:buChar char="ü"/>
            </a:pPr>
            <a:r>
              <a:rPr lang="cs-CZ" dirty="0" smtClean="0"/>
              <a:t>	klesající (medvědí) trend – ekonomika strádá, 	ceny dlouhodobě padají</a:t>
            </a:r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- DOW teorie				  	   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577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827584" y="128846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7862" y="2276872"/>
            <a:ext cx="5517659" cy="2912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835696" y="5157192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28. </a:t>
            </a:r>
            <a:r>
              <a:rPr lang="cs-CZ" dirty="0"/>
              <a:t>VT </a:t>
            </a:r>
            <a:r>
              <a:rPr lang="cs-CZ" dirty="0" err="1"/>
              <a:t>Trader</a:t>
            </a:r>
            <a:r>
              <a:rPr lang="cs-CZ" dirty="0"/>
              <a:t> 2 – zadání obchodního pokynu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90/103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374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060848"/>
            <a:ext cx="7272808" cy="4032448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Pestrá </a:t>
            </a:r>
            <a:r>
              <a:rPr lang="cs-CZ" dirty="0"/>
              <a:t>nabídka analytických nástrojů.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Obsahuje veškeré významné nástroje </a:t>
            </a:r>
            <a:r>
              <a:rPr lang="cs-CZ" dirty="0"/>
              <a:t>technické analýzy.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Zabudovaný editor umožňuje naprogramovat </a:t>
            </a:r>
            <a:r>
              <a:rPr lang="cs-CZ" dirty="0"/>
              <a:t>vlastní indikátory nebo editovat </a:t>
            </a:r>
            <a:r>
              <a:rPr lang="cs-CZ" dirty="0" smtClean="0"/>
              <a:t>indikátory stávající</a:t>
            </a:r>
            <a:r>
              <a:rPr lang="cs-CZ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Přístup k nim je buď přes položku menu „</a:t>
            </a:r>
            <a:r>
              <a:rPr lang="cs-CZ" dirty="0" err="1"/>
              <a:t>Technical</a:t>
            </a:r>
            <a:r>
              <a:rPr lang="cs-CZ" dirty="0"/>
              <a:t> </a:t>
            </a:r>
            <a:r>
              <a:rPr lang="cs-CZ" dirty="0" err="1"/>
              <a:t>Analysis</a:t>
            </a:r>
            <a:r>
              <a:rPr lang="cs-CZ" dirty="0" smtClean="0"/>
              <a:t>“ nebo pomocí pravého tlačítka myši.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Po </a:t>
            </a:r>
            <a:r>
              <a:rPr lang="cs-CZ" dirty="0"/>
              <a:t>nastavení parametrů indikátoru a jejich potvrzení je tento automaticky vypočítán a zakreslen do grafu.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Grafické nástroje se vkládají manuálně do grafu</a:t>
            </a:r>
            <a:r>
              <a:rPr lang="cs-CZ" dirty="0" smtClean="0"/>
              <a:t>. Jejich vkládání je velice intuitivní.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539552" y="1288459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91/103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86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467544" y="1288460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039" y="2276872"/>
            <a:ext cx="5119305" cy="281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979712" y="5085184"/>
            <a:ext cx="51125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29. </a:t>
            </a:r>
            <a:r>
              <a:rPr lang="cs-CZ" dirty="0"/>
              <a:t>VT </a:t>
            </a:r>
            <a:r>
              <a:rPr lang="cs-CZ" dirty="0" err="1"/>
              <a:t>Trader</a:t>
            </a:r>
            <a:r>
              <a:rPr lang="cs-CZ" dirty="0"/>
              <a:t> 2 – nastavení parametrů Stochastického oscilátoru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003233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92/103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043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VT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2</a:t>
            </a:r>
          </a:p>
        </p:txBody>
      </p:sp>
      <p:sp>
        <p:nvSpPr>
          <p:cNvPr id="5" name="Obdélník 4"/>
          <p:cNvSpPr/>
          <p:nvPr/>
        </p:nvSpPr>
        <p:spPr>
          <a:xfrm>
            <a:off x="467544" y="1288459"/>
            <a:ext cx="68407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21208"/>
            <a:ext cx="6048672" cy="383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547664" y="5751512"/>
            <a:ext cx="6048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1600" dirty="0"/>
              <a:t>Obr. </a:t>
            </a:r>
            <a:r>
              <a:rPr lang="cs-CZ" sz="1600" dirty="0" smtClean="0"/>
              <a:t>30. </a:t>
            </a:r>
            <a:r>
              <a:rPr lang="cs-CZ" sz="1600" dirty="0"/>
              <a:t>VT </a:t>
            </a:r>
            <a:r>
              <a:rPr lang="cs-CZ" sz="1600" dirty="0" err="1"/>
              <a:t>Trader</a:t>
            </a:r>
            <a:r>
              <a:rPr lang="cs-CZ" sz="1600" dirty="0"/>
              <a:t> 2 – graf EUR/NOK se zobrazenými indikátory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93/103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663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827584" y="1475656"/>
            <a:ext cx="7334200" cy="4617640"/>
          </a:xfrm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P</a:t>
            </a:r>
            <a:r>
              <a:rPr lang="cs-CZ" dirty="0" smtClean="0"/>
              <a:t>atří </a:t>
            </a:r>
            <a:r>
              <a:rPr lang="cs-CZ" dirty="0"/>
              <a:t>k nejpropracovanějším obchodním software.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Nabízí množství </a:t>
            </a:r>
            <a:r>
              <a:rPr lang="cs-CZ" dirty="0"/>
              <a:t>základních i pokročilých </a:t>
            </a:r>
            <a:r>
              <a:rPr lang="cs-CZ" dirty="0" smtClean="0"/>
              <a:t>obchodních nástrojů.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Umožňuje vytvářet a editovat indikátory pomocí programovacího </a:t>
            </a:r>
            <a:r>
              <a:rPr lang="cs-CZ" dirty="0"/>
              <a:t>jazyka </a:t>
            </a:r>
            <a:r>
              <a:rPr lang="cs-CZ" dirty="0" err="1"/>
              <a:t>NinjaScript</a:t>
            </a:r>
            <a:r>
              <a:rPr lang="cs-CZ" dirty="0"/>
              <a:t>, příbuzného jazyku C </a:t>
            </a:r>
            <a:r>
              <a:rPr lang="cs-CZ" dirty="0" smtClean="0"/>
              <a:t>#.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 Umožňuje napojení </a:t>
            </a:r>
            <a:r>
              <a:rPr lang="cs-CZ" dirty="0"/>
              <a:t>na celou řadu brokerů.  </a:t>
            </a:r>
            <a:endParaRPr lang="cs-CZ" dirty="0" smtClean="0"/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Obchodují se zde takřka všechny </a:t>
            </a:r>
            <a:r>
              <a:rPr lang="cs-CZ" dirty="0"/>
              <a:t>obvyklé instrumenty trhu – akcie, </a:t>
            </a:r>
            <a:r>
              <a:rPr lang="cs-CZ" dirty="0" err="1"/>
              <a:t>forex</a:t>
            </a:r>
            <a:r>
              <a:rPr lang="cs-CZ" dirty="0"/>
              <a:t>, </a:t>
            </a:r>
            <a:r>
              <a:rPr lang="cs-CZ" dirty="0" err="1"/>
              <a:t>futures</a:t>
            </a:r>
            <a:r>
              <a:rPr lang="cs-CZ" dirty="0"/>
              <a:t>, atd.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Platforma je placená – 60dolarů měsíčně nebo 995 dolarů jednorázově.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Po zaregistrování je k dispozici třicetidenní </a:t>
            </a:r>
            <a:r>
              <a:rPr lang="cs-CZ" dirty="0" err="1" smtClean="0"/>
              <a:t>demoúčet</a:t>
            </a:r>
            <a:r>
              <a:rPr lang="cs-CZ" dirty="0" smtClean="0"/>
              <a:t> zdarma.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Je k dispozici v anglickém jazyce.</a:t>
            </a: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94/103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99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0308" y="2492896"/>
            <a:ext cx="6912768" cy="4235966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Software je </a:t>
            </a:r>
            <a:r>
              <a:rPr lang="cs-CZ" dirty="0" smtClean="0"/>
              <a:t>nyní </a:t>
            </a:r>
            <a:r>
              <a:rPr lang="cs-CZ" dirty="0"/>
              <a:t>k dispozici </a:t>
            </a:r>
            <a:r>
              <a:rPr lang="cs-CZ" dirty="0" smtClean="0"/>
              <a:t>7. </a:t>
            </a:r>
            <a:r>
              <a:rPr lang="cs-CZ" dirty="0" smtClean="0"/>
              <a:t>verzi.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Je dostupný ve verzi pro operační systém Windows.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Doporučené hardwarové požadavky: </a:t>
            </a:r>
            <a:r>
              <a:rPr lang="cs-CZ" dirty="0" smtClean="0"/>
              <a:t>procesor Intel Pentium IV nebo ekvivalentní, </a:t>
            </a:r>
            <a:r>
              <a:rPr lang="cs-CZ" dirty="0"/>
              <a:t>1 GB RAM.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Instalace probíhá standardně.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Licenční klíč k </a:t>
            </a:r>
            <a:r>
              <a:rPr lang="cs-CZ" dirty="0" err="1" smtClean="0"/>
              <a:t>demoúčtu</a:t>
            </a:r>
            <a:r>
              <a:rPr lang="cs-CZ" dirty="0" smtClean="0"/>
              <a:t> </a:t>
            </a:r>
            <a:r>
              <a:rPr lang="cs-CZ" dirty="0"/>
              <a:t>obdrží uživatel do své emailové schránky.</a:t>
            </a:r>
          </a:p>
          <a:p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1979712" y="1288460"/>
            <a:ext cx="38164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Instalace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95/103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583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312894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77" y="1924109"/>
            <a:ext cx="5503619" cy="3825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691680" y="5733256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31.  </a:t>
            </a:r>
            <a:r>
              <a:rPr lang="cs-CZ" dirty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</a:t>
            </a:r>
            <a:r>
              <a:rPr lang="cs-CZ" dirty="0"/>
              <a:t>7 – úvodní obrazovka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96/103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490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312894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sp>
        <p:nvSpPr>
          <p:cNvPr id="6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87450" y="2204864"/>
            <a:ext cx="6974334" cy="424760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cs-CZ" dirty="0"/>
              <a:t>Prostředí je plně modifikovatelné.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 nabídce “ </a:t>
            </a:r>
            <a:r>
              <a:rPr lang="cs-CZ" dirty="0" err="1"/>
              <a:t>File</a:t>
            </a:r>
            <a:r>
              <a:rPr lang="cs-CZ" dirty="0"/>
              <a:t> </a:t>
            </a:r>
            <a:r>
              <a:rPr lang="cs-CZ" dirty="0" smtClean="0"/>
              <a:t>-&gt;</a:t>
            </a:r>
            <a:r>
              <a:rPr lang="cs-CZ" dirty="0" err="1" smtClean="0"/>
              <a:t>Connect</a:t>
            </a:r>
            <a:r>
              <a:rPr lang="cs-CZ" dirty="0" smtClean="0"/>
              <a:t>“ volí obchodník poskytovatele dat. 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Velká propracovanost platformy si žádá delší dobu osvojení.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Přístup k obchodování je </a:t>
            </a:r>
            <a:r>
              <a:rPr lang="cs-CZ" dirty="0" smtClean="0"/>
              <a:t>možný </a:t>
            </a:r>
            <a:r>
              <a:rPr lang="cs-CZ" dirty="0" smtClean="0"/>
              <a:t>přímo z postranního panelu grafu.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Zadávání obchodních příkazů je komplexní -&gt; ocení především zkušenější obchodníci.</a:t>
            </a:r>
          </a:p>
          <a:p>
            <a:pPr marL="45720" indent="0">
              <a:buNone/>
            </a:pPr>
            <a:endParaRPr lang="cs-CZ" dirty="0"/>
          </a:p>
          <a:p>
            <a:pPr marL="45720" indent="0">
              <a:buNone/>
            </a:pPr>
            <a:endParaRPr lang="cs-CZ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219257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     	</a:t>
            </a:r>
            <a:r>
              <a:rPr lang="cs-CZ" dirty="0"/>
              <a:t>	</a:t>
            </a:r>
            <a:r>
              <a:rPr lang="cs-CZ" dirty="0" smtClean="0"/>
              <a:t>		97/103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010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539552" y="1312894"/>
            <a:ext cx="6696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Uživatelské prostředí</a:t>
            </a:r>
            <a:endParaRPr lang="cs-CZ" sz="3200" b="1" i="1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221" y="1890713"/>
            <a:ext cx="6254139" cy="393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Obdélník 5"/>
          <p:cNvSpPr/>
          <p:nvPr/>
        </p:nvSpPr>
        <p:spPr>
          <a:xfrm>
            <a:off x="1475656" y="580526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/>
              <a:t>Obr. </a:t>
            </a:r>
            <a:r>
              <a:rPr lang="cs-CZ" dirty="0" smtClean="0"/>
              <a:t>32.  </a:t>
            </a:r>
            <a:r>
              <a:rPr lang="cs-CZ" dirty="0"/>
              <a:t>Ninja </a:t>
            </a:r>
            <a:r>
              <a:rPr lang="cs-CZ" dirty="0" err="1"/>
              <a:t>Trader</a:t>
            </a:r>
            <a:r>
              <a:rPr lang="cs-CZ" dirty="0"/>
              <a:t> 7 </a:t>
            </a:r>
            <a:r>
              <a:rPr lang="cs-CZ" dirty="0" smtClean="0"/>
              <a:t>– zadání </a:t>
            </a:r>
            <a:r>
              <a:rPr lang="cs-CZ" dirty="0"/>
              <a:t>obchodního příkazu z grafu</a:t>
            </a:r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98/103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81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>
          <a:xfrm>
            <a:off x="1115616" y="2060848"/>
            <a:ext cx="7128792" cy="4176464"/>
          </a:xfrm>
        </p:spPr>
        <p:txBody>
          <a:bodyPr>
            <a:normAutofit fontScale="92500"/>
          </a:bodyPr>
          <a:lstStyle/>
          <a:p>
            <a:pPr>
              <a:buFont typeface="Arial" pitchFamily="34" charset="0"/>
              <a:buChar char="•"/>
            </a:pPr>
            <a:r>
              <a:rPr lang="cs-CZ" dirty="0" smtClean="0"/>
              <a:t>Velká škála analytických nástrojů.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Obsahuje veškeré významné nástroje technické analýzy.</a:t>
            </a:r>
          </a:p>
          <a:p>
            <a:pPr>
              <a:buFont typeface="Arial" pitchFamily="34" charset="0"/>
              <a:buChar char="•"/>
            </a:pPr>
            <a:r>
              <a:rPr lang="cs-CZ" dirty="0"/>
              <a:t>Zabudovaný editor umožňuje </a:t>
            </a:r>
            <a:r>
              <a:rPr lang="cs-CZ" dirty="0" smtClean="0"/>
              <a:t>v jazyce </a:t>
            </a:r>
            <a:r>
              <a:rPr lang="cs-CZ" dirty="0" err="1" smtClean="0"/>
              <a:t>NinjaScript</a:t>
            </a:r>
            <a:r>
              <a:rPr lang="cs-CZ" dirty="0" smtClean="0"/>
              <a:t> naprogramovat </a:t>
            </a:r>
            <a:r>
              <a:rPr lang="cs-CZ" dirty="0"/>
              <a:t>vlastní indikátory </a:t>
            </a:r>
            <a:r>
              <a:rPr lang="cs-CZ" dirty="0" smtClean="0"/>
              <a:t>případně </a:t>
            </a:r>
            <a:r>
              <a:rPr lang="cs-CZ" dirty="0"/>
              <a:t>editovat indikátory stávající.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Indikátory jsou dostupné z nástrojové lišty grafu.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 Po nastavení parametrů indikátoru a jejich potvrzení je tento automaticky vypočítán a zakreslen do grafu</a:t>
            </a:r>
            <a:r>
              <a:rPr lang="cs-CZ" dirty="0" smtClean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cs-CZ" dirty="0" smtClean="0"/>
              <a:t>Možnost vybrání více indikátorů současně.</a:t>
            </a:r>
            <a:endParaRPr lang="cs-CZ" dirty="0"/>
          </a:p>
          <a:p>
            <a:pPr>
              <a:buFont typeface="Arial" pitchFamily="34" charset="0"/>
              <a:buChar char="•"/>
            </a:pPr>
            <a:r>
              <a:rPr lang="cs-CZ" dirty="0"/>
              <a:t>Grafické nástroje se vkládají manuálně do grafu. Jejich vkládání je velice </a:t>
            </a:r>
            <a:r>
              <a:rPr lang="cs-CZ" dirty="0" smtClean="0"/>
              <a:t>intuitivní, obdobné jako u VT </a:t>
            </a:r>
            <a:r>
              <a:rPr lang="cs-CZ" dirty="0" err="1" smtClean="0"/>
              <a:t>Traderu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971600" y="332656"/>
            <a:ext cx="7190184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cs-CZ" dirty="0" smtClean="0"/>
              <a:t>Ninja </a:t>
            </a:r>
            <a:r>
              <a:rPr lang="cs-CZ" dirty="0" err="1" smtClean="0"/>
              <a:t>Trader</a:t>
            </a:r>
            <a:r>
              <a:rPr lang="cs-CZ" dirty="0" smtClean="0"/>
              <a:t> 7</a:t>
            </a:r>
            <a:endParaRPr lang="cs-CZ" dirty="0"/>
          </a:p>
        </p:txBody>
      </p:sp>
      <p:sp>
        <p:nvSpPr>
          <p:cNvPr id="5" name="Obdélník 4"/>
          <p:cNvSpPr/>
          <p:nvPr/>
        </p:nvSpPr>
        <p:spPr>
          <a:xfrm>
            <a:off x="395536" y="1312894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 algn="ctr"/>
            <a:r>
              <a:rPr lang="cs-CZ" sz="3200" b="1" i="1" dirty="0" smtClean="0"/>
              <a:t>Nástroje technické analýzy</a:t>
            </a:r>
            <a:endParaRPr lang="cs-CZ" sz="3200" b="1" i="1" dirty="0"/>
          </a:p>
        </p:txBody>
      </p:sp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>
          <a:xfrm>
            <a:off x="457199" y="6172200"/>
            <a:ext cx="8147249" cy="365125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analýza</a:t>
            </a:r>
            <a:r>
              <a:rPr lang="en-US" dirty="0" smtClean="0"/>
              <a:t> </a:t>
            </a:r>
            <a:r>
              <a:rPr lang="en-US" dirty="0" err="1" smtClean="0"/>
              <a:t>finančních</a:t>
            </a:r>
            <a:r>
              <a:rPr lang="en-US" dirty="0" smtClean="0"/>
              <a:t> </a:t>
            </a:r>
            <a:r>
              <a:rPr lang="en-US" dirty="0" err="1" smtClean="0"/>
              <a:t>trhů</a:t>
            </a:r>
            <a:r>
              <a:rPr lang="cs-CZ" dirty="0" smtClean="0"/>
              <a:t> – Obchodní platformy				99/103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177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erodynamika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912</TotalTime>
  <Words>3761</Words>
  <Application>Microsoft Office PowerPoint</Application>
  <PresentationFormat>Předvádění na obrazovce (4:3)</PresentationFormat>
  <Paragraphs>856</Paragraphs>
  <Slides>103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103</vt:i4>
      </vt:variant>
    </vt:vector>
  </HeadingPairs>
  <TitlesOfParts>
    <vt:vector size="104" baseType="lpstr">
      <vt:lpstr>Aerodynamika</vt:lpstr>
      <vt:lpstr>Technická analýza finančních trhů</vt:lpstr>
      <vt:lpstr>Analýzy finančního trhu</vt:lpstr>
      <vt:lpstr>Fundamentální analýza</vt:lpstr>
      <vt:lpstr>Technická analýza</vt:lpstr>
      <vt:lpstr>Psychologická analýza</vt:lpstr>
      <vt:lpstr>DOW Teorie</vt:lpstr>
      <vt:lpstr>Určení trendu</vt:lpstr>
      <vt:lpstr>Určení trendu</vt:lpstr>
      <vt:lpstr>Určení trendu – primární trend</vt:lpstr>
      <vt:lpstr>Určení trendu – sekundární trend</vt:lpstr>
      <vt:lpstr>Fáze vývoje primárního trendu</vt:lpstr>
      <vt:lpstr>Fáze vývoje primárního trendu</vt:lpstr>
      <vt:lpstr>Jeden trend musí být potvrzen druhým</vt:lpstr>
      <vt:lpstr>Trend musí být potvrzen objemem</vt:lpstr>
      <vt:lpstr>Tržní průměry všechno zlevní</vt:lpstr>
      <vt:lpstr>Trend existuje, dokud se neobjeví signál pro jeho zásadní kvalitativní změnu</vt:lpstr>
      <vt:lpstr>Grafy technické analýzy</vt:lpstr>
      <vt:lpstr>Sloupcový (čárkový) graf </vt:lpstr>
      <vt:lpstr>Sloupcový (čárkový) graf</vt:lpstr>
      <vt:lpstr>Sloupcový (čárkový) graf</vt:lpstr>
      <vt:lpstr>Svíčkový graf</vt:lpstr>
      <vt:lpstr>Svíčkový graf</vt:lpstr>
      <vt:lpstr>Svíčkový graf</vt:lpstr>
      <vt:lpstr>Čárový graf</vt:lpstr>
      <vt:lpstr>Trend</vt:lpstr>
      <vt:lpstr>Trendové čáry</vt:lpstr>
      <vt:lpstr>Support a rezistence</vt:lpstr>
      <vt:lpstr>Support a rezistence</vt:lpstr>
      <vt:lpstr>Základní nástroje technické analýzy</vt:lpstr>
      <vt:lpstr>Grafické formace</vt:lpstr>
      <vt:lpstr>Vrchol (dno)</vt:lpstr>
      <vt:lpstr>Hlava a ramena</vt:lpstr>
      <vt:lpstr>Hlava a ramena</vt:lpstr>
      <vt:lpstr>Trojúhelníky</vt:lpstr>
      <vt:lpstr>Trojúhelníky</vt:lpstr>
      <vt:lpstr>Trojúhelníky</vt:lpstr>
      <vt:lpstr>Prezentace aplikace PowerPoint</vt:lpstr>
      <vt:lpstr>Matematicko – statistické indikátory</vt:lpstr>
      <vt:lpstr>Indikátory sledující trend</vt:lpstr>
      <vt:lpstr>Indikátory sledující trend</vt:lpstr>
      <vt:lpstr>Indikátory sledující trend</vt:lpstr>
      <vt:lpstr>Indikátory sledující trend</vt:lpstr>
      <vt:lpstr>Indikátory sledující trend</vt:lpstr>
      <vt:lpstr>Indikátory sledující trend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OBCHODNÍ PLATFORMY</vt:lpstr>
      <vt:lpstr>Obchodní platformy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Obchodní platformy 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Technická analýza finančních trhů</dc:title>
  <dc:creator>Radek</dc:creator>
  <cp:lastModifiedBy>Radek</cp:lastModifiedBy>
  <cp:revision>82</cp:revision>
  <dcterms:created xsi:type="dcterms:W3CDTF">2011-06-03T19:43:34Z</dcterms:created>
  <dcterms:modified xsi:type="dcterms:W3CDTF">2011-06-06T20:47:02Z</dcterms:modified>
</cp:coreProperties>
</file>