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</p:sldMasterIdLst>
  <p:notesMasterIdLst>
    <p:notesMasterId r:id="rId17"/>
  </p:notesMasterIdLst>
  <p:sldIdLst>
    <p:sldId id="256" r:id="rId2"/>
    <p:sldId id="257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60" r:id="rId15"/>
    <p:sldId id="283" r:id="rId16"/>
  </p:sldIdLst>
  <p:sldSz cx="9144000" cy="5143500" type="screen16x9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99CCFF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2787" autoAdjust="0"/>
    <p:restoredTop sz="90000" autoAdjust="0"/>
  </p:normalViewPr>
  <p:slideViewPr>
    <p:cSldViewPr>
      <p:cViewPr>
        <p:scale>
          <a:sx n="150" d="100"/>
          <a:sy n="150" d="100"/>
        </p:scale>
        <p:origin x="-2424" y="-88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CD8FA98-CF00-42DA-A64D-3F96FE0E0ED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8FE55F-4001-4810-B229-159D3D43128A}" type="slidenum">
              <a:rPr lang="cs-CZ" smtClean="0"/>
              <a:pPr/>
              <a:t>1</a:t>
            </a:fld>
            <a:endParaRPr lang="cs-CZ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cs-CZ" smtClean="0"/>
              <a:t>Test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 bwMode="white">
          <a:xfrm>
            <a:off x="0" y="4477943"/>
            <a:ext cx="9144000" cy="665559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Obdélník 4"/>
          <p:cNvSpPr/>
          <p:nvPr/>
        </p:nvSpPr>
        <p:spPr>
          <a:xfrm>
            <a:off x="-9525" y="4539855"/>
            <a:ext cx="2249488" cy="53459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bdélník 5"/>
          <p:cNvSpPr/>
          <p:nvPr/>
        </p:nvSpPr>
        <p:spPr>
          <a:xfrm>
            <a:off x="2359029" y="4532712"/>
            <a:ext cx="6784975" cy="535781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362200" y="3028950"/>
            <a:ext cx="6477000" cy="13716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362200" y="4537528"/>
            <a:ext cx="6705600" cy="51435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7" name="Zástupný symbol pro datum 27"/>
          <p:cNvSpPr>
            <a:spLocks noGrp="1"/>
          </p:cNvSpPr>
          <p:nvPr>
            <p:ph type="dt" sz="half" idx="10"/>
          </p:nvPr>
        </p:nvSpPr>
        <p:spPr>
          <a:xfrm>
            <a:off x="76201" y="4551760"/>
            <a:ext cx="2057400" cy="51435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zápatí 16"/>
          <p:cNvSpPr>
            <a:spLocks noGrp="1"/>
          </p:cNvSpPr>
          <p:nvPr>
            <p:ph type="ftr" sz="quarter" idx="11"/>
          </p:nvPr>
        </p:nvSpPr>
        <p:spPr>
          <a:xfrm>
            <a:off x="2085977" y="177405"/>
            <a:ext cx="5867401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1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8001000" y="171451"/>
            <a:ext cx="838200" cy="2857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97CB8D9-EF64-43F7-900C-7CBD43402C8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4CEB7-8F7E-4E07-A52C-E2E67B5783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 bwMode="white">
          <a:xfrm>
            <a:off x="6096004" y="0"/>
            <a:ext cx="320675" cy="51435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Obdélník 4"/>
          <p:cNvSpPr/>
          <p:nvPr/>
        </p:nvSpPr>
        <p:spPr>
          <a:xfrm>
            <a:off x="6142038" y="457200"/>
            <a:ext cx="228600" cy="46863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bdélník 5"/>
          <p:cNvSpPr/>
          <p:nvPr/>
        </p:nvSpPr>
        <p:spPr>
          <a:xfrm>
            <a:off x="6142038" y="0"/>
            <a:ext cx="228600" cy="40005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53201" y="457201"/>
            <a:ext cx="2057400" cy="4137422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457202"/>
            <a:ext cx="5562600" cy="4137423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553203" y="4686300"/>
            <a:ext cx="2209801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204" y="4686300"/>
            <a:ext cx="5573713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 rot="5400000">
            <a:off x="6056313" y="77790"/>
            <a:ext cx="40005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8C3C00-2DD8-4C4B-A2DE-3BB1484A1A6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2648" y="171450"/>
            <a:ext cx="8153400" cy="74295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612648" y="1200150"/>
            <a:ext cx="8153400" cy="337185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DE2C2-318F-44DA-BC40-2ED8B2CDFAA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 bwMode="white">
          <a:xfrm>
            <a:off x="0" y="1143000"/>
            <a:ext cx="9144000" cy="85725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Obdélník 4"/>
          <p:cNvSpPr/>
          <p:nvPr/>
        </p:nvSpPr>
        <p:spPr>
          <a:xfrm>
            <a:off x="2" y="1200150"/>
            <a:ext cx="1295401" cy="7429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bdélník 5"/>
          <p:cNvSpPr/>
          <p:nvPr/>
        </p:nvSpPr>
        <p:spPr>
          <a:xfrm>
            <a:off x="1371601" y="1200150"/>
            <a:ext cx="7772401" cy="74295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71602" y="2057402"/>
            <a:ext cx="7123112" cy="1254919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71600" y="1200150"/>
            <a:ext cx="7620000" cy="74295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7" name="Zástupný symbol pro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12"/>
          <p:cNvSpPr>
            <a:spLocks noGrp="1"/>
          </p:cNvSpPr>
          <p:nvPr>
            <p:ph type="sldNum" sz="quarter" idx="11"/>
          </p:nvPr>
        </p:nvSpPr>
        <p:spPr>
          <a:xfrm>
            <a:off x="2" y="1314451"/>
            <a:ext cx="1295401" cy="52625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C159315-C60A-4071-974B-03BEA821F3D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9" name="Zástupný symbol pro zápatí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609600" y="1192176"/>
            <a:ext cx="3886200" cy="34290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844902" y="1192176"/>
            <a:ext cx="3886200" cy="34290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B42A211-FE31-4902-B02C-AF2C17C6391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7" name="Zástupný symbol pro zápatí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3399" y="204789"/>
            <a:ext cx="8153400" cy="652463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609600" y="1828801"/>
            <a:ext cx="3886200" cy="268605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800601" y="1828801"/>
            <a:ext cx="3886200" cy="268605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6" name="Zástupný symbol pro text 15"/>
          <p:cNvSpPr>
            <a:spLocks noGrp="1"/>
          </p:cNvSpPr>
          <p:nvPr>
            <p:ph type="body" sz="quarter" idx="1"/>
          </p:nvPr>
        </p:nvSpPr>
        <p:spPr>
          <a:xfrm>
            <a:off x="609600" y="1314450"/>
            <a:ext cx="3886200" cy="48006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3"/>
          </p:nvPr>
        </p:nvSpPr>
        <p:spPr>
          <a:xfrm>
            <a:off x="4800601" y="1314450"/>
            <a:ext cx="3886200" cy="48006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7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D72A559-298A-4A93-97A9-D1F45B06F2D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9" name="Zástupný symbol pro zápatí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664F6-18A1-435A-8686-35D7C0E7E1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2" y="4686300"/>
            <a:ext cx="533399" cy="2857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EDE0C81-4ECF-4ADA-837C-D4F6FBA7261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204789"/>
            <a:ext cx="8077200" cy="652463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09600" y="1314450"/>
            <a:ext cx="1600200" cy="325755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2362200" y="1314450"/>
            <a:ext cx="6400800" cy="33147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C9375-C69A-4E47-9714-47EC7A19F14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 bwMode="white">
          <a:xfrm>
            <a:off x="-9525" y="3429000"/>
            <a:ext cx="9144000" cy="66556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bdélník 5"/>
          <p:cNvSpPr/>
          <p:nvPr/>
        </p:nvSpPr>
        <p:spPr>
          <a:xfrm>
            <a:off x="-9524" y="3498058"/>
            <a:ext cx="1463675" cy="53459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bdélník 6"/>
          <p:cNvSpPr/>
          <p:nvPr/>
        </p:nvSpPr>
        <p:spPr>
          <a:xfrm>
            <a:off x="1544639" y="3490915"/>
            <a:ext cx="7599362" cy="534591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bdélník 7"/>
          <p:cNvSpPr/>
          <p:nvPr/>
        </p:nvSpPr>
        <p:spPr bwMode="white">
          <a:xfrm>
            <a:off x="1447805" y="0"/>
            <a:ext cx="100013" cy="51506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600200" y="4114800"/>
            <a:ext cx="7315200" cy="51435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00200" y="3486150"/>
            <a:ext cx="7315200" cy="51435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560577" y="0"/>
            <a:ext cx="7583424" cy="3426714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Klepnutím na ikonu přidáte obrázek.</a:t>
            </a:r>
            <a:endParaRPr lang="en-US" noProof="0" dirty="0"/>
          </a:p>
        </p:txBody>
      </p:sp>
      <p:sp>
        <p:nvSpPr>
          <p:cNvPr id="9" name="Zástupný symbol pro datum 11"/>
          <p:cNvSpPr>
            <a:spLocks noGrp="1"/>
          </p:cNvSpPr>
          <p:nvPr>
            <p:ph type="dt" sz="half" idx="10"/>
          </p:nvPr>
        </p:nvSpPr>
        <p:spPr>
          <a:xfrm>
            <a:off x="6248400" y="4686300"/>
            <a:ext cx="2667000" cy="273844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číslo snímku 12"/>
          <p:cNvSpPr>
            <a:spLocks noGrp="1"/>
          </p:cNvSpPr>
          <p:nvPr>
            <p:ph type="sldNum" sz="quarter" idx="11"/>
          </p:nvPr>
        </p:nvSpPr>
        <p:spPr>
          <a:xfrm>
            <a:off x="2" y="3500440"/>
            <a:ext cx="1447799" cy="497681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DD8134CD-06D9-4F7F-8081-89383B98F5A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1" name="Zástupný symbol pro zápatí 13"/>
          <p:cNvSpPr>
            <a:spLocks noGrp="1"/>
          </p:cNvSpPr>
          <p:nvPr>
            <p:ph type="ftr" sz="quarter" idx="12"/>
          </p:nvPr>
        </p:nvSpPr>
        <p:spPr>
          <a:xfrm>
            <a:off x="1600200" y="4686300"/>
            <a:ext cx="4572000" cy="273844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21"/>
          <p:cNvSpPr>
            <a:spLocks noGrp="1"/>
          </p:cNvSpPr>
          <p:nvPr>
            <p:ph type="title"/>
          </p:nvPr>
        </p:nvSpPr>
        <p:spPr bwMode="auto">
          <a:xfrm>
            <a:off x="609600" y="171450"/>
            <a:ext cx="81534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  <a:endParaRPr lang="en-US" smtClean="0"/>
          </a:p>
        </p:txBody>
      </p:sp>
      <p:sp>
        <p:nvSpPr>
          <p:cNvPr id="1027" name="Zástupný symbol pro text 12"/>
          <p:cNvSpPr>
            <a:spLocks noGrp="1"/>
          </p:cNvSpPr>
          <p:nvPr>
            <p:ph type="body" idx="1"/>
          </p:nvPr>
        </p:nvSpPr>
        <p:spPr bwMode="auto">
          <a:xfrm>
            <a:off x="612775" y="1200151"/>
            <a:ext cx="81534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096000" y="4686300"/>
            <a:ext cx="2667000" cy="273844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609604" y="4686300"/>
            <a:ext cx="5421313" cy="273844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Obdélník 6"/>
          <p:cNvSpPr/>
          <p:nvPr/>
        </p:nvSpPr>
        <p:spPr bwMode="white">
          <a:xfrm>
            <a:off x="0" y="926306"/>
            <a:ext cx="9144000" cy="23931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bdélník 7"/>
          <p:cNvSpPr/>
          <p:nvPr/>
        </p:nvSpPr>
        <p:spPr>
          <a:xfrm>
            <a:off x="2" y="959644"/>
            <a:ext cx="533399" cy="1714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bdélník 8"/>
          <p:cNvSpPr/>
          <p:nvPr/>
        </p:nvSpPr>
        <p:spPr>
          <a:xfrm>
            <a:off x="590553" y="959644"/>
            <a:ext cx="8553449" cy="17145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2" y="953692"/>
            <a:ext cx="533399" cy="18335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1349518-C553-4727-8D08-DC4976FEE42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2" r:id="rId2"/>
    <p:sldLayoutId id="2147483837" r:id="rId3"/>
    <p:sldLayoutId id="2147483838" r:id="rId4"/>
    <p:sldLayoutId id="2147483839" r:id="rId5"/>
    <p:sldLayoutId id="2147483833" r:id="rId6"/>
    <p:sldLayoutId id="2147483840" r:id="rId7"/>
    <p:sldLayoutId id="2147483834" r:id="rId8"/>
    <p:sldLayoutId id="2147483841" r:id="rId9"/>
    <p:sldLayoutId id="2147483835" r:id="rId10"/>
    <p:sldLayoutId id="21474838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B58B80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C3986D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9" y="1393025"/>
            <a:ext cx="7786688" cy="1607355"/>
          </a:xfrm>
        </p:spPr>
        <p:txBody>
          <a:bodyPr anchor="t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sz="2800" dirty="0" smtClean="0"/>
              <a:t>Programová knihovna pro obsluhu digitálního teploměru DS18B20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/>
            </a:r>
            <a:br>
              <a:rPr lang="cs-CZ" dirty="0" smtClean="0"/>
            </a:br>
            <a:r>
              <a:rPr lang="cs-CZ" sz="2400" dirty="0" smtClean="0"/>
              <a:t>Výuková prezentace</a:t>
            </a:r>
            <a:endParaRPr lang="cs-CZ" sz="2400" dirty="0" smtClean="0">
              <a:solidFill>
                <a:schemeClr val="tx1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62200" y="4537472"/>
            <a:ext cx="6705600" cy="514350"/>
          </a:xfrm>
        </p:spPr>
        <p:txBody>
          <a:bodyPr/>
          <a:lstStyle/>
          <a:p>
            <a:pPr eaLnBrk="1" hangingPunct="1"/>
            <a:r>
              <a:rPr lang="cs-CZ" smtClean="0"/>
              <a:t>Jiří Hubáček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"/>
          <p:cNvSpPr>
            <a:spLocks noGrp="1" noChangeArrowheads="1"/>
          </p:cNvSpPr>
          <p:nvPr>
            <p:ph type="title"/>
          </p:nvPr>
        </p:nvSpPr>
        <p:spPr>
          <a:xfrm>
            <a:off x="1143002" y="114300"/>
            <a:ext cx="7772401" cy="857250"/>
          </a:xfrm>
        </p:spPr>
        <p:txBody>
          <a:bodyPr/>
          <a:lstStyle/>
          <a:p>
            <a:pPr eaLnBrk="1" hangingPunct="1"/>
            <a:r>
              <a:rPr lang="cs-CZ" sz="3600" dirty="0" smtClean="0"/>
              <a:t>Interní funkce 1</a:t>
            </a:r>
            <a:endParaRPr lang="cs-CZ" sz="3600" dirty="0" smtClean="0"/>
          </a:p>
        </p:txBody>
      </p:sp>
      <p:sp>
        <p:nvSpPr>
          <p:cNvPr id="10243" name="Rectangle 11"/>
          <p:cNvSpPr>
            <a:spLocks noGrp="1" noChangeArrowheads="1"/>
          </p:cNvSpPr>
          <p:nvPr>
            <p:ph sz="quarter" idx="1"/>
          </p:nvPr>
        </p:nvSpPr>
        <p:spPr>
          <a:xfrm>
            <a:off x="0" y="1285866"/>
            <a:ext cx="9144000" cy="3857634"/>
          </a:xfrm>
        </p:spPr>
        <p:txBody>
          <a:bodyPr/>
          <a:lstStyle/>
          <a:p>
            <a:r>
              <a:rPr lang="cs-CZ" sz="1200" b="1" dirty="0" smtClean="0"/>
              <a:t>WIRE_Reset</a:t>
            </a:r>
            <a:r>
              <a:rPr lang="cs-CZ" sz="1200" dirty="0" smtClean="0"/>
              <a:t>(</a:t>
            </a:r>
            <a:r>
              <a:rPr lang="cs-CZ" sz="1200" dirty="0" err="1" smtClean="0"/>
              <a:t>void</a:t>
            </a:r>
            <a:r>
              <a:rPr lang="cs-CZ" sz="1200" dirty="0" smtClean="0"/>
              <a:t>)</a:t>
            </a:r>
          </a:p>
          <a:p>
            <a:pPr>
              <a:buNone/>
            </a:pPr>
            <a:r>
              <a:rPr lang="cs-CZ" sz="1200" dirty="0" smtClean="0"/>
              <a:t>	Funkce </a:t>
            </a:r>
            <a:r>
              <a:rPr lang="cs-CZ" sz="1200" dirty="0" smtClean="0"/>
              <a:t>pro iniciaci komunikace na 1-</a:t>
            </a:r>
            <a:r>
              <a:rPr lang="cs-CZ" sz="1200" dirty="0" err="1" smtClean="0"/>
              <a:t>wire</a:t>
            </a:r>
            <a:r>
              <a:rPr lang="cs-CZ" sz="1200" dirty="0" smtClean="0"/>
              <a:t>, nemá argumenty, skládá se z čekání a vysílání logické 0 na sběrnici. Zařízení přítomné na 1-</a:t>
            </a:r>
            <a:r>
              <a:rPr lang="cs-CZ" sz="1200" dirty="0" err="1" smtClean="0"/>
              <a:t>wire</a:t>
            </a:r>
            <a:r>
              <a:rPr lang="cs-CZ" sz="1200" dirty="0" smtClean="0"/>
              <a:t> odpoví pulzem. Vrací 0, pokud nedošlo k chybě.</a:t>
            </a:r>
          </a:p>
          <a:p>
            <a:r>
              <a:rPr lang="cs-CZ" sz="1200" dirty="0" smtClean="0"/>
              <a:t> </a:t>
            </a:r>
            <a:r>
              <a:rPr lang="cs-CZ" sz="1200" b="1" dirty="0" smtClean="0"/>
              <a:t>WIRE_</a:t>
            </a:r>
            <a:r>
              <a:rPr lang="cs-CZ" sz="1200" b="1" dirty="0" err="1" smtClean="0"/>
              <a:t>GetVal</a:t>
            </a:r>
            <a:r>
              <a:rPr lang="cs-CZ" sz="1200" dirty="0" smtClean="0"/>
              <a:t>(</a:t>
            </a:r>
            <a:r>
              <a:rPr lang="cs-CZ" sz="1200" dirty="0" err="1" smtClean="0"/>
              <a:t>void</a:t>
            </a:r>
            <a:r>
              <a:rPr lang="cs-CZ" sz="1200" dirty="0" smtClean="0"/>
              <a:t>)</a:t>
            </a:r>
          </a:p>
          <a:p>
            <a:pPr>
              <a:buNone/>
            </a:pPr>
            <a:r>
              <a:rPr lang="cs-CZ" sz="1200" dirty="0" smtClean="0"/>
              <a:t>	Jednoduchá </a:t>
            </a:r>
            <a:r>
              <a:rPr lang="cs-CZ" sz="1200" dirty="0" smtClean="0"/>
              <a:t>funkce, která čte přímo z registru hodnotu zapsanou z vnějšku </a:t>
            </a:r>
          </a:p>
          <a:p>
            <a:r>
              <a:rPr lang="cs-CZ" sz="1200" b="1" dirty="0" smtClean="0"/>
              <a:t>WIRE_</a:t>
            </a:r>
            <a:r>
              <a:rPr lang="cs-CZ" sz="1200" b="1" dirty="0" err="1" smtClean="0"/>
              <a:t>Write</a:t>
            </a:r>
            <a:r>
              <a:rPr lang="cs-CZ" sz="1200" b="1" dirty="0" smtClean="0"/>
              <a:t>_bit</a:t>
            </a:r>
            <a:r>
              <a:rPr lang="cs-CZ" sz="1200" dirty="0" smtClean="0"/>
              <a:t>(uint8_t </a:t>
            </a:r>
            <a:r>
              <a:rPr lang="cs-CZ" sz="1200" dirty="0" err="1" smtClean="0"/>
              <a:t>value</a:t>
            </a:r>
            <a:r>
              <a:rPr lang="cs-CZ" sz="1200" dirty="0" smtClean="0"/>
              <a:t>)</a:t>
            </a:r>
          </a:p>
          <a:p>
            <a:pPr>
              <a:buNone/>
            </a:pPr>
            <a:r>
              <a:rPr lang="cs-CZ" sz="1200" dirty="0" smtClean="0"/>
              <a:t>	Vstupem </a:t>
            </a:r>
            <a:r>
              <a:rPr lang="cs-CZ" sz="1200" dirty="0" smtClean="0"/>
              <a:t>do funkce je číslo, ale ve skutečnosti chce jen 1/0. Následně tento jeden bit odešle na sběrnici. Nevrací nic.</a:t>
            </a:r>
          </a:p>
          <a:p>
            <a:r>
              <a:rPr lang="cs-CZ" sz="1200" b="1" dirty="0" smtClean="0"/>
              <a:t>WIRE_</a:t>
            </a:r>
            <a:r>
              <a:rPr lang="cs-CZ" sz="1200" b="1" dirty="0" err="1" smtClean="0"/>
              <a:t>Read</a:t>
            </a:r>
            <a:r>
              <a:rPr lang="cs-CZ" sz="1200" b="1" dirty="0" smtClean="0"/>
              <a:t>_bit</a:t>
            </a:r>
            <a:r>
              <a:rPr lang="cs-CZ" sz="1200" dirty="0" smtClean="0"/>
              <a:t>(</a:t>
            </a:r>
            <a:r>
              <a:rPr lang="cs-CZ" sz="1200" dirty="0" err="1" smtClean="0"/>
              <a:t>void</a:t>
            </a:r>
            <a:r>
              <a:rPr lang="cs-CZ" sz="1200" dirty="0" smtClean="0"/>
              <a:t>)</a:t>
            </a:r>
          </a:p>
          <a:p>
            <a:pPr>
              <a:buNone/>
            </a:pPr>
            <a:r>
              <a:rPr lang="cs-CZ" sz="1200" dirty="0" smtClean="0"/>
              <a:t>	Funkce </a:t>
            </a:r>
            <a:r>
              <a:rPr lang="cs-CZ" sz="1200" dirty="0" smtClean="0"/>
              <a:t>otevře okno pro čtení na sběrnici, nemá argumenty, vrací přečtenou hodnotu (0/1)</a:t>
            </a:r>
          </a:p>
          <a:p>
            <a:endParaRPr lang="cs-CZ" sz="1200" dirty="0" smtClean="0"/>
          </a:p>
          <a:p>
            <a:pPr eaLnBrk="1" hangingPunct="1">
              <a:buFont typeface="Wingdings" pitchFamily="2" charset="2"/>
              <a:buNone/>
            </a:pPr>
            <a:endParaRPr lang="cs-CZ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"/>
          <p:cNvSpPr>
            <a:spLocks noGrp="1" noChangeArrowheads="1"/>
          </p:cNvSpPr>
          <p:nvPr>
            <p:ph type="title"/>
          </p:nvPr>
        </p:nvSpPr>
        <p:spPr>
          <a:xfrm>
            <a:off x="1143002" y="114300"/>
            <a:ext cx="7772401" cy="857250"/>
          </a:xfrm>
        </p:spPr>
        <p:txBody>
          <a:bodyPr/>
          <a:lstStyle/>
          <a:p>
            <a:pPr eaLnBrk="1" hangingPunct="1"/>
            <a:r>
              <a:rPr lang="cs-CZ" sz="3600" dirty="0" smtClean="0"/>
              <a:t>Interní funkce 2</a:t>
            </a:r>
            <a:endParaRPr lang="cs-CZ" sz="3600" dirty="0" smtClean="0"/>
          </a:p>
        </p:txBody>
      </p:sp>
      <p:sp>
        <p:nvSpPr>
          <p:cNvPr id="10243" name="Rectangle 11"/>
          <p:cNvSpPr>
            <a:spLocks noGrp="1" noChangeArrowheads="1"/>
          </p:cNvSpPr>
          <p:nvPr>
            <p:ph sz="quarter" idx="1"/>
          </p:nvPr>
        </p:nvSpPr>
        <p:spPr>
          <a:xfrm>
            <a:off x="0" y="1285866"/>
            <a:ext cx="9144000" cy="3857634"/>
          </a:xfrm>
        </p:spPr>
        <p:txBody>
          <a:bodyPr/>
          <a:lstStyle/>
          <a:p>
            <a:r>
              <a:rPr lang="cs-CZ" sz="1200" b="1" dirty="0" smtClean="0"/>
              <a:t>WIRE_</a:t>
            </a:r>
            <a:r>
              <a:rPr lang="cs-CZ" sz="1200" b="1" dirty="0" err="1" smtClean="0"/>
              <a:t>Write</a:t>
            </a:r>
            <a:r>
              <a:rPr lang="cs-CZ" sz="1200" b="1" dirty="0" smtClean="0"/>
              <a:t>_byte</a:t>
            </a:r>
            <a:r>
              <a:rPr lang="cs-CZ" sz="1200" dirty="0" smtClean="0"/>
              <a:t>(uint8_t </a:t>
            </a:r>
            <a:r>
              <a:rPr lang="cs-CZ" sz="1200" dirty="0" err="1" smtClean="0"/>
              <a:t>value</a:t>
            </a:r>
            <a:r>
              <a:rPr lang="cs-CZ" sz="1200" dirty="0" smtClean="0"/>
              <a:t>)</a:t>
            </a:r>
          </a:p>
          <a:p>
            <a:pPr>
              <a:buNone/>
            </a:pPr>
            <a:r>
              <a:rPr lang="cs-CZ" sz="1200" dirty="0" smtClean="0"/>
              <a:t>	S</a:t>
            </a:r>
            <a:r>
              <a:rPr lang="cs-CZ" sz="1200" dirty="0" smtClean="0"/>
              <a:t> pomocí </a:t>
            </a:r>
            <a:r>
              <a:rPr lang="cs-CZ" sz="1200" dirty="0" err="1" smtClean="0"/>
              <a:t>for</a:t>
            </a:r>
            <a:r>
              <a:rPr lang="cs-CZ" sz="1200" dirty="0" smtClean="0"/>
              <a:t> cyklu a funkce </a:t>
            </a:r>
            <a:r>
              <a:rPr lang="cs-CZ" sz="1200" b="1" dirty="0" smtClean="0"/>
              <a:t>WIRE_</a:t>
            </a:r>
            <a:r>
              <a:rPr lang="cs-CZ" sz="1200" b="1" dirty="0" err="1" smtClean="0"/>
              <a:t>Read</a:t>
            </a:r>
            <a:r>
              <a:rPr lang="cs-CZ" sz="1200" b="1" dirty="0" smtClean="0"/>
              <a:t>_bit</a:t>
            </a:r>
            <a:r>
              <a:rPr lang="cs-CZ" sz="1200" dirty="0" smtClean="0"/>
              <a:t>() pošle celou sekvenci 1 bajtu na sběrnici, jako argument přijímá celý bajt, nic nevrací</a:t>
            </a:r>
          </a:p>
          <a:p>
            <a:r>
              <a:rPr lang="cs-CZ" sz="1200" b="1" dirty="0" smtClean="0"/>
              <a:t>WIRE_</a:t>
            </a:r>
            <a:r>
              <a:rPr lang="cs-CZ" sz="1200" b="1" dirty="0" err="1" smtClean="0"/>
              <a:t>Read</a:t>
            </a:r>
            <a:r>
              <a:rPr lang="cs-CZ" sz="1200" b="1" dirty="0" smtClean="0"/>
              <a:t>_byte</a:t>
            </a:r>
            <a:r>
              <a:rPr lang="cs-CZ" sz="1200" dirty="0" smtClean="0"/>
              <a:t>(</a:t>
            </a:r>
            <a:r>
              <a:rPr lang="cs-CZ" sz="1200" dirty="0" err="1" smtClean="0"/>
              <a:t>void</a:t>
            </a:r>
            <a:r>
              <a:rPr lang="cs-CZ" sz="1200" dirty="0" smtClean="0"/>
              <a:t>)</a:t>
            </a:r>
          </a:p>
          <a:p>
            <a:pPr>
              <a:buNone/>
            </a:pPr>
            <a:r>
              <a:rPr lang="cs-CZ" sz="1200" dirty="0" smtClean="0"/>
              <a:t>	Funkce </a:t>
            </a:r>
            <a:r>
              <a:rPr lang="cs-CZ" sz="1200" dirty="0" smtClean="0"/>
              <a:t>s pomocí cyklu a čtení bitu </a:t>
            </a:r>
            <a:r>
              <a:rPr lang="cs-CZ" sz="1200" b="1" dirty="0" smtClean="0"/>
              <a:t>WIRE_</a:t>
            </a:r>
            <a:r>
              <a:rPr lang="cs-CZ" sz="1200" b="1" dirty="0" err="1" smtClean="0"/>
              <a:t>Read</a:t>
            </a:r>
            <a:r>
              <a:rPr lang="cs-CZ" sz="1200" b="1" dirty="0" smtClean="0"/>
              <a:t>_bit</a:t>
            </a:r>
            <a:r>
              <a:rPr lang="cs-CZ" sz="1200" dirty="0" smtClean="0"/>
              <a:t>() přečte 1 bajt a pak vrací přečtenou hodnotu</a:t>
            </a:r>
          </a:p>
          <a:p>
            <a:r>
              <a:rPr lang="cs-CZ" sz="1200" b="1" dirty="0" smtClean="0"/>
              <a:t>WIRE_</a:t>
            </a:r>
            <a:r>
              <a:rPr lang="cs-CZ" sz="1200" b="1" dirty="0" err="1" smtClean="0"/>
              <a:t>Check</a:t>
            </a:r>
            <a:r>
              <a:rPr lang="cs-CZ" sz="1200" b="1" dirty="0" smtClean="0"/>
              <a:t>_CRC</a:t>
            </a:r>
            <a:r>
              <a:rPr lang="cs-CZ" sz="1200" dirty="0" smtClean="0"/>
              <a:t>(</a:t>
            </a:r>
            <a:r>
              <a:rPr lang="cs-CZ" sz="1200" dirty="0" err="1" smtClean="0"/>
              <a:t>const</a:t>
            </a:r>
            <a:r>
              <a:rPr lang="cs-CZ" sz="1200" dirty="0" smtClean="0"/>
              <a:t> uint8_t *</a:t>
            </a:r>
            <a:r>
              <a:rPr lang="cs-CZ" sz="1200" dirty="0" err="1" smtClean="0"/>
              <a:t>buff</a:t>
            </a:r>
            <a:r>
              <a:rPr lang="cs-CZ" sz="1200" dirty="0" smtClean="0"/>
              <a:t>,uint8_t </a:t>
            </a:r>
            <a:r>
              <a:rPr lang="cs-CZ" sz="1200" dirty="0" err="1" smtClean="0"/>
              <a:t>buff</a:t>
            </a:r>
            <a:r>
              <a:rPr lang="cs-CZ" sz="1200" dirty="0" smtClean="0"/>
              <a:t>_</a:t>
            </a:r>
            <a:r>
              <a:rPr lang="cs-CZ" sz="1200" dirty="0" err="1" smtClean="0"/>
              <a:t>size</a:t>
            </a:r>
            <a:r>
              <a:rPr lang="cs-CZ" sz="1200" dirty="0" smtClean="0"/>
              <a:t>)</a:t>
            </a:r>
          </a:p>
          <a:p>
            <a:pPr>
              <a:buNone/>
            </a:pPr>
            <a:r>
              <a:rPr lang="cs-CZ" sz="1200" dirty="0" smtClean="0"/>
              <a:t>	Tato </a:t>
            </a:r>
            <a:r>
              <a:rPr lang="cs-CZ" sz="1200" dirty="0" smtClean="0"/>
              <a:t>funkce slouží k ověření integrity dat, po spočítání CRC a srovnání s doručenou hodnotou bajtu, dokáže určit, zda jsou data pořádku, existují i chyby, která funkce neodhalí, vstupem je ukazatel na data, kde se nachází i CRC. Funkce si spočítá vlastní CRC a porovná je. Pokud vrátí 0, data byla pořádku. </a:t>
            </a:r>
          </a:p>
          <a:p>
            <a:endParaRPr lang="cs-CZ" sz="1200" dirty="0" smtClean="0"/>
          </a:p>
          <a:p>
            <a:pPr eaLnBrk="1" hangingPunct="1">
              <a:buFont typeface="Wingdings" pitchFamily="2" charset="2"/>
              <a:buNone/>
            </a:pPr>
            <a:endParaRPr lang="cs-CZ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"/>
          <p:cNvSpPr>
            <a:spLocks noGrp="1" noChangeArrowheads="1"/>
          </p:cNvSpPr>
          <p:nvPr>
            <p:ph type="title"/>
          </p:nvPr>
        </p:nvSpPr>
        <p:spPr>
          <a:xfrm>
            <a:off x="1143002" y="114300"/>
            <a:ext cx="7772401" cy="857250"/>
          </a:xfrm>
        </p:spPr>
        <p:txBody>
          <a:bodyPr/>
          <a:lstStyle/>
          <a:p>
            <a:pPr eaLnBrk="1" hangingPunct="1"/>
            <a:r>
              <a:rPr lang="cs-CZ" sz="3600" dirty="0" smtClean="0"/>
              <a:t>Uživatelské funkce 1</a:t>
            </a:r>
            <a:endParaRPr lang="cs-CZ" sz="3600" dirty="0" smtClean="0"/>
          </a:p>
        </p:txBody>
      </p:sp>
      <p:sp>
        <p:nvSpPr>
          <p:cNvPr id="10243" name="Rectangle 11"/>
          <p:cNvSpPr>
            <a:spLocks noGrp="1" noChangeArrowheads="1"/>
          </p:cNvSpPr>
          <p:nvPr>
            <p:ph sz="quarter" idx="1"/>
          </p:nvPr>
        </p:nvSpPr>
        <p:spPr>
          <a:xfrm>
            <a:off x="0" y="1285866"/>
            <a:ext cx="9144000" cy="3857634"/>
          </a:xfrm>
        </p:spPr>
        <p:txBody>
          <a:bodyPr/>
          <a:lstStyle/>
          <a:p>
            <a:r>
              <a:rPr lang="cs-CZ" sz="1200" b="1" dirty="0" smtClean="0"/>
              <a:t>WIRE_</a:t>
            </a:r>
            <a:r>
              <a:rPr lang="cs-CZ" sz="1200" b="1" dirty="0" err="1" smtClean="0"/>
              <a:t>Read</a:t>
            </a:r>
            <a:r>
              <a:rPr lang="cs-CZ" sz="1200" b="1" dirty="0" smtClean="0"/>
              <a:t>_ROM</a:t>
            </a:r>
            <a:r>
              <a:rPr lang="cs-CZ" sz="1200" dirty="0" smtClean="0"/>
              <a:t>(</a:t>
            </a:r>
            <a:r>
              <a:rPr lang="cs-CZ" sz="1200" dirty="0" err="1" smtClean="0"/>
              <a:t>AddressList</a:t>
            </a:r>
            <a:r>
              <a:rPr lang="cs-CZ" sz="1200" dirty="0" smtClean="0"/>
              <a:t> *list)</a:t>
            </a:r>
          </a:p>
          <a:p>
            <a:pPr>
              <a:buNone/>
            </a:pPr>
            <a:r>
              <a:rPr lang="cs-CZ" sz="1200" dirty="0" smtClean="0"/>
              <a:t>	Pokud </a:t>
            </a:r>
            <a:r>
              <a:rPr lang="cs-CZ" sz="1200" dirty="0" smtClean="0"/>
              <a:t>je na sběrnici jen jedno řízené zařízení, pak tato funkce přečte jeho 64b ROM sériové číslo, vstupní parametr je ukazatel na strukturu </a:t>
            </a:r>
            <a:r>
              <a:rPr lang="cs-CZ" sz="1200" dirty="0" err="1" smtClean="0"/>
              <a:t>AddressList</a:t>
            </a:r>
            <a:r>
              <a:rPr lang="cs-CZ" sz="1200" dirty="0" smtClean="0"/>
              <a:t>, vrací 0, pokud nedošlo k chybě. Nalezené ROM adresy se uloží do </a:t>
            </a:r>
            <a:r>
              <a:rPr lang="cs-CZ" sz="1200" dirty="0" err="1" smtClean="0"/>
              <a:t>AddressList</a:t>
            </a:r>
            <a:endParaRPr lang="cs-CZ" sz="1200" dirty="0" smtClean="0"/>
          </a:p>
          <a:p>
            <a:r>
              <a:rPr lang="cs-CZ" sz="1200" b="1" dirty="0" smtClean="0"/>
              <a:t>WIRE_</a:t>
            </a:r>
            <a:r>
              <a:rPr lang="cs-CZ" sz="1200" b="1" dirty="0" err="1" smtClean="0"/>
              <a:t>Search</a:t>
            </a:r>
            <a:r>
              <a:rPr lang="cs-CZ" sz="1200" b="1" dirty="0" smtClean="0"/>
              <a:t>_ROM</a:t>
            </a:r>
            <a:r>
              <a:rPr lang="cs-CZ" sz="1200" dirty="0" smtClean="0"/>
              <a:t>(</a:t>
            </a:r>
            <a:r>
              <a:rPr lang="cs-CZ" sz="1200" dirty="0" err="1" smtClean="0"/>
              <a:t>AddressList</a:t>
            </a:r>
            <a:r>
              <a:rPr lang="cs-CZ" sz="1200" dirty="0" smtClean="0"/>
              <a:t> *list)</a:t>
            </a:r>
          </a:p>
          <a:p>
            <a:pPr>
              <a:buNone/>
            </a:pPr>
            <a:r>
              <a:rPr lang="cs-CZ" sz="1200" dirty="0" smtClean="0"/>
              <a:t>	Používá </a:t>
            </a:r>
            <a:r>
              <a:rPr lang="cs-CZ" sz="1200" dirty="0" smtClean="0"/>
              <a:t>se pro nalezení 64b ROM sériových čísel všech zařízení přítomných na sběrnici. Využívá algoritmus procházení binárního stromu, konkrétní řešení je přiblíženo v přílohách P VIII a P IX. Vstupní parametr je ukazatel na strukturu </a:t>
            </a:r>
            <a:r>
              <a:rPr lang="cs-CZ" sz="1200" dirty="0" err="1" smtClean="0"/>
              <a:t>AddressList</a:t>
            </a:r>
            <a:r>
              <a:rPr lang="cs-CZ" sz="1200" dirty="0" smtClean="0"/>
              <a:t>, kam se průběžně ukládají nalezené hodnoty ROM. Pokud je výstup 0, hledání dopadlo bezchybně</a:t>
            </a:r>
            <a:r>
              <a:rPr lang="cs-CZ" sz="1200" dirty="0" smtClean="0"/>
              <a:t>.</a:t>
            </a:r>
            <a:endParaRPr lang="cs-CZ" sz="1200" dirty="0" smtClean="0"/>
          </a:p>
          <a:p>
            <a:r>
              <a:rPr lang="cs-CZ" sz="1200" b="1" dirty="0" smtClean="0"/>
              <a:t>DS18B20_</a:t>
            </a:r>
            <a:r>
              <a:rPr lang="cs-CZ" sz="1200" b="1" dirty="0" err="1" smtClean="0"/>
              <a:t>Convert</a:t>
            </a:r>
            <a:r>
              <a:rPr lang="cs-CZ" sz="1200" b="1" dirty="0" smtClean="0"/>
              <a:t>_T</a:t>
            </a:r>
            <a:r>
              <a:rPr lang="cs-CZ" sz="1200" dirty="0" smtClean="0"/>
              <a:t>(</a:t>
            </a:r>
            <a:r>
              <a:rPr lang="cs-CZ" sz="1200" dirty="0" err="1" smtClean="0"/>
              <a:t>const</a:t>
            </a:r>
            <a:r>
              <a:rPr lang="cs-CZ" sz="1200" dirty="0" smtClean="0"/>
              <a:t> </a:t>
            </a:r>
            <a:r>
              <a:rPr lang="cs-CZ" sz="1200" dirty="0" err="1" smtClean="0"/>
              <a:t>AddressList</a:t>
            </a:r>
            <a:r>
              <a:rPr lang="cs-CZ" sz="1200" dirty="0" smtClean="0"/>
              <a:t> *list, </a:t>
            </a:r>
            <a:r>
              <a:rPr lang="cs-CZ" sz="1200" dirty="0" err="1" smtClean="0"/>
              <a:t>const</a:t>
            </a:r>
            <a:r>
              <a:rPr lang="cs-CZ" sz="1200" dirty="0" smtClean="0"/>
              <a:t> uint8_t id)</a:t>
            </a:r>
          </a:p>
          <a:p>
            <a:pPr>
              <a:buNone/>
            </a:pPr>
            <a:r>
              <a:rPr lang="cs-CZ" sz="1200" dirty="0" smtClean="0"/>
              <a:t>	Funkce </a:t>
            </a:r>
            <a:r>
              <a:rPr lang="cs-CZ" sz="1200" dirty="0" smtClean="0"/>
              <a:t>iniciuje měření teploty vybraného zařízení. Vstupní parametry jsou ukazatel na strukturu adres a id určující volané zařízení, pokud nedojde k chybě, vrací 0</a:t>
            </a:r>
          </a:p>
          <a:p>
            <a:r>
              <a:rPr lang="cs-CZ" sz="1200" b="1" dirty="0" smtClean="0"/>
              <a:t>DS18B20_</a:t>
            </a:r>
            <a:r>
              <a:rPr lang="cs-CZ" sz="1200" b="1" dirty="0" err="1" smtClean="0"/>
              <a:t>Read</a:t>
            </a:r>
            <a:r>
              <a:rPr lang="cs-CZ" sz="1200" b="1" dirty="0" smtClean="0"/>
              <a:t>_</a:t>
            </a:r>
            <a:r>
              <a:rPr lang="cs-CZ" sz="1200" b="1" dirty="0" err="1" smtClean="0"/>
              <a:t>Convert</a:t>
            </a:r>
            <a:r>
              <a:rPr lang="cs-CZ" sz="1200" b="1" dirty="0" smtClean="0"/>
              <a:t>_T_Status</a:t>
            </a:r>
            <a:r>
              <a:rPr lang="cs-CZ" sz="1200" dirty="0" smtClean="0"/>
              <a:t>(</a:t>
            </a:r>
            <a:r>
              <a:rPr lang="cs-CZ" sz="1200" dirty="0" err="1" smtClean="0"/>
              <a:t>void</a:t>
            </a:r>
            <a:r>
              <a:rPr lang="cs-CZ" sz="1200" dirty="0" smtClean="0"/>
              <a:t>)</a:t>
            </a:r>
          </a:p>
          <a:p>
            <a:pPr>
              <a:buNone/>
            </a:pPr>
            <a:r>
              <a:rPr lang="cs-CZ" sz="1200" dirty="0" smtClean="0"/>
              <a:t>	Tato </a:t>
            </a:r>
            <a:r>
              <a:rPr lang="cs-CZ" sz="1200" dirty="0" smtClean="0"/>
              <a:t>jednoduchá funkce pouze otevře slot pro čtení a čeká na odpověď. Pokud snímač převádí teplo, vysílá 0, jakmile jsou měření a převod dokončeny, vysílá </a:t>
            </a:r>
            <a:r>
              <a:rPr lang="cs-CZ" sz="1200" dirty="0" smtClean="0"/>
              <a:t>1</a:t>
            </a:r>
            <a:endParaRPr lang="cs-CZ" sz="1200" dirty="0" smtClean="0"/>
          </a:p>
          <a:p>
            <a:endParaRPr lang="cs-CZ" sz="1200" dirty="0" smtClean="0"/>
          </a:p>
          <a:p>
            <a:pPr eaLnBrk="1" hangingPunct="1">
              <a:buFont typeface="Wingdings" pitchFamily="2" charset="2"/>
              <a:buNone/>
            </a:pPr>
            <a:endParaRPr lang="cs-CZ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"/>
          <p:cNvSpPr>
            <a:spLocks noGrp="1" noChangeArrowheads="1"/>
          </p:cNvSpPr>
          <p:nvPr>
            <p:ph type="title"/>
          </p:nvPr>
        </p:nvSpPr>
        <p:spPr>
          <a:xfrm>
            <a:off x="1143002" y="114300"/>
            <a:ext cx="7772401" cy="857250"/>
          </a:xfrm>
        </p:spPr>
        <p:txBody>
          <a:bodyPr/>
          <a:lstStyle/>
          <a:p>
            <a:pPr eaLnBrk="1" hangingPunct="1"/>
            <a:r>
              <a:rPr lang="cs-CZ" sz="3600" dirty="0" smtClean="0"/>
              <a:t>Uživatelské funkce 2</a:t>
            </a:r>
            <a:endParaRPr lang="cs-CZ" sz="3600" dirty="0" smtClean="0"/>
          </a:p>
        </p:txBody>
      </p:sp>
      <p:sp>
        <p:nvSpPr>
          <p:cNvPr id="10243" name="Rectangle 11"/>
          <p:cNvSpPr>
            <a:spLocks noGrp="1" noChangeArrowheads="1"/>
          </p:cNvSpPr>
          <p:nvPr>
            <p:ph sz="quarter" idx="1"/>
          </p:nvPr>
        </p:nvSpPr>
        <p:spPr>
          <a:xfrm>
            <a:off x="0" y="1285866"/>
            <a:ext cx="9144000" cy="3857634"/>
          </a:xfrm>
        </p:spPr>
        <p:txBody>
          <a:bodyPr/>
          <a:lstStyle/>
          <a:p>
            <a:r>
              <a:rPr lang="cs-CZ" sz="1200" b="1" dirty="0" smtClean="0"/>
              <a:t>DS18B20_</a:t>
            </a:r>
            <a:r>
              <a:rPr lang="cs-CZ" sz="1200" b="1" dirty="0" err="1" smtClean="0"/>
              <a:t>Read</a:t>
            </a:r>
            <a:r>
              <a:rPr lang="cs-CZ" sz="1200" b="1" dirty="0" smtClean="0"/>
              <a:t>_</a:t>
            </a:r>
            <a:r>
              <a:rPr lang="cs-CZ" sz="1200" b="1" dirty="0" err="1" smtClean="0"/>
              <a:t>Temperature</a:t>
            </a:r>
            <a:r>
              <a:rPr lang="cs-CZ" sz="1200" dirty="0" smtClean="0"/>
              <a:t>(</a:t>
            </a:r>
            <a:r>
              <a:rPr lang="cs-CZ" sz="1200" dirty="0" err="1" smtClean="0"/>
              <a:t>const</a:t>
            </a:r>
            <a:r>
              <a:rPr lang="cs-CZ" sz="1200" dirty="0" smtClean="0"/>
              <a:t> </a:t>
            </a:r>
            <a:r>
              <a:rPr lang="cs-CZ" sz="1200" dirty="0" err="1" smtClean="0"/>
              <a:t>AddressList</a:t>
            </a:r>
            <a:r>
              <a:rPr lang="cs-CZ" sz="1200" dirty="0" smtClean="0"/>
              <a:t> *list, int16_t *</a:t>
            </a:r>
            <a:r>
              <a:rPr lang="cs-CZ" sz="1200" dirty="0" err="1" smtClean="0"/>
              <a:t>temperature</a:t>
            </a:r>
            <a:r>
              <a:rPr lang="cs-CZ" sz="1200" dirty="0" smtClean="0"/>
              <a:t>, </a:t>
            </a:r>
            <a:r>
              <a:rPr lang="cs-CZ" sz="1200" dirty="0" err="1" smtClean="0"/>
              <a:t>const</a:t>
            </a:r>
            <a:r>
              <a:rPr lang="cs-CZ" sz="1200" dirty="0" smtClean="0"/>
              <a:t> uint8_t id)</a:t>
            </a:r>
          </a:p>
          <a:p>
            <a:pPr>
              <a:buNone/>
            </a:pPr>
            <a:r>
              <a:rPr lang="cs-CZ" sz="1200" dirty="0" smtClean="0"/>
              <a:t>	Funkce slouží k přečtení naměřené teploty od zařízení s příslušným id. Vstupní parametr zahrnuje id senzoru, na který cílíme, ukazatel na </a:t>
            </a:r>
            <a:r>
              <a:rPr lang="cs-CZ" sz="1200" dirty="0" err="1" smtClean="0"/>
              <a:t>AddressList</a:t>
            </a:r>
            <a:r>
              <a:rPr lang="cs-CZ" sz="1200" dirty="0" smtClean="0"/>
              <a:t>, do kterého ukládáme a </a:t>
            </a:r>
            <a:r>
              <a:rPr lang="cs-CZ" sz="1200" dirty="0" err="1" smtClean="0"/>
              <a:t>buffer</a:t>
            </a:r>
            <a:r>
              <a:rPr lang="cs-CZ" sz="1200" dirty="0" smtClean="0"/>
              <a:t> na teplotu. </a:t>
            </a:r>
            <a:r>
              <a:rPr lang="cs-CZ" sz="1200" dirty="0" err="1" smtClean="0"/>
              <a:t>Funke</a:t>
            </a:r>
            <a:r>
              <a:rPr lang="cs-CZ" sz="1200" dirty="0" smtClean="0"/>
              <a:t> vrací 0, pokud nenastala chyba </a:t>
            </a:r>
            <a:r>
              <a:rPr lang="en-US" sz="1200" dirty="0" smtClean="0"/>
              <a:t>[15]</a:t>
            </a:r>
            <a:endParaRPr lang="cs-CZ" sz="1200" dirty="0" smtClean="0"/>
          </a:p>
          <a:p>
            <a:r>
              <a:rPr lang="cs-CZ" sz="1200" b="1" dirty="0" smtClean="0"/>
              <a:t>DS18820_</a:t>
            </a:r>
            <a:r>
              <a:rPr lang="cs-CZ" sz="1200" b="1" dirty="0" err="1" smtClean="0"/>
              <a:t>Write</a:t>
            </a:r>
            <a:r>
              <a:rPr lang="cs-CZ" sz="1200" b="1" dirty="0" smtClean="0"/>
              <a:t>_</a:t>
            </a:r>
            <a:r>
              <a:rPr lang="cs-CZ" sz="1200" b="1" dirty="0" err="1" smtClean="0"/>
              <a:t>Scratchpad</a:t>
            </a:r>
            <a:r>
              <a:rPr lang="cs-CZ" sz="1200" dirty="0" smtClean="0"/>
              <a:t>(</a:t>
            </a:r>
            <a:r>
              <a:rPr lang="cs-CZ" sz="1200" dirty="0" err="1" smtClean="0"/>
              <a:t>const</a:t>
            </a:r>
            <a:r>
              <a:rPr lang="cs-CZ" sz="1200" dirty="0" smtClean="0"/>
              <a:t> </a:t>
            </a:r>
            <a:r>
              <a:rPr lang="cs-CZ" sz="1200" dirty="0" err="1" smtClean="0"/>
              <a:t>AddressList</a:t>
            </a:r>
            <a:r>
              <a:rPr lang="cs-CZ" sz="1200" dirty="0" smtClean="0"/>
              <a:t> *list, uint8_t TH, uint8_t TL, uint8_t CR, </a:t>
            </a:r>
            <a:r>
              <a:rPr lang="cs-CZ" sz="1200" dirty="0" err="1" smtClean="0"/>
              <a:t>const</a:t>
            </a:r>
            <a:r>
              <a:rPr lang="cs-CZ" sz="1200" dirty="0" smtClean="0"/>
              <a:t> uint8_t id)</a:t>
            </a:r>
          </a:p>
          <a:p>
            <a:pPr>
              <a:buNone/>
            </a:pPr>
            <a:r>
              <a:rPr lang="cs-CZ" sz="1200" dirty="0" smtClean="0"/>
              <a:t>	Touto funkcí pošleme zařízení hodnotu maximální teploty alarmu TH, minimální teplotu alarmu TL a obsah konfiguračního registru. Výběr zařízení je závislý na id. Předávám si také ukazatel na </a:t>
            </a:r>
            <a:r>
              <a:rPr lang="cs-CZ" sz="1200" dirty="0" err="1" smtClean="0"/>
              <a:t>AddressList</a:t>
            </a:r>
            <a:r>
              <a:rPr lang="cs-CZ" sz="1200" dirty="0" smtClean="0"/>
              <a:t>. Nesmíme funkci přerušit resetem</a:t>
            </a:r>
          </a:p>
          <a:p>
            <a:r>
              <a:rPr lang="cs-CZ" sz="1200" b="1" dirty="0" smtClean="0"/>
              <a:t>DS18820_Copy_</a:t>
            </a:r>
            <a:r>
              <a:rPr lang="cs-CZ" sz="1200" b="1" dirty="0" err="1" smtClean="0"/>
              <a:t>Scratchpad</a:t>
            </a:r>
            <a:r>
              <a:rPr lang="cs-CZ" sz="1200" dirty="0" smtClean="0"/>
              <a:t>(</a:t>
            </a:r>
            <a:r>
              <a:rPr lang="cs-CZ" sz="1200" dirty="0" err="1" smtClean="0"/>
              <a:t>const</a:t>
            </a:r>
            <a:r>
              <a:rPr lang="cs-CZ" sz="1200" dirty="0" smtClean="0"/>
              <a:t> </a:t>
            </a:r>
            <a:r>
              <a:rPr lang="cs-CZ" sz="1200" dirty="0" err="1" smtClean="0"/>
              <a:t>AddressList</a:t>
            </a:r>
            <a:r>
              <a:rPr lang="cs-CZ" sz="1200" dirty="0" smtClean="0"/>
              <a:t> *list, </a:t>
            </a:r>
            <a:r>
              <a:rPr lang="cs-CZ" sz="1200" dirty="0" err="1" smtClean="0"/>
              <a:t>const</a:t>
            </a:r>
            <a:r>
              <a:rPr lang="cs-CZ" sz="1200" dirty="0" smtClean="0"/>
              <a:t> uint8_t id)</a:t>
            </a:r>
          </a:p>
          <a:p>
            <a:pPr>
              <a:buNone/>
            </a:pPr>
            <a:r>
              <a:rPr lang="cs-CZ" sz="1200" dirty="0" smtClean="0"/>
              <a:t>	Funkce pro zkopírování obsahu 2,3,4 registru do paměti EEPROM. Id určuje cílové zařízení.</a:t>
            </a:r>
          </a:p>
          <a:p>
            <a:endParaRPr lang="cs-CZ" sz="1200" dirty="0" smtClean="0"/>
          </a:p>
          <a:p>
            <a:pPr eaLnBrk="1" hangingPunct="1">
              <a:buFont typeface="Wingdings" pitchFamily="2" charset="2"/>
              <a:buNone/>
            </a:pPr>
            <a:endParaRPr lang="cs-CZ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2" y="114300"/>
            <a:ext cx="7772401" cy="857250"/>
          </a:xfrm>
        </p:spPr>
        <p:txBody>
          <a:bodyPr/>
          <a:lstStyle/>
          <a:p>
            <a:pPr eaLnBrk="1" hangingPunct="1"/>
            <a:r>
              <a:rPr lang="cs-CZ" sz="3600" dirty="0" smtClean="0"/>
              <a:t>Ukázková aplikace</a:t>
            </a:r>
            <a:endParaRPr lang="cs-CZ" sz="3600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1285866"/>
            <a:ext cx="6357950" cy="3643338"/>
          </a:xfrm>
        </p:spPr>
        <p:txBody>
          <a:bodyPr>
            <a:normAutofit/>
          </a:bodyPr>
          <a:lstStyle/>
          <a:p>
            <a:pPr marL="320040" indent="-320040" eaLnBrk="1" fontAlgn="auto" hangingPunct="1">
              <a:lnSpc>
                <a:spcPct val="150000"/>
              </a:lnSpc>
              <a:spcAft>
                <a:spcPts val="0"/>
              </a:spcAft>
              <a:buFont typeface="Wingdings"/>
              <a:buChar char=""/>
              <a:defRPr/>
            </a:pPr>
            <a:r>
              <a:rPr lang="cs-CZ" sz="2000" dirty="0" smtClean="0"/>
              <a:t>V projektu je </a:t>
            </a:r>
            <a:r>
              <a:rPr lang="cs-CZ" sz="2000" dirty="0" smtClean="0"/>
              <a:t>třeba nastavit </a:t>
            </a:r>
            <a:r>
              <a:rPr lang="cs-CZ" sz="2000" dirty="0" smtClean="0"/>
              <a:t>CLOCK_SETUP=1</a:t>
            </a:r>
            <a:endParaRPr lang="cs-CZ" sz="2000" dirty="0" smtClean="0"/>
          </a:p>
          <a:p>
            <a:pPr marL="320040" indent="-320040" eaLnBrk="1" fontAlgn="auto" hangingPunct="1">
              <a:lnSpc>
                <a:spcPct val="150000"/>
              </a:lnSpc>
              <a:spcAft>
                <a:spcPts val="0"/>
              </a:spcAft>
              <a:buFont typeface="Wingdings"/>
              <a:buChar char=""/>
              <a:defRPr/>
            </a:pPr>
            <a:r>
              <a:rPr lang="cs-CZ" sz="2000" dirty="0" smtClean="0"/>
              <a:t>Spustit Tera Term a dát </a:t>
            </a:r>
            <a:r>
              <a:rPr lang="en-US" sz="2000" dirty="0" smtClean="0"/>
              <a:t>Serial Connection</a:t>
            </a:r>
            <a:endParaRPr lang="cs-CZ" sz="2000" dirty="0" smtClean="0"/>
          </a:p>
          <a:p>
            <a:pPr marL="320040" indent="-320040" eaLnBrk="1" fontAlgn="auto" hangingPunct="1">
              <a:lnSpc>
                <a:spcPct val="150000"/>
              </a:lnSpc>
              <a:spcAft>
                <a:spcPts val="0"/>
              </a:spcAft>
              <a:buFont typeface="Wingdings"/>
              <a:buChar char=""/>
              <a:defRPr/>
            </a:pPr>
            <a:r>
              <a:rPr lang="cs-CZ" sz="2000" dirty="0" smtClean="0"/>
              <a:t>Ukázková aplikace zobrazí menu klávesou m</a:t>
            </a:r>
            <a:endParaRPr lang="cs-CZ" sz="2000" dirty="0" smtClean="0"/>
          </a:p>
          <a:p>
            <a:pPr marL="320040" indent="-320040" eaLnBrk="1" fontAlgn="auto" hangingPunct="1">
              <a:lnSpc>
                <a:spcPct val="150000"/>
              </a:lnSpc>
              <a:spcAft>
                <a:spcPts val="0"/>
              </a:spcAft>
              <a:buFont typeface="Wingdings"/>
              <a:buChar char=""/>
              <a:defRPr/>
            </a:pPr>
            <a:r>
              <a:rPr lang="cs-CZ" sz="2000" dirty="0" smtClean="0"/>
              <a:t>Numerické klávesy slouží k ovládání aplikace</a:t>
            </a:r>
          </a:p>
          <a:p>
            <a:pPr marL="320040" indent="-320040" eaLnBrk="1" fontAlgn="auto" hangingPunct="1">
              <a:lnSpc>
                <a:spcPct val="150000"/>
              </a:lnSpc>
              <a:spcAft>
                <a:spcPts val="0"/>
              </a:spcAft>
              <a:buFont typeface="Wingdings"/>
              <a:buChar char=""/>
              <a:defRPr/>
            </a:pPr>
            <a:r>
              <a:rPr lang="cs-CZ" sz="2000" dirty="0" smtClean="0"/>
              <a:t>Je nutné si nejprve načíst snímače pomocí 5</a:t>
            </a:r>
            <a:endParaRPr lang="cs-CZ" sz="2000" dirty="0" smtClean="0"/>
          </a:p>
          <a:p>
            <a:pPr marL="320040" indent="-320040" eaLnBrk="1" fontAlgn="auto" hangingPunct="1">
              <a:spcAft>
                <a:spcPts val="0"/>
              </a:spcAft>
              <a:buFont typeface="Wingdings"/>
              <a:buChar char=""/>
              <a:defRPr/>
            </a:pPr>
            <a:endParaRPr lang="cs-CZ" sz="2100" dirty="0" smtClean="0"/>
          </a:p>
          <a:p>
            <a:pPr marL="320040" indent="-320040" eaLnBrk="1" fontAlgn="auto" hangingPunct="1">
              <a:spcAft>
                <a:spcPts val="0"/>
              </a:spcAft>
              <a:buFont typeface="Wingdings"/>
              <a:buChar char=""/>
              <a:defRPr/>
            </a:pPr>
            <a:endParaRPr lang="cs-CZ" sz="2000" dirty="0" smtClean="0"/>
          </a:p>
          <a:p>
            <a:pPr marL="320040" indent="-32004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cs-CZ" sz="20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2857502"/>
            <a:ext cx="2592731" cy="2002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1285867"/>
            <a:ext cx="2608556" cy="1446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"/>
          <p:cNvSpPr>
            <a:spLocks noGrp="1" noChangeArrowheads="1"/>
          </p:cNvSpPr>
          <p:nvPr>
            <p:ph type="title"/>
          </p:nvPr>
        </p:nvSpPr>
        <p:spPr>
          <a:xfrm>
            <a:off x="2357439" y="1982391"/>
            <a:ext cx="4572000" cy="857250"/>
          </a:xfrm>
        </p:spPr>
        <p:txBody>
          <a:bodyPr/>
          <a:lstStyle/>
          <a:p>
            <a:pPr eaLnBrk="1" hangingPunct="1"/>
            <a:r>
              <a:rPr lang="cs-CZ" sz="3600" smtClean="0"/>
              <a:t>Děkuji za pozornost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"/>
          <p:cNvSpPr>
            <a:spLocks noGrp="1" noChangeArrowheads="1"/>
          </p:cNvSpPr>
          <p:nvPr>
            <p:ph type="title"/>
          </p:nvPr>
        </p:nvSpPr>
        <p:spPr>
          <a:xfrm>
            <a:off x="1143002" y="114300"/>
            <a:ext cx="7772401" cy="857250"/>
          </a:xfrm>
        </p:spPr>
        <p:txBody>
          <a:bodyPr/>
          <a:lstStyle/>
          <a:p>
            <a:pPr eaLnBrk="1" hangingPunct="1"/>
            <a:r>
              <a:rPr lang="cs-CZ" sz="3600" dirty="0" smtClean="0"/>
              <a:t>Účel a popis knihovny</a:t>
            </a:r>
            <a:endParaRPr lang="cs-CZ" sz="3600" dirty="0" smtClean="0"/>
          </a:p>
        </p:txBody>
      </p:sp>
      <p:sp>
        <p:nvSpPr>
          <p:cNvPr id="10243" name="Rectangle 11"/>
          <p:cNvSpPr>
            <a:spLocks noGrp="1" noChangeArrowheads="1"/>
          </p:cNvSpPr>
          <p:nvPr>
            <p:ph sz="quarter" idx="1"/>
          </p:nvPr>
        </p:nvSpPr>
        <p:spPr>
          <a:xfrm>
            <a:off x="0" y="1285866"/>
            <a:ext cx="9144000" cy="3857634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cs-CZ" sz="2000" dirty="0" smtClean="0"/>
              <a:t>Umožňuje komunikaci po sběrnici 1-</a:t>
            </a:r>
            <a:r>
              <a:rPr lang="cs-CZ" sz="2000" dirty="0" err="1" smtClean="0"/>
              <a:t>wire</a:t>
            </a:r>
            <a:endParaRPr lang="cs-CZ" sz="2000" dirty="0" smtClean="0"/>
          </a:p>
          <a:p>
            <a:pPr eaLnBrk="1" hangingPunct="1">
              <a:lnSpc>
                <a:spcPct val="150000"/>
              </a:lnSpc>
            </a:pPr>
            <a:r>
              <a:rPr lang="cs-CZ" sz="2000" dirty="0" smtClean="0"/>
              <a:t>Obsahuje funkce pro řízení digitální teploměru DS18B20</a:t>
            </a:r>
            <a:endParaRPr lang="cs-CZ" sz="2000" dirty="0" smtClean="0"/>
          </a:p>
          <a:p>
            <a:pPr eaLnBrk="1" hangingPunct="1">
              <a:lnSpc>
                <a:spcPct val="150000"/>
              </a:lnSpc>
            </a:pPr>
            <a:r>
              <a:rPr lang="cs-CZ" sz="2000" dirty="0" smtClean="0"/>
              <a:t>Návrhově závislá na nastavení mikropočítače</a:t>
            </a:r>
            <a:endParaRPr lang="cs-CZ" sz="2000" dirty="0" smtClean="0"/>
          </a:p>
          <a:p>
            <a:pPr eaLnBrk="1" hangingPunct="1">
              <a:lnSpc>
                <a:spcPct val="150000"/>
              </a:lnSpc>
            </a:pPr>
            <a:r>
              <a:rPr lang="cs-CZ" sz="2000" dirty="0" smtClean="0"/>
              <a:t>Je napsána v jazyce C</a:t>
            </a:r>
            <a:endParaRPr lang="cs-CZ" sz="2000" dirty="0" smtClean="0"/>
          </a:p>
          <a:p>
            <a:pPr eaLnBrk="1" hangingPunct="1">
              <a:lnSpc>
                <a:spcPct val="150000"/>
              </a:lnSpc>
            </a:pPr>
            <a:r>
              <a:rPr lang="cs-CZ" sz="2000" dirty="0" smtClean="0"/>
              <a:t>Knihovna: </a:t>
            </a:r>
            <a:r>
              <a:rPr lang="cs-CZ" sz="2000" dirty="0" smtClean="0"/>
              <a:t>DS18B20_drv.h </a:t>
            </a:r>
            <a:r>
              <a:rPr lang="cs-CZ" sz="2000" dirty="0" smtClean="0"/>
              <a:t>DS18B20_drv.h</a:t>
            </a:r>
            <a:endParaRPr lang="cs-CZ" sz="2000" dirty="0" smtClean="0"/>
          </a:p>
          <a:p>
            <a:pPr eaLnBrk="1" hangingPunct="1">
              <a:lnSpc>
                <a:spcPct val="150000"/>
              </a:lnSpc>
            </a:pPr>
            <a:r>
              <a:rPr lang="cs-CZ" sz="2000" dirty="0" smtClean="0"/>
              <a:t>Knihovny využívá ukázková aplikace</a:t>
            </a:r>
            <a:endParaRPr lang="cs-CZ" sz="2000" dirty="0" smtClean="0"/>
          </a:p>
          <a:p>
            <a:pPr eaLnBrk="1" hangingPunct="1"/>
            <a:endParaRPr lang="cs-CZ" sz="2000" dirty="0" smtClean="0"/>
          </a:p>
          <a:p>
            <a:pPr eaLnBrk="1" hangingPunct="1">
              <a:buFont typeface="Wingdings" pitchFamily="2" charset="2"/>
              <a:buNone/>
            </a:pPr>
            <a:endParaRPr lang="cs-CZ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"/>
          <p:cNvSpPr>
            <a:spLocks noGrp="1" noChangeArrowheads="1"/>
          </p:cNvSpPr>
          <p:nvPr>
            <p:ph type="title"/>
          </p:nvPr>
        </p:nvSpPr>
        <p:spPr>
          <a:xfrm>
            <a:off x="1143002" y="114300"/>
            <a:ext cx="7772401" cy="857250"/>
          </a:xfrm>
        </p:spPr>
        <p:txBody>
          <a:bodyPr/>
          <a:lstStyle/>
          <a:p>
            <a:pPr eaLnBrk="1" hangingPunct="1"/>
            <a:r>
              <a:rPr lang="cs-CZ" sz="3600" dirty="0" smtClean="0"/>
              <a:t>Jak vypadá Hardware</a:t>
            </a:r>
            <a:endParaRPr lang="cs-CZ" sz="3600" dirty="0" smtClean="0"/>
          </a:p>
        </p:txBody>
      </p:sp>
      <p:sp>
        <p:nvSpPr>
          <p:cNvPr id="10243" name="Rectangle 11"/>
          <p:cNvSpPr>
            <a:spLocks noGrp="1" noChangeArrowheads="1"/>
          </p:cNvSpPr>
          <p:nvPr>
            <p:ph sz="quarter" idx="1"/>
          </p:nvPr>
        </p:nvSpPr>
        <p:spPr>
          <a:xfrm>
            <a:off x="0" y="1285866"/>
            <a:ext cx="9144000" cy="3857634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cs-CZ" sz="2000" dirty="0" smtClean="0"/>
              <a:t>Při návrhu a testování využita vývojová deska </a:t>
            </a:r>
            <a:r>
              <a:rPr lang="cs-CZ" sz="2000" dirty="0" smtClean="0"/>
              <a:t>FRDM-KL25Z</a:t>
            </a:r>
            <a:endParaRPr lang="cs-CZ" sz="2000" dirty="0" smtClean="0"/>
          </a:p>
          <a:p>
            <a:pPr eaLnBrk="1" hangingPunct="1">
              <a:lnSpc>
                <a:spcPct val="150000"/>
              </a:lnSpc>
            </a:pPr>
            <a:r>
              <a:rPr lang="cs-CZ" sz="2000" dirty="0" smtClean="0"/>
              <a:t>Procesor: </a:t>
            </a:r>
            <a:r>
              <a:rPr lang="cs-CZ" sz="2000" dirty="0" smtClean="0"/>
              <a:t>MKL25Z128VLK4</a:t>
            </a:r>
            <a:endParaRPr lang="cs-CZ" sz="2000" dirty="0" smtClean="0"/>
          </a:p>
          <a:p>
            <a:pPr eaLnBrk="1" hangingPunct="1">
              <a:lnSpc>
                <a:spcPct val="150000"/>
              </a:lnSpc>
            </a:pPr>
            <a:r>
              <a:rPr lang="cs-CZ" sz="2000" dirty="0" smtClean="0"/>
              <a:t>32bitový </a:t>
            </a:r>
            <a:r>
              <a:rPr lang="cs-CZ" sz="2000" dirty="0" err="1" smtClean="0"/>
              <a:t>Arm</a:t>
            </a:r>
            <a:r>
              <a:rPr lang="cs-CZ" sz="2000" dirty="0" smtClean="0"/>
              <a:t> </a:t>
            </a:r>
            <a:r>
              <a:rPr lang="cs-CZ" sz="2000" dirty="0" err="1" smtClean="0"/>
              <a:t>Cortex</a:t>
            </a:r>
            <a:r>
              <a:rPr lang="cs-CZ" sz="2000" dirty="0" smtClean="0"/>
              <a:t>-M0+</a:t>
            </a:r>
            <a:endParaRPr lang="cs-CZ" sz="2000" dirty="0" smtClean="0"/>
          </a:p>
          <a:p>
            <a:pPr eaLnBrk="1" hangingPunct="1">
              <a:lnSpc>
                <a:spcPct val="150000"/>
              </a:lnSpc>
            </a:pPr>
            <a:r>
              <a:rPr lang="cs-CZ" sz="2000" dirty="0" smtClean="0"/>
              <a:t>48 </a:t>
            </a:r>
            <a:r>
              <a:rPr lang="cs-CZ" sz="2000" dirty="0" smtClean="0"/>
              <a:t>MHz, </a:t>
            </a:r>
            <a:r>
              <a:rPr lang="cs-CZ" sz="2000" dirty="0" smtClean="0"/>
              <a:t>128 KB </a:t>
            </a:r>
            <a:r>
              <a:rPr lang="cs-CZ" sz="2000" dirty="0" err="1" smtClean="0"/>
              <a:t>flash</a:t>
            </a:r>
            <a:r>
              <a:rPr lang="cs-CZ" sz="2000" dirty="0" smtClean="0"/>
              <a:t>, 16 KB </a:t>
            </a:r>
            <a:r>
              <a:rPr lang="cs-CZ" sz="2000" dirty="0" smtClean="0"/>
              <a:t>SRAM</a:t>
            </a:r>
          </a:p>
          <a:p>
            <a:pPr eaLnBrk="1" hangingPunct="1">
              <a:lnSpc>
                <a:spcPct val="150000"/>
              </a:lnSpc>
            </a:pPr>
            <a:r>
              <a:rPr lang="cs-CZ" sz="2000" dirty="0" smtClean="0"/>
              <a:t>Řídící zařízení - master</a:t>
            </a:r>
          </a:p>
          <a:p>
            <a:pPr eaLnBrk="1" hangingPunct="1">
              <a:buFont typeface="Wingdings" pitchFamily="2" charset="2"/>
              <a:buNone/>
            </a:pPr>
            <a:endParaRPr lang="cs-CZ" sz="2000" dirty="0" smtClean="0"/>
          </a:p>
          <a:p>
            <a:pPr eaLnBrk="1" hangingPunct="1">
              <a:buFont typeface="Wingdings" pitchFamily="2" charset="2"/>
              <a:buNone/>
            </a:pPr>
            <a:endParaRPr lang="cs-CZ" sz="2000" dirty="0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1857370"/>
            <a:ext cx="3101548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"/>
          <p:cNvSpPr>
            <a:spLocks noGrp="1" noChangeArrowheads="1"/>
          </p:cNvSpPr>
          <p:nvPr>
            <p:ph type="title"/>
          </p:nvPr>
        </p:nvSpPr>
        <p:spPr>
          <a:xfrm>
            <a:off x="1143002" y="114300"/>
            <a:ext cx="7772401" cy="857250"/>
          </a:xfrm>
        </p:spPr>
        <p:txBody>
          <a:bodyPr/>
          <a:lstStyle/>
          <a:p>
            <a:pPr eaLnBrk="1" hangingPunct="1"/>
            <a:r>
              <a:rPr lang="cs-CZ" sz="3600" dirty="0" smtClean="0"/>
              <a:t>Jaké zařízení obsluhuje</a:t>
            </a:r>
            <a:endParaRPr lang="cs-CZ" sz="3600" dirty="0" smtClean="0"/>
          </a:p>
        </p:txBody>
      </p:sp>
      <p:sp>
        <p:nvSpPr>
          <p:cNvPr id="10243" name="Rectangle 11"/>
          <p:cNvSpPr>
            <a:spLocks noGrp="1" noChangeArrowheads="1"/>
          </p:cNvSpPr>
          <p:nvPr>
            <p:ph sz="quarter" idx="1"/>
          </p:nvPr>
        </p:nvSpPr>
        <p:spPr>
          <a:xfrm>
            <a:off x="0" y="1285866"/>
            <a:ext cx="9144000" cy="3857634"/>
          </a:xfrm>
        </p:spPr>
        <p:txBody>
          <a:bodyPr/>
          <a:lstStyle/>
          <a:p>
            <a:pPr marL="320040" indent="-320040" eaLnBrk="1" fontAlgn="auto" hangingPunct="1">
              <a:lnSpc>
                <a:spcPct val="150000"/>
              </a:lnSpc>
              <a:spcAft>
                <a:spcPts val="0"/>
              </a:spcAft>
              <a:buFont typeface="Wingdings"/>
              <a:buChar char=""/>
              <a:defRPr/>
            </a:pPr>
            <a:r>
              <a:rPr lang="cs-CZ" sz="2000" dirty="0" smtClean="0"/>
              <a:t>Zařízení určené pro 1-</a:t>
            </a:r>
            <a:r>
              <a:rPr lang="cs-CZ" sz="2000" dirty="0" err="1" smtClean="0"/>
              <a:t>wire</a:t>
            </a:r>
            <a:r>
              <a:rPr lang="cs-CZ" sz="2000" dirty="0" smtClean="0"/>
              <a:t> sběrnice navržené Dallas, dnes Maxim </a:t>
            </a:r>
            <a:r>
              <a:rPr lang="cs-CZ" sz="2000" dirty="0" err="1" smtClean="0"/>
              <a:t>Integrated</a:t>
            </a:r>
            <a:endParaRPr lang="cs-CZ" sz="2000" dirty="0" smtClean="0"/>
          </a:p>
          <a:p>
            <a:pPr eaLnBrk="1" hangingPunct="1">
              <a:lnSpc>
                <a:spcPct val="150000"/>
              </a:lnSpc>
            </a:pPr>
            <a:r>
              <a:rPr lang="cs-CZ" sz="2000" dirty="0" smtClean="0"/>
              <a:t>Řízená zařízení – </a:t>
            </a:r>
            <a:r>
              <a:rPr lang="cs-CZ" sz="2000" dirty="0" err="1" smtClean="0"/>
              <a:t>s</a:t>
            </a:r>
            <a:r>
              <a:rPr lang="cs-CZ" sz="2000" dirty="0" err="1" smtClean="0"/>
              <a:t>lave</a:t>
            </a:r>
            <a:endParaRPr lang="cs-CZ" sz="2000" dirty="0" smtClean="0"/>
          </a:p>
          <a:p>
            <a:pPr eaLnBrk="1" hangingPunct="1">
              <a:lnSpc>
                <a:spcPct val="150000"/>
              </a:lnSpc>
            </a:pPr>
            <a:r>
              <a:rPr lang="cs-CZ" sz="2000" dirty="0" smtClean="0"/>
              <a:t>Teplotní snímač DS18B20</a:t>
            </a:r>
          </a:p>
          <a:p>
            <a:pPr marL="320040" indent="-320040" eaLnBrk="1" fontAlgn="auto" hangingPunct="1">
              <a:lnSpc>
                <a:spcPct val="150000"/>
              </a:lnSpc>
              <a:spcAft>
                <a:spcPts val="0"/>
              </a:spcAft>
              <a:buFont typeface="Wingdings"/>
              <a:buChar char=""/>
              <a:defRPr/>
            </a:pPr>
            <a:r>
              <a:rPr lang="cs-CZ" sz="2000" dirty="0" smtClean="0"/>
              <a:t>9-bit až 12-bit, -55 °C až 125 °C,</a:t>
            </a:r>
          </a:p>
          <a:p>
            <a:pPr marL="320040" indent="-320040" eaLnBrk="1" fontAlgn="auto" hangingPunct="1">
              <a:lnSpc>
                <a:spcPct val="150000"/>
              </a:lnSpc>
              <a:spcAft>
                <a:spcPts val="0"/>
              </a:spcAft>
              <a:buFont typeface="Wingdings"/>
              <a:buChar char=""/>
              <a:defRPr/>
            </a:pPr>
            <a:r>
              <a:rPr lang="cs-CZ" sz="2000" dirty="0" smtClean="0"/>
              <a:t>unikátní 64-bit kód identifikující zařízení</a:t>
            </a:r>
          </a:p>
          <a:p>
            <a:pPr eaLnBrk="1" hangingPunct="1">
              <a:buFont typeface="Wingdings" pitchFamily="2" charset="2"/>
              <a:buNone/>
            </a:pPr>
            <a:endParaRPr lang="cs-CZ" sz="2000" dirty="0" smtClean="0"/>
          </a:p>
        </p:txBody>
      </p:sp>
      <p:pic>
        <p:nvPicPr>
          <p:cNvPr id="5" name="Obrázek 5" descr="teplomer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071684"/>
            <a:ext cx="3143250" cy="177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"/>
          <p:cNvSpPr>
            <a:spLocks noGrp="1" noChangeArrowheads="1"/>
          </p:cNvSpPr>
          <p:nvPr>
            <p:ph type="title"/>
          </p:nvPr>
        </p:nvSpPr>
        <p:spPr>
          <a:xfrm>
            <a:off x="1143002" y="114300"/>
            <a:ext cx="7772401" cy="857250"/>
          </a:xfrm>
        </p:spPr>
        <p:txBody>
          <a:bodyPr/>
          <a:lstStyle/>
          <a:p>
            <a:pPr eaLnBrk="1" hangingPunct="1"/>
            <a:r>
              <a:rPr lang="cs-CZ" sz="3600" dirty="0" smtClean="0"/>
              <a:t>1-</a:t>
            </a:r>
            <a:r>
              <a:rPr lang="cs-CZ" sz="3600" dirty="0" err="1" smtClean="0"/>
              <a:t>wire</a:t>
            </a:r>
            <a:r>
              <a:rPr lang="cs-CZ" sz="3600" dirty="0" smtClean="0"/>
              <a:t> sběrnice</a:t>
            </a:r>
            <a:endParaRPr lang="cs-CZ" sz="3600" dirty="0" smtClean="0"/>
          </a:p>
        </p:txBody>
      </p:sp>
      <p:sp>
        <p:nvSpPr>
          <p:cNvPr id="10243" name="Rectangle 11"/>
          <p:cNvSpPr>
            <a:spLocks noGrp="1" noChangeArrowheads="1"/>
          </p:cNvSpPr>
          <p:nvPr>
            <p:ph sz="quarter" idx="1"/>
          </p:nvPr>
        </p:nvSpPr>
        <p:spPr>
          <a:xfrm>
            <a:off x="0" y="1285866"/>
            <a:ext cx="9144000" cy="3857634"/>
          </a:xfrm>
        </p:spPr>
        <p:txBody>
          <a:bodyPr/>
          <a:lstStyle/>
          <a:p>
            <a:pPr marL="320040" indent="-320040" eaLnBrk="1" fontAlgn="auto" hangingPunct="1">
              <a:lnSpc>
                <a:spcPct val="150000"/>
              </a:lnSpc>
              <a:spcAft>
                <a:spcPts val="0"/>
              </a:spcAft>
              <a:buFont typeface="Wingdings"/>
              <a:buChar char=""/>
              <a:defRPr/>
            </a:pPr>
            <a:r>
              <a:rPr lang="cs-CZ" sz="2000" dirty="0" smtClean="0"/>
              <a:t>Komunikaci řídí master – jediné zařízení, které iniciuje komunikaci</a:t>
            </a:r>
            <a:endParaRPr lang="cs-CZ" sz="2000" dirty="0" smtClean="0"/>
          </a:p>
          <a:p>
            <a:pPr eaLnBrk="1" hangingPunct="1">
              <a:lnSpc>
                <a:spcPct val="150000"/>
              </a:lnSpc>
            </a:pPr>
            <a:r>
              <a:rPr lang="cs-CZ" sz="2000" dirty="0" smtClean="0"/>
              <a:t>Řízená zařízení </a:t>
            </a:r>
            <a:r>
              <a:rPr lang="cs-CZ" sz="2000" dirty="0" err="1" smtClean="0"/>
              <a:t>slave</a:t>
            </a:r>
            <a:r>
              <a:rPr lang="cs-CZ" sz="2000" dirty="0" smtClean="0"/>
              <a:t> – neomezeně, komunikuje vždy jen 1 zařízení</a:t>
            </a:r>
            <a:endParaRPr lang="cs-CZ" sz="2000" dirty="0" smtClean="0"/>
          </a:p>
          <a:p>
            <a:pPr eaLnBrk="1" hangingPunct="1">
              <a:lnSpc>
                <a:spcPct val="150000"/>
              </a:lnSpc>
            </a:pPr>
            <a:r>
              <a:rPr lang="cs-CZ" sz="2000" dirty="0" smtClean="0"/>
              <a:t>Sběrnice je v klidu na logické 1, HIGH a může i napájet připojená zařízení</a:t>
            </a:r>
          </a:p>
          <a:p>
            <a:pPr marL="320040" indent="-320040" eaLnBrk="1" fontAlgn="auto" hangingPunct="1">
              <a:lnSpc>
                <a:spcPct val="150000"/>
              </a:lnSpc>
              <a:spcAft>
                <a:spcPts val="0"/>
              </a:spcAft>
              <a:buFont typeface="Wingdings"/>
              <a:buChar char=""/>
              <a:defRPr/>
            </a:pPr>
            <a:r>
              <a:rPr lang="cs-CZ" sz="2000" dirty="0" smtClean="0"/>
              <a:t>Jediná datová linka</a:t>
            </a:r>
          </a:p>
          <a:p>
            <a:pPr marL="320040" indent="-320040" eaLnBrk="1" fontAlgn="auto" hangingPunct="1">
              <a:lnSpc>
                <a:spcPct val="150000"/>
              </a:lnSpc>
              <a:spcAft>
                <a:spcPts val="0"/>
              </a:spcAft>
              <a:buFont typeface="Wingdings"/>
              <a:buChar char=""/>
              <a:defRPr/>
            </a:pPr>
            <a:r>
              <a:rPr lang="cs-CZ" sz="2000" dirty="0" smtClean="0"/>
              <a:t>Na +3 V až +5,5 V</a:t>
            </a:r>
          </a:p>
          <a:p>
            <a:pPr marL="320040" indent="-320040" eaLnBrk="1" fontAlgn="auto" hangingPunct="1">
              <a:lnSpc>
                <a:spcPct val="150000"/>
              </a:lnSpc>
              <a:spcAft>
                <a:spcPts val="0"/>
              </a:spcAft>
              <a:buFont typeface="Wingdings"/>
              <a:buChar char=""/>
              <a:defRPr/>
            </a:pPr>
            <a:r>
              <a:rPr lang="cs-CZ" sz="2000" dirty="0" err="1" smtClean="0"/>
              <a:t>Pull</a:t>
            </a:r>
            <a:r>
              <a:rPr lang="cs-CZ" sz="2000" dirty="0" smtClean="0"/>
              <a:t>-</a:t>
            </a:r>
            <a:r>
              <a:rPr lang="cs-CZ" sz="2000" dirty="0" err="1" smtClean="0"/>
              <a:t>up</a:t>
            </a:r>
            <a:r>
              <a:rPr lang="cs-CZ" sz="2000" dirty="0" smtClean="0"/>
              <a:t> rezistor drží linku HIGH</a:t>
            </a:r>
          </a:p>
          <a:p>
            <a:pPr eaLnBrk="1" hangingPunct="1">
              <a:buFont typeface="Wingdings" pitchFamily="2" charset="2"/>
              <a:buNone/>
            </a:pPr>
            <a:endParaRPr lang="cs-CZ" sz="20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3286130"/>
            <a:ext cx="4792787" cy="1685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"/>
          <p:cNvSpPr>
            <a:spLocks noGrp="1" noChangeArrowheads="1"/>
          </p:cNvSpPr>
          <p:nvPr>
            <p:ph type="title"/>
          </p:nvPr>
        </p:nvSpPr>
        <p:spPr>
          <a:xfrm>
            <a:off x="1143002" y="114300"/>
            <a:ext cx="7772401" cy="857250"/>
          </a:xfrm>
        </p:spPr>
        <p:txBody>
          <a:bodyPr/>
          <a:lstStyle/>
          <a:p>
            <a:pPr eaLnBrk="1" hangingPunct="1"/>
            <a:r>
              <a:rPr lang="cs-CZ" sz="3600" dirty="0" smtClean="0"/>
              <a:t>Komunikační protokol sběrnice</a:t>
            </a:r>
            <a:endParaRPr lang="cs-CZ" sz="3600" dirty="0" smtClean="0"/>
          </a:p>
        </p:txBody>
      </p:sp>
      <p:sp>
        <p:nvSpPr>
          <p:cNvPr id="10243" name="Rectangle 11"/>
          <p:cNvSpPr>
            <a:spLocks noGrp="1" noChangeArrowheads="1"/>
          </p:cNvSpPr>
          <p:nvPr>
            <p:ph sz="quarter" idx="1"/>
          </p:nvPr>
        </p:nvSpPr>
        <p:spPr>
          <a:xfrm>
            <a:off x="0" y="1285866"/>
            <a:ext cx="9144000" cy="3857634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endParaRPr lang="cs-CZ" sz="2000" dirty="0" smtClean="0"/>
          </a:p>
          <a:p>
            <a:pPr eaLnBrk="1" hangingPunct="1">
              <a:lnSpc>
                <a:spcPct val="150000"/>
              </a:lnSpc>
            </a:pPr>
            <a:endParaRPr lang="cs-CZ" sz="2000" dirty="0" smtClean="0"/>
          </a:p>
          <a:p>
            <a:pPr eaLnBrk="1" hangingPunct="1">
              <a:lnSpc>
                <a:spcPct val="150000"/>
              </a:lnSpc>
            </a:pPr>
            <a:endParaRPr lang="cs-CZ" sz="2000" dirty="0" smtClean="0"/>
          </a:p>
          <a:p>
            <a:pPr eaLnBrk="1" hangingPunct="1">
              <a:lnSpc>
                <a:spcPct val="150000"/>
              </a:lnSpc>
            </a:pPr>
            <a:r>
              <a:rPr lang="cs-CZ" sz="2000" dirty="0" smtClean="0"/>
              <a:t>Sekvence – inicializace, příkaz ROM + data, příkaz pro zařízení + data</a:t>
            </a:r>
          </a:p>
          <a:p>
            <a:pPr marL="320040" indent="-320040" eaLnBrk="1" fontAlgn="auto" hangingPunct="1">
              <a:lnSpc>
                <a:spcPct val="150000"/>
              </a:lnSpc>
              <a:spcAft>
                <a:spcPts val="0"/>
              </a:spcAft>
              <a:buFont typeface="Wingdings"/>
              <a:buChar char=""/>
              <a:defRPr/>
            </a:pPr>
            <a:r>
              <a:rPr lang="cs-CZ" sz="2000" dirty="0" smtClean="0"/>
              <a:t>Inicializace vždy na začátku (reset + presence pulz)</a:t>
            </a:r>
          </a:p>
          <a:p>
            <a:pPr marL="320040" indent="-320040" eaLnBrk="1" fontAlgn="auto" hangingPunct="1">
              <a:lnSpc>
                <a:spcPct val="150000"/>
              </a:lnSpc>
              <a:spcAft>
                <a:spcPts val="0"/>
              </a:spcAft>
              <a:buFont typeface="Wingdings"/>
              <a:buChar char=""/>
              <a:defRPr/>
            </a:pPr>
            <a:r>
              <a:rPr lang="cs-CZ" sz="2000" dirty="0" smtClean="0"/>
              <a:t>ROM příkaz je 1 Bajtový a bývá sdílený zařízeními</a:t>
            </a:r>
          </a:p>
          <a:p>
            <a:pPr marL="320040" indent="-320040" eaLnBrk="1" fontAlgn="auto" hangingPunct="1">
              <a:lnSpc>
                <a:spcPct val="150000"/>
              </a:lnSpc>
              <a:spcAft>
                <a:spcPts val="0"/>
              </a:spcAft>
              <a:buFont typeface="Wingdings"/>
              <a:buChar char=""/>
              <a:defRPr/>
            </a:pPr>
            <a:r>
              <a:rPr lang="cs-CZ" sz="2000" dirty="0" smtClean="0"/>
              <a:t>Příkaz pro zařízení je specifický pro dané zařízení</a:t>
            </a:r>
          </a:p>
          <a:p>
            <a:pPr eaLnBrk="1" hangingPunct="1">
              <a:buFont typeface="Wingdings" pitchFamily="2" charset="2"/>
              <a:buNone/>
            </a:pPr>
            <a:endParaRPr lang="cs-CZ" sz="2000" dirty="0" smtClean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14428"/>
            <a:ext cx="8072494" cy="1805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"/>
          <p:cNvSpPr>
            <a:spLocks noGrp="1" noChangeArrowheads="1"/>
          </p:cNvSpPr>
          <p:nvPr>
            <p:ph type="title"/>
          </p:nvPr>
        </p:nvSpPr>
        <p:spPr>
          <a:xfrm>
            <a:off x="1143002" y="114300"/>
            <a:ext cx="7772401" cy="857250"/>
          </a:xfrm>
        </p:spPr>
        <p:txBody>
          <a:bodyPr/>
          <a:lstStyle/>
          <a:p>
            <a:pPr eaLnBrk="1" hangingPunct="1"/>
            <a:r>
              <a:rPr lang="cs-CZ" sz="3600" dirty="0" smtClean="0"/>
              <a:t>Časování na sběrnici</a:t>
            </a:r>
            <a:endParaRPr lang="cs-CZ" sz="3600" dirty="0" smtClean="0"/>
          </a:p>
        </p:txBody>
      </p:sp>
      <p:sp>
        <p:nvSpPr>
          <p:cNvPr id="10243" name="Rectangle 11"/>
          <p:cNvSpPr>
            <a:spLocks noGrp="1" noChangeArrowheads="1"/>
          </p:cNvSpPr>
          <p:nvPr>
            <p:ph sz="quarter" idx="1"/>
          </p:nvPr>
        </p:nvSpPr>
        <p:spPr>
          <a:xfrm>
            <a:off x="0" y="1285866"/>
            <a:ext cx="9144000" cy="3857634"/>
          </a:xfrm>
        </p:spPr>
        <p:txBody>
          <a:bodyPr/>
          <a:lstStyle/>
          <a:p>
            <a:pPr marL="320040" indent="-320040" eaLnBrk="1" fontAlgn="auto" hangingPunct="1">
              <a:lnSpc>
                <a:spcPct val="150000"/>
              </a:lnSpc>
              <a:spcAft>
                <a:spcPts val="0"/>
              </a:spcAft>
              <a:buFont typeface="Wingdings"/>
              <a:buChar char=""/>
              <a:defRPr/>
            </a:pPr>
            <a:r>
              <a:rPr lang="cs-CZ" sz="2000" dirty="0" smtClean="0"/>
              <a:t>Základní prvky komunikace – inicializace, zápis 1, zápis 0, čtení</a:t>
            </a:r>
          </a:p>
          <a:p>
            <a:pPr eaLnBrk="1" hangingPunct="1">
              <a:lnSpc>
                <a:spcPct val="150000"/>
              </a:lnSpc>
            </a:pPr>
            <a:r>
              <a:rPr lang="cs-CZ" sz="2000" dirty="0" smtClean="0"/>
              <a:t>Prvky umožní sestavit libovolné vyšší volání, takto je napsána knihovna</a:t>
            </a:r>
          </a:p>
          <a:p>
            <a:pPr eaLnBrk="1" hangingPunct="1">
              <a:buFont typeface="Wingdings" pitchFamily="2" charset="2"/>
              <a:buNone/>
            </a:pPr>
            <a:endParaRPr lang="cs-CZ" sz="2000" dirty="0" smtClean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428874"/>
            <a:ext cx="648831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"/>
          <p:cNvSpPr>
            <a:spLocks noGrp="1" noChangeArrowheads="1"/>
          </p:cNvSpPr>
          <p:nvPr>
            <p:ph type="title"/>
          </p:nvPr>
        </p:nvSpPr>
        <p:spPr>
          <a:xfrm>
            <a:off x="1143002" y="114300"/>
            <a:ext cx="7772401" cy="857250"/>
          </a:xfrm>
        </p:spPr>
        <p:txBody>
          <a:bodyPr/>
          <a:lstStyle/>
          <a:p>
            <a:pPr eaLnBrk="1" hangingPunct="1"/>
            <a:r>
              <a:rPr lang="cs-CZ" sz="3600" dirty="0" smtClean="0"/>
              <a:t>Pomocné funkce</a:t>
            </a:r>
            <a:endParaRPr lang="cs-CZ" sz="3600" dirty="0" smtClean="0"/>
          </a:p>
        </p:txBody>
      </p:sp>
      <p:sp>
        <p:nvSpPr>
          <p:cNvPr id="10243" name="Rectangle 11"/>
          <p:cNvSpPr>
            <a:spLocks noGrp="1" noChangeArrowheads="1"/>
          </p:cNvSpPr>
          <p:nvPr>
            <p:ph sz="quarter" idx="1"/>
          </p:nvPr>
        </p:nvSpPr>
        <p:spPr>
          <a:xfrm>
            <a:off x="0" y="1285866"/>
            <a:ext cx="9144000" cy="3857634"/>
          </a:xfrm>
        </p:spPr>
        <p:txBody>
          <a:bodyPr/>
          <a:lstStyle/>
          <a:p>
            <a:r>
              <a:rPr lang="cs-CZ" sz="1200" b="1" dirty="0" smtClean="0"/>
              <a:t>Wait1us (</a:t>
            </a:r>
            <a:r>
              <a:rPr lang="cs-CZ" sz="1200" b="1" dirty="0" err="1" smtClean="0"/>
              <a:t>void</a:t>
            </a:r>
            <a:r>
              <a:rPr lang="cs-CZ" sz="1200" b="1" dirty="0" smtClean="0"/>
              <a:t>) </a:t>
            </a:r>
            <a:endParaRPr lang="cs-CZ" sz="1200" dirty="0" smtClean="0"/>
          </a:p>
          <a:p>
            <a:pPr>
              <a:buNone/>
            </a:pPr>
            <a:r>
              <a:rPr lang="cs-CZ" sz="1200" dirty="0" smtClean="0"/>
              <a:t>	Pomocná </a:t>
            </a:r>
            <a:r>
              <a:rPr lang="cs-CZ" sz="1200" dirty="0" smtClean="0"/>
              <a:t>funkce pro čekání 1 µs, pro správné časování vyžaduje nastavení CLOCK_SETUP = 1, což odpovídá frekvenci procesoru 48 MHz. S pomocí této funkce je zajištěno časování jednotlivých akcí. Bez návratové hodnoty.</a:t>
            </a:r>
          </a:p>
          <a:p>
            <a:r>
              <a:rPr lang="cs-CZ" sz="1200" b="1" dirty="0" smtClean="0"/>
              <a:t>Wait100us </a:t>
            </a:r>
            <a:r>
              <a:rPr lang="cs-CZ" sz="1200" dirty="0" smtClean="0"/>
              <a:t>(</a:t>
            </a:r>
            <a:r>
              <a:rPr lang="cs-CZ" sz="1200" b="1" dirty="0" err="1" smtClean="0"/>
              <a:t>void</a:t>
            </a:r>
            <a:r>
              <a:rPr lang="cs-CZ" sz="1200" dirty="0" smtClean="0"/>
              <a:t>)</a:t>
            </a:r>
          </a:p>
          <a:p>
            <a:pPr>
              <a:buNone/>
            </a:pPr>
            <a:r>
              <a:rPr lang="cs-CZ" sz="1200" dirty="0" smtClean="0"/>
              <a:t>	Pomocná </a:t>
            </a:r>
            <a:r>
              <a:rPr lang="cs-CZ" sz="1200" dirty="0" smtClean="0"/>
              <a:t>funkce pro čekání 100 µs, využívá předchozí funkce </a:t>
            </a:r>
            <a:r>
              <a:rPr lang="cs-CZ" sz="1200" b="1" dirty="0" smtClean="0"/>
              <a:t>Wait1us </a:t>
            </a:r>
            <a:r>
              <a:rPr lang="cs-CZ" sz="1200" b="1" dirty="0" smtClean="0"/>
              <a:t>()</a:t>
            </a:r>
          </a:p>
          <a:p>
            <a:r>
              <a:rPr lang="cs-CZ" sz="1200" b="1" dirty="0" smtClean="0"/>
              <a:t>WIRE_</a:t>
            </a:r>
            <a:r>
              <a:rPr lang="cs-CZ" sz="1200" b="1" dirty="0" err="1" smtClean="0"/>
              <a:t>Init</a:t>
            </a:r>
            <a:r>
              <a:rPr lang="cs-CZ" sz="1200" b="1" dirty="0" smtClean="0"/>
              <a:t>(</a:t>
            </a:r>
            <a:r>
              <a:rPr lang="cs-CZ" sz="1200" b="1" dirty="0" err="1" smtClean="0"/>
              <a:t>void</a:t>
            </a:r>
            <a:r>
              <a:rPr lang="cs-CZ" sz="1200" b="1" dirty="0" smtClean="0"/>
              <a:t>)</a:t>
            </a:r>
            <a:endParaRPr lang="cs-CZ" sz="1200" dirty="0" smtClean="0"/>
          </a:p>
          <a:p>
            <a:pPr>
              <a:buNone/>
            </a:pPr>
            <a:r>
              <a:rPr lang="cs-CZ" sz="1200" dirty="0" smtClean="0"/>
              <a:t>	Funkce </a:t>
            </a:r>
            <a:r>
              <a:rPr lang="cs-CZ" sz="1200" dirty="0" smtClean="0"/>
              <a:t>bez návratové hodnoty pouze inicializuje pin, na kterém je </a:t>
            </a:r>
            <a:r>
              <a:rPr lang="cs-CZ" sz="1200" dirty="0" err="1" smtClean="0"/>
              <a:t>one</a:t>
            </a:r>
            <a:r>
              <a:rPr lang="cs-CZ" sz="1200" dirty="0" smtClean="0"/>
              <a:t>-</a:t>
            </a:r>
            <a:r>
              <a:rPr lang="cs-CZ" sz="1200" dirty="0" err="1" smtClean="0"/>
              <a:t>wire</a:t>
            </a:r>
            <a:endParaRPr lang="cs-CZ" sz="1200" dirty="0" smtClean="0"/>
          </a:p>
          <a:p>
            <a:endParaRPr lang="cs-CZ" sz="1200" dirty="0" smtClean="0"/>
          </a:p>
          <a:p>
            <a:pPr eaLnBrk="1" hangingPunct="1">
              <a:buFont typeface="Wingdings" pitchFamily="2" charset="2"/>
              <a:buNone/>
            </a:pPr>
            <a:endParaRPr lang="cs-CZ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"/>
          <p:cNvSpPr>
            <a:spLocks noGrp="1" noChangeArrowheads="1"/>
          </p:cNvSpPr>
          <p:nvPr>
            <p:ph type="title"/>
          </p:nvPr>
        </p:nvSpPr>
        <p:spPr>
          <a:xfrm>
            <a:off x="1143002" y="114300"/>
            <a:ext cx="7772401" cy="857250"/>
          </a:xfrm>
        </p:spPr>
        <p:txBody>
          <a:bodyPr/>
          <a:lstStyle/>
          <a:p>
            <a:pPr eaLnBrk="1" hangingPunct="1"/>
            <a:r>
              <a:rPr lang="cs-CZ" sz="3600" dirty="0" smtClean="0"/>
              <a:t>Ukládání dat</a:t>
            </a:r>
            <a:endParaRPr lang="cs-CZ" sz="3600" dirty="0" smtClean="0"/>
          </a:p>
        </p:txBody>
      </p:sp>
      <p:sp>
        <p:nvSpPr>
          <p:cNvPr id="10243" name="Rectangle 11"/>
          <p:cNvSpPr>
            <a:spLocks noGrp="1" noChangeArrowheads="1"/>
          </p:cNvSpPr>
          <p:nvPr>
            <p:ph sz="quarter" idx="1"/>
          </p:nvPr>
        </p:nvSpPr>
        <p:spPr>
          <a:xfrm>
            <a:off x="0" y="1285866"/>
            <a:ext cx="9144000" cy="3857634"/>
          </a:xfrm>
        </p:spPr>
        <p:txBody>
          <a:bodyPr/>
          <a:lstStyle/>
          <a:p>
            <a:r>
              <a:rPr lang="cs-CZ" sz="1200" b="1" dirty="0" err="1" smtClean="0"/>
              <a:t>AddressList</a:t>
            </a:r>
            <a:r>
              <a:rPr lang="cs-CZ" sz="1200" b="1" dirty="0" smtClean="0"/>
              <a:t> </a:t>
            </a:r>
            <a:endParaRPr lang="cs-CZ" sz="1200" dirty="0" smtClean="0"/>
          </a:p>
          <a:p>
            <a:pPr>
              <a:buNone/>
            </a:pPr>
            <a:r>
              <a:rPr lang="cs-CZ" sz="1200" dirty="0" smtClean="0"/>
              <a:t>	V</a:t>
            </a:r>
            <a:r>
              <a:rPr lang="cs-CZ" sz="1200" dirty="0" smtClean="0"/>
              <a:t> této struktuře jsou uloženy všechny nalezené 64b ROM sériové čísla zařízení, dále udržuje informaci o počtu nalezených zařízení, o tom, které zařízení je vybráno, data potřebná pro algoritmus vyhledávání. Paměť je alokována staticky, ale pro uložení ROM kódů je možno nastavit maximální počet zařízení, o to se stará makro MAX_ITEMS, kde je nastaveno 5 zařízení.</a:t>
            </a:r>
          </a:p>
          <a:p>
            <a:r>
              <a:rPr lang="cs-CZ" sz="1200" b="1" dirty="0" err="1" smtClean="0"/>
              <a:t>Init</a:t>
            </a:r>
            <a:r>
              <a:rPr lang="cs-CZ" sz="1200" b="1" dirty="0" smtClean="0"/>
              <a:t>_List</a:t>
            </a:r>
            <a:r>
              <a:rPr lang="cs-CZ" sz="1200" dirty="0" smtClean="0"/>
              <a:t>(</a:t>
            </a:r>
            <a:r>
              <a:rPr lang="cs-CZ" sz="1200" dirty="0" err="1" smtClean="0"/>
              <a:t>AddressList</a:t>
            </a:r>
            <a:r>
              <a:rPr lang="cs-CZ" sz="1200" dirty="0" smtClean="0"/>
              <a:t> *list)</a:t>
            </a:r>
          </a:p>
          <a:p>
            <a:pPr>
              <a:buNone/>
            </a:pPr>
            <a:r>
              <a:rPr lang="cs-CZ" sz="1200" dirty="0" smtClean="0"/>
              <a:t>	Funkce </a:t>
            </a:r>
            <a:r>
              <a:rPr lang="cs-CZ" sz="1200" dirty="0" smtClean="0"/>
              <a:t>slouží k inicializaci už existujícího listu, vymaže většinu nastavení, vstupní parametr je ukazatel na list</a:t>
            </a:r>
          </a:p>
          <a:p>
            <a:r>
              <a:rPr lang="cs-CZ" sz="1200" b="1" dirty="0" err="1" smtClean="0"/>
              <a:t>Clear</a:t>
            </a:r>
            <a:r>
              <a:rPr lang="cs-CZ" sz="1200" b="1" dirty="0" smtClean="0"/>
              <a:t>_List</a:t>
            </a:r>
            <a:r>
              <a:rPr lang="cs-CZ" sz="1200" dirty="0" smtClean="0"/>
              <a:t>(</a:t>
            </a:r>
            <a:r>
              <a:rPr lang="cs-CZ" sz="1200" dirty="0" err="1" smtClean="0"/>
              <a:t>AddressList</a:t>
            </a:r>
            <a:r>
              <a:rPr lang="cs-CZ" sz="1200" dirty="0" smtClean="0"/>
              <a:t> *list)</a:t>
            </a:r>
          </a:p>
          <a:p>
            <a:pPr>
              <a:buNone/>
            </a:pPr>
            <a:r>
              <a:rPr lang="cs-CZ" sz="1200" dirty="0" smtClean="0"/>
              <a:t>	Funkce </a:t>
            </a:r>
            <a:r>
              <a:rPr lang="cs-CZ" sz="1200" dirty="0" smtClean="0"/>
              <a:t>pro vymazání hodnot z listu, vstupní parametr je ukazatel na list</a:t>
            </a:r>
          </a:p>
          <a:p>
            <a:r>
              <a:rPr lang="cs-CZ" sz="1200" b="1" dirty="0" err="1" smtClean="0"/>
              <a:t>Add</a:t>
            </a:r>
            <a:r>
              <a:rPr lang="cs-CZ" sz="1200" b="1" dirty="0" smtClean="0"/>
              <a:t>_</a:t>
            </a:r>
            <a:r>
              <a:rPr lang="cs-CZ" sz="1200" b="1" dirty="0" err="1" smtClean="0"/>
              <a:t>Address</a:t>
            </a:r>
            <a:r>
              <a:rPr lang="cs-CZ" sz="1200" dirty="0" smtClean="0"/>
              <a:t>(</a:t>
            </a:r>
            <a:r>
              <a:rPr lang="cs-CZ" sz="1200" dirty="0" err="1" smtClean="0"/>
              <a:t>AddressList</a:t>
            </a:r>
            <a:r>
              <a:rPr lang="cs-CZ" sz="1200" dirty="0" smtClean="0"/>
              <a:t> *list, uint8_t *</a:t>
            </a:r>
            <a:r>
              <a:rPr lang="cs-CZ" sz="1200" dirty="0" err="1" smtClean="0"/>
              <a:t>newAddr</a:t>
            </a:r>
            <a:r>
              <a:rPr lang="cs-CZ" sz="1200" dirty="0" smtClean="0"/>
              <a:t>)</a:t>
            </a:r>
          </a:p>
          <a:p>
            <a:pPr>
              <a:buNone/>
            </a:pPr>
            <a:r>
              <a:rPr lang="cs-CZ" sz="1200" dirty="0" smtClean="0"/>
              <a:t>	Funkce </a:t>
            </a:r>
            <a:r>
              <a:rPr lang="cs-CZ" sz="1200" dirty="0" smtClean="0"/>
              <a:t>zajišťuje správné přidání nového 64b sériového čísla pomocí kopie přes </a:t>
            </a:r>
            <a:r>
              <a:rPr lang="cs-CZ" sz="1200" dirty="0" err="1" smtClean="0"/>
              <a:t>memcpy</a:t>
            </a:r>
            <a:r>
              <a:rPr lang="cs-CZ" sz="1200" dirty="0" smtClean="0"/>
              <a:t>, pokud není list vymazán před přidáním, přidávají se nové adresy za sebou až do vyčerpání prázdných pozic. Poté se začnou přepisovat adresy od nuly. Parametr list je ukazatel na list a parametr </a:t>
            </a:r>
            <a:r>
              <a:rPr lang="cs-CZ" sz="1200" dirty="0" err="1" smtClean="0"/>
              <a:t>newAddr</a:t>
            </a:r>
            <a:r>
              <a:rPr lang="cs-CZ" sz="1200" dirty="0" smtClean="0"/>
              <a:t> je přidávaná hodnot</a:t>
            </a:r>
          </a:p>
          <a:p>
            <a:endParaRPr lang="cs-CZ" sz="1200" dirty="0" smtClean="0"/>
          </a:p>
          <a:p>
            <a:pPr eaLnBrk="1" hangingPunct="1">
              <a:buFont typeface="Wingdings" pitchFamily="2" charset="2"/>
              <a:buNone/>
            </a:pPr>
            <a:endParaRPr lang="cs-CZ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án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Mediá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á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esta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2664</TotalTime>
  <Words>322</Words>
  <Application>Microsoft PowerPoint</Application>
  <PresentationFormat>Předvádění na obrazovce (16:9)</PresentationFormat>
  <Paragraphs>97</Paragraphs>
  <Slides>15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Medián</vt:lpstr>
      <vt:lpstr>Programová knihovna pro obsluhu digitálního teploměru DS18B20  Výuková prezentace</vt:lpstr>
      <vt:lpstr>Účel a popis knihovny</vt:lpstr>
      <vt:lpstr>Jak vypadá Hardware</vt:lpstr>
      <vt:lpstr>Jaké zařízení obsluhuje</vt:lpstr>
      <vt:lpstr>1-wire sběrnice</vt:lpstr>
      <vt:lpstr>Komunikační protokol sběrnice</vt:lpstr>
      <vt:lpstr>Časování na sběrnici</vt:lpstr>
      <vt:lpstr>Pomocné funkce</vt:lpstr>
      <vt:lpstr>Ukládání dat</vt:lpstr>
      <vt:lpstr>Interní funkce 1</vt:lpstr>
      <vt:lpstr>Interní funkce 2</vt:lpstr>
      <vt:lpstr>Uživatelské funkce 1</vt:lpstr>
      <vt:lpstr>Uživatelské funkce 2</vt:lpstr>
      <vt:lpstr>Ukázková aplikace</vt:lpstr>
      <vt:lpstr>Děkuji za pozornost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Strukturní analýza ECAP materiálů</dc:title>
  <dc:creator>Hub</dc:creator>
  <cp:lastModifiedBy>Jiri</cp:lastModifiedBy>
  <cp:revision>191</cp:revision>
  <dcterms:created xsi:type="dcterms:W3CDTF">2006-07-10T01:08:39Z</dcterms:created>
  <dcterms:modified xsi:type="dcterms:W3CDTF">2023-05-26T10:40:20Z</dcterms:modified>
</cp:coreProperties>
</file>