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3" r:id="rId3"/>
    <p:sldId id="264" r:id="rId4"/>
    <p:sldId id="257" r:id="rId5"/>
    <p:sldId id="258" r:id="rId6"/>
    <p:sldId id="259" r:id="rId7"/>
    <p:sldId id="265" r:id="rId8"/>
    <p:sldId id="268" r:id="rId9"/>
    <p:sldId id="266" r:id="rId10"/>
    <p:sldId id="267" r:id="rId11"/>
    <p:sldId id="260" r:id="rId12"/>
    <p:sldId id="26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el.cvut.cz/cz/education/prace/00008.pdf" TargetMode="External"/><Relationship Id="rId3" Type="http://schemas.openxmlformats.org/officeDocument/2006/relationships/hyperlink" Target="http://www.magneticsensors.com/" TargetMode="External"/><Relationship Id="rId7" Type="http://schemas.openxmlformats.org/officeDocument/2006/relationships/hyperlink" Target="https://www.vutbr.cz/www_base/zav_prace_soubor_verejne.php?file_id=53861" TargetMode="External"/><Relationship Id="rId2" Type="http://schemas.openxmlformats.org/officeDocument/2006/relationships/hyperlink" Target="http://www.nxp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yzweb.cz/materialy/fyzika_Zeme/magpole/magpole.php" TargetMode="External"/><Relationship Id="rId5" Type="http://schemas.openxmlformats.org/officeDocument/2006/relationships/hyperlink" Target="http://www.sci.muni.cz/~chadima/geomagnetismus/Geomagnetismus1.pdf" TargetMode="External"/><Relationship Id="rId4" Type="http://schemas.openxmlformats.org/officeDocument/2006/relationships/hyperlink" Target="http://pdf.datasheetcatalog.com/datasheets/diodes/74HC164_74HC164S14-13_74HC164T14-13.pd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Výuková prezentace: Elektronický kompas</a:t>
            </a:r>
            <a:endParaRPr lang="cs-CZ" dirty="0"/>
          </a:p>
        </p:txBody>
      </p:sp>
      <p:sp>
        <p:nvSpPr>
          <p:cNvPr id="4" name="Podnadpis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Diana Bátrlová</a:t>
            </a:r>
          </a:p>
        </p:txBody>
      </p:sp>
    </p:spTree>
    <p:extLst>
      <p:ext uri="{BB962C8B-B14F-4D97-AF65-F5344CB8AC3E}">
        <p14:creationId xmlns:p14="http://schemas.microsoft.com/office/powerpoint/2010/main" val="133110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7334" y="331272"/>
            <a:ext cx="8596668" cy="1320800"/>
          </a:xfrm>
        </p:spPr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991672"/>
            <a:ext cx="8596668" cy="5969359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[1] FREESCALE </a:t>
            </a:r>
            <a:r>
              <a:rPr lang="cs-CZ" dirty="0"/>
              <a:t>SEMICONDUCTOR. MC9S08QE8 </a:t>
            </a:r>
            <a:r>
              <a:rPr lang="cs-CZ" dirty="0" err="1"/>
              <a:t>Series</a:t>
            </a:r>
            <a:r>
              <a:rPr lang="cs-CZ" dirty="0"/>
              <a:t> Data </a:t>
            </a:r>
            <a:r>
              <a:rPr lang="cs-CZ" dirty="0" err="1"/>
              <a:t>Sheet</a:t>
            </a:r>
            <a:r>
              <a:rPr lang="cs-CZ" dirty="0"/>
              <a:t>: </a:t>
            </a:r>
            <a:r>
              <a:rPr lang="cs-CZ" dirty="0" err="1"/>
              <a:t>Technical</a:t>
            </a:r>
            <a:r>
              <a:rPr lang="cs-CZ" dirty="0"/>
              <a:t> Data, </a:t>
            </a:r>
            <a:r>
              <a:rPr lang="cs-CZ" dirty="0" err="1"/>
              <a:t>Rev</a:t>
            </a:r>
            <a:r>
              <a:rPr lang="cs-CZ" dirty="0"/>
              <a:t>. 8. [online]. 2011 [cit. 2015-01-27]. Dostupné z: </a:t>
            </a:r>
            <a:r>
              <a:rPr lang="cs-CZ" dirty="0">
                <a:hlinkClick r:id="rId2"/>
              </a:rPr>
              <a:t>http://www.nxp.com</a:t>
            </a:r>
            <a:endParaRPr lang="cs-CZ" dirty="0"/>
          </a:p>
          <a:p>
            <a:r>
              <a:rPr lang="cs-CZ" dirty="0" smtClean="0"/>
              <a:t>[2] HONEYWELL</a:t>
            </a:r>
            <a:r>
              <a:rPr lang="cs-CZ" dirty="0"/>
              <a:t>. 3-Axis Digital </a:t>
            </a:r>
            <a:r>
              <a:rPr lang="cs-CZ" dirty="0" err="1"/>
              <a:t>Compass</a:t>
            </a:r>
            <a:r>
              <a:rPr lang="cs-CZ" dirty="0"/>
              <a:t> IC HMC5883L </a:t>
            </a:r>
            <a:r>
              <a:rPr lang="cs-CZ" dirty="0" err="1"/>
              <a:t>Advanced</a:t>
            </a:r>
            <a:r>
              <a:rPr lang="cs-CZ" dirty="0"/>
              <a:t> </a:t>
            </a:r>
            <a:r>
              <a:rPr lang="cs-CZ" dirty="0" err="1"/>
              <a:t>Information</a:t>
            </a:r>
            <a:r>
              <a:rPr lang="cs-CZ" dirty="0"/>
              <a:t>, </a:t>
            </a:r>
            <a:r>
              <a:rPr lang="cs-CZ" dirty="0" err="1"/>
              <a:t>Rev</a:t>
            </a:r>
            <a:r>
              <a:rPr lang="cs-CZ" dirty="0"/>
              <a:t>. E. [online]. 2013 [cit. 2015-01-27]. Dostupné z: </a:t>
            </a:r>
            <a:r>
              <a:rPr lang="cs-CZ" dirty="0">
                <a:hlinkClick r:id="rId3"/>
              </a:rPr>
              <a:t>http://www.magneticsensors.com</a:t>
            </a:r>
            <a:endParaRPr lang="cs-CZ" dirty="0"/>
          </a:p>
          <a:p>
            <a:r>
              <a:rPr lang="cs-CZ" dirty="0" smtClean="0"/>
              <a:t>[3] 74HC164</a:t>
            </a:r>
            <a:r>
              <a:rPr lang="cs-CZ" dirty="0"/>
              <a:t>: Shift </a:t>
            </a:r>
            <a:r>
              <a:rPr lang="cs-CZ" dirty="0" err="1"/>
              <a:t>Register</a:t>
            </a:r>
            <a:r>
              <a:rPr lang="cs-CZ" dirty="0"/>
              <a:t>. </a:t>
            </a:r>
            <a:r>
              <a:rPr lang="cs-CZ" i="1" dirty="0" err="1"/>
              <a:t>Datasheetcatalog</a:t>
            </a:r>
            <a:r>
              <a:rPr lang="cs-CZ" dirty="0"/>
              <a:t> [online]. 2014 [cit. 2016-05-17]. Dostupné z: </a:t>
            </a:r>
            <a:r>
              <a:rPr lang="cs-CZ" dirty="0">
                <a:hlinkClick r:id="rId4"/>
              </a:rPr>
              <a:t>http://pdf.datasheetcatalog.com/datasheets/diodes/74HC164_74HC164S14-13_74HC164T14-13.pdf</a:t>
            </a:r>
            <a:endParaRPr lang="cs-CZ" dirty="0"/>
          </a:p>
          <a:p>
            <a:r>
              <a:rPr lang="cs-CZ" dirty="0" smtClean="0"/>
              <a:t>[4] CHADIMA</a:t>
            </a:r>
            <a:r>
              <a:rPr lang="cs-CZ" dirty="0"/>
              <a:t>, Martin. Magnetizmus Země. In: </a:t>
            </a:r>
            <a:r>
              <a:rPr lang="cs-CZ" i="1" dirty="0"/>
              <a:t>MASARYKOVA UNIVERZITA PŘÍRODOVĚDECKÁ FAKULTA</a:t>
            </a:r>
            <a:r>
              <a:rPr lang="cs-CZ" dirty="0"/>
              <a:t> [online]. AGICO, s.r.o., Brno &amp; Geologický ústav AV Č R, Praha [cit. 2016-05-19]. Dostupné z: </a:t>
            </a:r>
            <a:r>
              <a:rPr lang="cs-CZ" dirty="0">
                <a:hlinkClick r:id="rId5"/>
              </a:rPr>
              <a:t>http://www.sci.muni.cz/~chadima/geomagnetismus/Geomagnetismus1.pdf</a:t>
            </a:r>
            <a:endParaRPr lang="cs-CZ" dirty="0" smtClean="0"/>
          </a:p>
          <a:p>
            <a:r>
              <a:rPr lang="cs-CZ" dirty="0" smtClean="0"/>
              <a:t>[5] Fyzika </a:t>
            </a:r>
            <a:r>
              <a:rPr lang="cs-CZ" dirty="0"/>
              <a:t>Země. In: </a:t>
            </a:r>
            <a:r>
              <a:rPr lang="cs-CZ" i="1" dirty="0" err="1"/>
              <a:t>FyzWeb</a:t>
            </a:r>
            <a:r>
              <a:rPr lang="cs-CZ" dirty="0"/>
              <a:t> [online]. [cit. 2016-05-19]. Dostupné z: </a:t>
            </a:r>
            <a:r>
              <a:rPr lang="cs-CZ" dirty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fyzweb.cz/materialy/fyzika_Zeme/magpole/magpole.php</a:t>
            </a:r>
            <a:endParaRPr lang="cs-CZ" dirty="0" smtClean="0"/>
          </a:p>
          <a:p>
            <a:r>
              <a:rPr lang="cs-CZ" dirty="0" smtClean="0"/>
              <a:t>[6] </a:t>
            </a:r>
            <a:r>
              <a:rPr lang="cs-CZ" dirty="0"/>
              <a:t>ŠIMBERSKÝ, Michal. </a:t>
            </a:r>
            <a:r>
              <a:rPr lang="cs-CZ" i="1" dirty="0"/>
              <a:t>Měření magnetického pole</a:t>
            </a:r>
            <a:r>
              <a:rPr lang="cs-CZ" dirty="0"/>
              <a:t> [online]. Brno, 2012 </a:t>
            </a:r>
            <a:br>
              <a:rPr lang="cs-CZ" dirty="0"/>
            </a:br>
            <a:r>
              <a:rPr lang="cs-CZ" dirty="0"/>
              <a:t>[cit. 2016-05-23]. Dostupné z: </a:t>
            </a:r>
            <a:r>
              <a:rPr lang="cs-CZ" dirty="0">
                <a:hlinkClick r:id="rId7"/>
              </a:rPr>
              <a:t>https://</a:t>
            </a:r>
            <a:r>
              <a:rPr lang="cs-CZ" dirty="0" smtClean="0">
                <a:hlinkClick r:id="rId7"/>
              </a:rPr>
              <a:t>www.vutbr.cz/www_base/zav_prace_soubor_verejne.php?file_id=53861</a:t>
            </a:r>
            <a:endParaRPr lang="cs-CZ" dirty="0" smtClean="0"/>
          </a:p>
          <a:p>
            <a:r>
              <a:rPr lang="cs-CZ" dirty="0" smtClean="0"/>
              <a:t>[7] </a:t>
            </a:r>
            <a:r>
              <a:rPr lang="cs-CZ" i="1" dirty="0"/>
              <a:t>Záznamník dat pro vektorový magnetometr</a:t>
            </a:r>
            <a:r>
              <a:rPr lang="cs-CZ" dirty="0"/>
              <a:t> [online]. Praha, 2014 </a:t>
            </a:r>
            <a:br>
              <a:rPr lang="cs-CZ" dirty="0"/>
            </a:br>
            <a:r>
              <a:rPr lang="cs-CZ" dirty="0"/>
              <a:t>[cit. 2016-05-23]. Dostupné z: </a:t>
            </a:r>
            <a:r>
              <a:rPr lang="cs-CZ" dirty="0">
                <a:hlinkClick r:id="rId8"/>
              </a:rPr>
              <a:t>https://</a:t>
            </a:r>
            <a:r>
              <a:rPr lang="cs-CZ" dirty="0" smtClean="0">
                <a:hlinkClick r:id="rId8"/>
              </a:rPr>
              <a:t>www.fel.cvut.cz/cz/education/prace/00008.pdf</a:t>
            </a:r>
            <a:endParaRPr lang="cs-CZ" dirty="0" smtClean="0"/>
          </a:p>
          <a:p>
            <a:r>
              <a:rPr lang="cs-CZ" dirty="0"/>
              <a:t>[8] BÁTRLOVÁ, Diana. </a:t>
            </a:r>
            <a:r>
              <a:rPr lang="cs-CZ" i="1" dirty="0"/>
              <a:t>Výukový mikropočítačový modul: elektronický kompas</a:t>
            </a:r>
            <a:r>
              <a:rPr lang="cs-CZ" dirty="0"/>
              <a:t>. Zlín, 2016. Vedoucí práce Ing. Petr Dostálek, Ph.D.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719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Schéma zapojení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" y="1223493"/>
            <a:ext cx="7868992" cy="5510884"/>
          </a:xfrm>
        </p:spPr>
      </p:pic>
    </p:spTree>
    <p:extLst>
      <p:ext uri="{BB962C8B-B14F-4D97-AF65-F5344CB8AC3E}">
        <p14:creationId xmlns:p14="http://schemas.microsoft.com/office/powerpoint/2010/main" val="354540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Osazovací plán desky</a:t>
            </a:r>
            <a:endParaRPr lang="cs-CZ" dirty="0"/>
          </a:p>
        </p:txBody>
      </p:sp>
      <p:sp>
        <p:nvSpPr>
          <p:cNvPr id="9" name="Podnadpis 3"/>
          <p:cNvSpPr txBox="1">
            <a:spLocks/>
          </p:cNvSpPr>
          <p:nvPr/>
        </p:nvSpPr>
        <p:spPr>
          <a:xfrm>
            <a:off x="2078193" y="6111503"/>
            <a:ext cx="2114924" cy="507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 smtClean="0"/>
              <a:t>Horní strana desky</a:t>
            </a:r>
            <a:endParaRPr lang="cs-CZ" dirty="0"/>
          </a:p>
        </p:txBody>
      </p:sp>
      <p:sp>
        <p:nvSpPr>
          <p:cNvPr id="10" name="Podnadpis 3"/>
          <p:cNvSpPr txBox="1">
            <a:spLocks/>
          </p:cNvSpPr>
          <p:nvPr/>
        </p:nvSpPr>
        <p:spPr>
          <a:xfrm>
            <a:off x="7409387" y="6111503"/>
            <a:ext cx="2216012" cy="507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 smtClean="0"/>
              <a:t>Spodní strana desky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0" y="1408376"/>
            <a:ext cx="4563950" cy="4575418"/>
          </a:xfr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375" y="1404278"/>
            <a:ext cx="4568037" cy="457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9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Magnetické pole 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725769"/>
            <a:ext cx="8596668" cy="4495897"/>
          </a:xfrm>
        </p:spPr>
        <p:txBody>
          <a:bodyPr/>
          <a:lstStyle/>
          <a:p>
            <a:r>
              <a:rPr lang="cs-CZ" dirty="0" smtClean="0"/>
              <a:t>První kompas byl vynalezen ve starověké Čině, který </a:t>
            </a:r>
            <a:r>
              <a:rPr lang="cs-CZ" dirty="0"/>
              <a:t>představoval kus magnetovce, plovoucí na dřevěné podložce v nádobě s </a:t>
            </a:r>
            <a:r>
              <a:rPr lang="cs-CZ" dirty="0" smtClean="0"/>
              <a:t>vodou.</a:t>
            </a:r>
          </a:p>
          <a:p>
            <a:r>
              <a:rPr lang="cs-CZ" dirty="0"/>
              <a:t>V roce 1600 byla poprvé zmíněna teorie Williamem Gilbertem, že Země je velkým </a:t>
            </a:r>
            <a:r>
              <a:rPr lang="cs-CZ" dirty="0" smtClean="0"/>
              <a:t>magnetem. </a:t>
            </a:r>
            <a:r>
              <a:rPr lang="cs-CZ" dirty="0"/>
              <a:t>Z toho důvodu má severní a jižní </a:t>
            </a:r>
            <a:r>
              <a:rPr lang="cs-CZ" dirty="0" smtClean="0"/>
              <a:t>pól. </a:t>
            </a:r>
            <a:endParaRPr lang="cs-CZ" dirty="0"/>
          </a:p>
          <a:p>
            <a:r>
              <a:rPr lang="cs-CZ" dirty="0" smtClean="0"/>
              <a:t>Magnetické </a:t>
            </a:r>
            <a:r>
              <a:rPr lang="cs-CZ" dirty="0"/>
              <a:t>pole </a:t>
            </a:r>
            <a:r>
              <a:rPr lang="cs-CZ" dirty="0" smtClean="0"/>
              <a:t>je buzeno </a:t>
            </a:r>
            <a:r>
              <a:rPr lang="cs-CZ" dirty="0"/>
              <a:t>dynamovými procesy v kapalném vnějším jádře</a:t>
            </a:r>
            <a:r>
              <a:rPr lang="cs-CZ" dirty="0" smtClean="0"/>
              <a:t>.</a:t>
            </a:r>
          </a:p>
          <a:p>
            <a:r>
              <a:rPr lang="cs-CZ" dirty="0"/>
              <a:t>Každé magnetické pole produkuje magnetizující tok, který znázorňujeme pomocí indukčních čar, které se nikde neprotínají a ukazují v každém bodu směr magnetické síly. </a:t>
            </a:r>
            <a:endParaRPr lang="cs-CZ" dirty="0" smtClean="0"/>
          </a:p>
          <a:p>
            <a:r>
              <a:rPr lang="cs-CZ" dirty="0"/>
              <a:t>Hustotu toku nazýváme magnetickou indukcí. </a:t>
            </a:r>
            <a:endParaRPr lang="cs-CZ" dirty="0" smtClean="0"/>
          </a:p>
          <a:p>
            <a:r>
              <a:rPr lang="cs-CZ" dirty="0"/>
              <a:t>Také pozorujeme i vnější zdroje magnetického pole, kde interakce částic slunečního větru ovlivňuje procesy v ionosféře a magnetosféře</a:t>
            </a:r>
            <a:r>
              <a:rPr lang="cs-CZ" dirty="0" smtClean="0"/>
              <a:t>. [4][5]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8651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Vektorové Senzory magnetického pole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339403"/>
            <a:ext cx="8596668" cy="5615189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cs-CZ" sz="1800" u="sng" dirty="0" err="1"/>
              <a:t>Hallova</a:t>
            </a:r>
            <a:r>
              <a:rPr lang="cs-CZ" sz="1800" u="sng" dirty="0"/>
              <a:t> </a:t>
            </a:r>
            <a:r>
              <a:rPr lang="cs-CZ" sz="1800" u="sng" dirty="0" smtClean="0"/>
              <a:t>sonda </a:t>
            </a:r>
            <a:endParaRPr lang="cs-CZ" sz="1800" u="sng" dirty="0"/>
          </a:p>
          <a:p>
            <a:pPr marL="342900" lvl="1" indent="-342900"/>
            <a:r>
              <a:rPr lang="cs-CZ" sz="1800" dirty="0" smtClean="0"/>
              <a:t>Jedná </a:t>
            </a:r>
            <a:r>
              <a:rPr lang="cs-CZ" sz="1800" dirty="0"/>
              <a:t>se o senzor využívající </a:t>
            </a:r>
            <a:r>
              <a:rPr lang="cs-CZ" sz="1800" dirty="0" err="1"/>
              <a:t>Hallova</a:t>
            </a:r>
            <a:r>
              <a:rPr lang="cs-CZ" sz="1800" dirty="0"/>
              <a:t> jevu, kdy vzniká napětí na bočních stranách </a:t>
            </a:r>
            <a:r>
              <a:rPr lang="cs-CZ" sz="1800" dirty="0" smtClean="0"/>
              <a:t>polovodičové </a:t>
            </a:r>
            <a:r>
              <a:rPr lang="cs-CZ" sz="1800" dirty="0"/>
              <a:t>destičky o určité tloušťce, kterou prochází proud a je vložena do </a:t>
            </a:r>
            <a:r>
              <a:rPr lang="cs-CZ" sz="1800" dirty="0" smtClean="0"/>
              <a:t>magnetického </a:t>
            </a:r>
            <a:r>
              <a:rPr lang="cs-CZ" sz="1800" dirty="0"/>
              <a:t>pole, přičemž vektor magnetické indukce je kolmý na směr proudu. </a:t>
            </a:r>
            <a:r>
              <a:rPr lang="cs-CZ" sz="1800" dirty="0" smtClean="0"/>
              <a:t>Výhodou </a:t>
            </a:r>
            <a:r>
              <a:rPr lang="cs-CZ" sz="1800" dirty="0"/>
              <a:t>těchto senzorů je to, že neobsahují feromagnetické materiály a díky tomu </a:t>
            </a:r>
            <a:r>
              <a:rPr lang="cs-CZ" sz="1800" dirty="0" smtClean="0"/>
              <a:t>neovlivňují </a:t>
            </a:r>
            <a:r>
              <a:rPr lang="cs-CZ" sz="1800" dirty="0"/>
              <a:t>měřené magnetické </a:t>
            </a:r>
            <a:r>
              <a:rPr lang="cs-CZ" sz="1800" dirty="0" smtClean="0"/>
              <a:t>pole </a:t>
            </a:r>
            <a:endParaRPr lang="cs-CZ" sz="1800" dirty="0"/>
          </a:p>
          <a:p>
            <a:pPr marL="0" indent="0">
              <a:buNone/>
            </a:pPr>
            <a:r>
              <a:rPr lang="cs-CZ" u="sng" dirty="0"/>
              <a:t>Sondy typu </a:t>
            </a:r>
            <a:r>
              <a:rPr lang="cs-CZ" u="sng" dirty="0" err="1" smtClean="0"/>
              <a:t>fluxgate</a:t>
            </a:r>
            <a:r>
              <a:rPr lang="cs-CZ" u="sng" dirty="0" smtClean="0"/>
              <a:t> </a:t>
            </a:r>
          </a:p>
          <a:p>
            <a:r>
              <a:rPr lang="cs-CZ" dirty="0" smtClean="0"/>
              <a:t>Tento </a:t>
            </a:r>
            <a:r>
              <a:rPr lang="cs-CZ" dirty="0"/>
              <a:t>magnetometr má pro každou osu feromagnetické jádro, primární - řídící a </a:t>
            </a:r>
            <a:r>
              <a:rPr lang="cs-CZ" dirty="0" smtClean="0"/>
              <a:t>sekundární </a:t>
            </a:r>
            <a:r>
              <a:rPr lang="cs-CZ" dirty="0"/>
              <a:t>- měřící vinutí. Na primární cívku se přivádí střídavé napětí, které ovlivňuje feromagnetické jádro. To způsobuje změny magnetického toku, </a:t>
            </a:r>
            <a:r>
              <a:rPr lang="cs-CZ" dirty="0" smtClean="0"/>
              <a:t>jejichž </a:t>
            </a:r>
            <a:r>
              <a:rPr lang="cs-CZ" dirty="0"/>
              <a:t>vlivem se pak mění indukované napětí na sekundární cívce. Z tohoto napětí se určuje hodnota magnetického pole</a:t>
            </a:r>
            <a:r>
              <a:rPr lang="cs-CZ" dirty="0" smtClean="0"/>
              <a:t>. [7]</a:t>
            </a:r>
          </a:p>
          <a:p>
            <a:pPr marL="0" indent="0">
              <a:buNone/>
            </a:pPr>
            <a:r>
              <a:rPr lang="cs-CZ" u="sng" dirty="0" smtClean="0"/>
              <a:t>Feromagnetické </a:t>
            </a:r>
            <a:r>
              <a:rPr lang="cs-CZ" u="sng" dirty="0" err="1" smtClean="0"/>
              <a:t>magnetorezistory</a:t>
            </a:r>
            <a:endParaRPr lang="cs-CZ" u="sng" dirty="0" smtClean="0"/>
          </a:p>
          <a:p>
            <a:r>
              <a:rPr lang="cs-CZ" dirty="0"/>
              <a:t>(ARM – anizotropní magnetorezistence, GRM – obří magnetorezistence, TMR – tunelová magnetorezistence). </a:t>
            </a:r>
            <a:r>
              <a:rPr lang="cs-CZ" dirty="0" smtClean="0"/>
              <a:t>Tyto </a:t>
            </a:r>
            <a:r>
              <a:rPr lang="cs-CZ" dirty="0"/>
              <a:t>senzory pracují na principu schopnosti materiálu měnit hodnotu elektrického odporu v závislosti na vnějším magnetickém poli. Tyto rezistory mají vysokou citlivost. Čím vyšší je magnetická indukce, tím odpor rychle klesá. [6]</a:t>
            </a:r>
          </a:p>
          <a:p>
            <a:endParaRPr lang="cs-CZ" sz="1600" dirty="0" smtClean="0"/>
          </a:p>
          <a:p>
            <a:endParaRPr lang="cs-CZ" dirty="0" smtClean="0"/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758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Popis hardware elektronického kompasu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721002"/>
            <a:ext cx="8596668" cy="3880773"/>
          </a:xfrm>
        </p:spPr>
        <p:txBody>
          <a:bodyPr/>
          <a:lstStyle/>
          <a:p>
            <a:r>
              <a:rPr lang="cs-CZ" dirty="0"/>
              <a:t>Kompas se spouští </a:t>
            </a:r>
            <a:r>
              <a:rPr lang="cs-CZ" dirty="0" smtClean="0"/>
              <a:t>spínačem </a:t>
            </a:r>
            <a:r>
              <a:rPr lang="cs-CZ" dirty="0"/>
              <a:t>umístěným na </a:t>
            </a:r>
            <a:r>
              <a:rPr lang="cs-CZ" dirty="0" smtClean="0"/>
              <a:t>DPS (deska plošných spojů)</a:t>
            </a:r>
            <a:endParaRPr lang="cs-CZ" dirty="0"/>
          </a:p>
          <a:p>
            <a:r>
              <a:rPr lang="cs-CZ" dirty="0"/>
              <a:t>Napájení poskytuje 3 V baterie </a:t>
            </a:r>
            <a:r>
              <a:rPr lang="cs-CZ" dirty="0" smtClean="0"/>
              <a:t>CR2032, modul lze napájet i z programátoru napětím 3,3 V</a:t>
            </a:r>
          </a:p>
          <a:p>
            <a:r>
              <a:rPr lang="cs-CZ" dirty="0" smtClean="0"/>
              <a:t>Je třeba dbát na to, aby byl kompas ve vodorovné poloze, při větším vyvedení kompasu z rovnováhy všechny diody zhasnou</a:t>
            </a:r>
          </a:p>
          <a:p>
            <a:r>
              <a:rPr lang="cs-CZ" dirty="0" smtClean="0"/>
              <a:t>Obsahuje mikropočítač MC9S08QE8, který komunikuje s magnetometrem  HMC5883L přes I2C rozhraní</a:t>
            </a:r>
          </a:p>
          <a:p>
            <a:r>
              <a:rPr lang="cs-CZ" dirty="0" smtClean="0"/>
              <a:t>Schéma zapojení bylo vytvořeno v programu EAGLE</a:t>
            </a:r>
          </a:p>
          <a:p>
            <a:r>
              <a:rPr lang="cs-CZ" dirty="0" smtClean="0"/>
              <a:t>Program byl napsán v jazyce C ve vývojovém prostředí </a:t>
            </a:r>
            <a:r>
              <a:rPr lang="cs-CZ" dirty="0" err="1" smtClean="0"/>
              <a:t>CodeWarrior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150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Mikropočítač MC9S08QE8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609858"/>
            <a:ext cx="8596668" cy="4893973"/>
          </a:xfrm>
        </p:spPr>
        <p:txBody>
          <a:bodyPr>
            <a:normAutofit lnSpcReduction="10000"/>
          </a:bodyPr>
          <a:lstStyle/>
          <a:p>
            <a:r>
              <a:rPr lang="cs-CZ" dirty="0"/>
              <a:t>výrobek firmy NXP (</a:t>
            </a:r>
            <a:r>
              <a:rPr lang="cs-CZ" dirty="0" err="1"/>
              <a:t>Freescale</a:t>
            </a:r>
            <a:r>
              <a:rPr lang="cs-CZ" dirty="0"/>
              <a:t> </a:t>
            </a:r>
            <a:r>
              <a:rPr lang="cs-CZ" dirty="0" err="1"/>
              <a:t>Semiconductor</a:t>
            </a:r>
            <a:r>
              <a:rPr lang="cs-CZ" dirty="0"/>
              <a:t>), jedná se o osmibitový </a:t>
            </a:r>
            <a:br>
              <a:rPr lang="cs-CZ" dirty="0"/>
            </a:br>
            <a:r>
              <a:rPr lang="cs-CZ" dirty="0"/>
              <a:t>mikropočítač. Používá zdokonalené jádro HCS08. </a:t>
            </a:r>
            <a:endParaRPr lang="cs-CZ" dirty="0" smtClean="0"/>
          </a:p>
          <a:p>
            <a:pPr marL="0" indent="0">
              <a:buNone/>
            </a:pPr>
            <a:r>
              <a:rPr lang="cs-CZ" u="sng" dirty="0" smtClean="0"/>
              <a:t>Základní </a:t>
            </a:r>
            <a:r>
              <a:rPr lang="cs-CZ" u="sng" dirty="0"/>
              <a:t>vlastnosti</a:t>
            </a:r>
            <a:endParaRPr lang="cs-CZ" b="1" dirty="0"/>
          </a:p>
          <a:p>
            <a:pPr lvl="0"/>
            <a:r>
              <a:rPr lang="cs-CZ" dirty="0"/>
              <a:t>20 MHz </a:t>
            </a:r>
            <a:r>
              <a:rPr lang="cs-CZ" dirty="0" smtClean="0"/>
              <a:t>CPU (centrální procesorová jednotka)</a:t>
            </a:r>
            <a:endParaRPr lang="cs-CZ" dirty="0"/>
          </a:p>
          <a:p>
            <a:pPr lvl="0"/>
            <a:r>
              <a:rPr lang="cs-CZ" dirty="0"/>
              <a:t>8 kB FLASH paměti</a:t>
            </a:r>
          </a:p>
          <a:p>
            <a:pPr lvl="0"/>
            <a:r>
              <a:rPr lang="cs-CZ" dirty="0"/>
              <a:t>512 B RAM paměti</a:t>
            </a:r>
          </a:p>
          <a:p>
            <a:pPr lvl="0"/>
            <a:r>
              <a:rPr lang="cs-CZ" dirty="0"/>
              <a:t>Instrukční sada HC08 s přidanou instrukcí BGND</a:t>
            </a:r>
          </a:p>
          <a:p>
            <a:pPr lvl="0"/>
            <a:r>
              <a:rPr lang="cs-CZ" dirty="0"/>
              <a:t>Napájení 1,8 V až 3,6 V</a:t>
            </a:r>
          </a:p>
          <a:p>
            <a:pPr lvl="0"/>
            <a:r>
              <a:rPr lang="cs-CZ" dirty="0"/>
              <a:t>I2C </a:t>
            </a:r>
            <a:r>
              <a:rPr lang="cs-CZ" dirty="0" smtClean="0"/>
              <a:t>modul </a:t>
            </a:r>
          </a:p>
          <a:p>
            <a:pPr lvl="0"/>
            <a:r>
              <a:rPr lang="cs-CZ" dirty="0"/>
              <a:t>SPI modul – synchronní sériové periferní rozhraní</a:t>
            </a:r>
          </a:p>
          <a:p>
            <a:pPr lvl="0"/>
            <a:r>
              <a:rPr lang="cs-CZ" dirty="0"/>
              <a:t>SCI modul – asynchronní sériové komunikační rozhraní</a:t>
            </a:r>
          </a:p>
          <a:p>
            <a:pPr lvl="0"/>
            <a:r>
              <a:rPr lang="cs-CZ" dirty="0"/>
              <a:t>2 x 16 bitový TPM modul časovače s funkcí PWM (pulzně šířková modulace)</a:t>
            </a:r>
          </a:p>
          <a:p>
            <a:r>
              <a:rPr lang="cs-CZ" dirty="0"/>
              <a:t>10 kanálový, 12 bitový A/D </a:t>
            </a:r>
            <a:r>
              <a:rPr lang="cs-CZ" dirty="0" smtClean="0"/>
              <a:t>převodník [1]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72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Magnetometr HMC5883L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724633"/>
            <a:ext cx="8596668" cy="4701959"/>
          </a:xfrm>
        </p:spPr>
        <p:txBody>
          <a:bodyPr>
            <a:normAutofit/>
          </a:bodyPr>
          <a:lstStyle/>
          <a:p>
            <a:r>
              <a:rPr lang="cs-CZ" dirty="0"/>
              <a:t>Důležitou součástí elektronického kompasu je magnetometr, je to senzor magnetického pole, který dokáže měřit složku lokálního magnetického pole, jeho výstupem jsou tři složky vektoru X, Y, Z. HMC5883Lvyužívá anizotropní </a:t>
            </a:r>
            <a:r>
              <a:rPr lang="cs-CZ" dirty="0" err="1" smtClean="0"/>
              <a:t>magnetorezistivní</a:t>
            </a:r>
            <a:r>
              <a:rPr lang="cs-CZ" dirty="0" smtClean="0"/>
              <a:t> </a:t>
            </a:r>
            <a:r>
              <a:rPr lang="cs-CZ" dirty="0"/>
              <a:t>technologii. Výhodou jsou malé rozměry a nízký příkon.</a:t>
            </a:r>
          </a:p>
          <a:p>
            <a:pPr marL="0" indent="0">
              <a:buNone/>
            </a:pPr>
            <a:r>
              <a:rPr lang="cs-CZ" u="sng" dirty="0" smtClean="0"/>
              <a:t>Základní </a:t>
            </a:r>
            <a:r>
              <a:rPr lang="cs-CZ" u="sng" dirty="0"/>
              <a:t>vlastnosti</a:t>
            </a:r>
            <a:endParaRPr lang="cs-CZ" b="1" dirty="0"/>
          </a:p>
          <a:p>
            <a:pPr lvl="0"/>
            <a:r>
              <a:rPr lang="cs-CZ" dirty="0"/>
              <a:t>Napájení 3,3 V a 5 V</a:t>
            </a:r>
          </a:p>
          <a:p>
            <a:pPr lvl="0"/>
            <a:r>
              <a:rPr lang="cs-CZ" dirty="0"/>
              <a:t>Pracovní napětí 2,16 až 3,6 V</a:t>
            </a:r>
          </a:p>
          <a:p>
            <a:pPr lvl="0"/>
            <a:r>
              <a:rPr lang="cs-CZ" dirty="0"/>
              <a:t>Měřící rozsah je ± 0,88 až 8,1 Gauss</a:t>
            </a:r>
          </a:p>
          <a:p>
            <a:pPr lvl="0"/>
            <a:r>
              <a:rPr lang="cs-CZ" dirty="0"/>
              <a:t>Komunikuje přes rozhraní I2C </a:t>
            </a:r>
          </a:p>
          <a:p>
            <a:pPr lvl="0"/>
            <a:r>
              <a:rPr lang="cs-CZ" dirty="0"/>
              <a:t>Přesnost 1°~2°</a:t>
            </a:r>
          </a:p>
          <a:p>
            <a:pPr lvl="0"/>
            <a:r>
              <a:rPr lang="cs-CZ" dirty="0"/>
              <a:t>Spotřeba je 2,5 </a:t>
            </a:r>
            <a:r>
              <a:rPr lang="cs-CZ" dirty="0" smtClean="0"/>
              <a:t>mA [2]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435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I2C komunikace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80365" y="1724065"/>
            <a:ext cx="8493637" cy="3916881"/>
          </a:xfrm>
        </p:spPr>
        <p:txBody>
          <a:bodyPr/>
          <a:lstStyle/>
          <a:p>
            <a:r>
              <a:rPr lang="cs-CZ" dirty="0"/>
              <a:t>Jedná se o sběrnici propojující zařízení pomocí dvou obousměrných vodičů, která rozděluje připojená zařízení na master a </a:t>
            </a:r>
            <a:r>
              <a:rPr lang="cs-CZ" dirty="0" err="1"/>
              <a:t>slave</a:t>
            </a:r>
            <a:r>
              <a:rPr lang="cs-CZ" dirty="0" smtClean="0"/>
              <a:t>.</a:t>
            </a:r>
          </a:p>
          <a:p>
            <a:r>
              <a:rPr lang="cs-CZ" dirty="0"/>
              <a:t>Tato sběrnice je použita při komunikaci mezi magnetometrem HMC5883L a mikropočítačem </a:t>
            </a:r>
            <a:r>
              <a:rPr lang="cs-CZ" dirty="0" smtClean="0"/>
              <a:t>MC9S08QE8</a:t>
            </a:r>
          </a:p>
          <a:p>
            <a:r>
              <a:rPr lang="cs-CZ" dirty="0"/>
              <a:t>Jedním z vodičů pro přenos dat je SCL- sériová časovací linka a druhým je SDA- sériová datová linka. Oba vodiče jsou připojeny ke kladnému napětí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err="1" smtClean="0"/>
              <a:t>pull</a:t>
            </a:r>
            <a:r>
              <a:rPr lang="cs-CZ" dirty="0" smtClean="0"/>
              <a:t>-up rezistorem.</a:t>
            </a:r>
          </a:p>
          <a:p>
            <a:pPr marL="0" indent="0">
              <a:buNone/>
            </a:pPr>
            <a:r>
              <a:rPr lang="cs-CZ" b="1" dirty="0"/>
              <a:t>Standardní komunikace se skládá ze čtyř částí:</a:t>
            </a:r>
            <a:endParaRPr lang="cs-CZ" dirty="0"/>
          </a:p>
          <a:p>
            <a:pPr lvl="0"/>
            <a:r>
              <a:rPr lang="cs-CZ" dirty="0"/>
              <a:t>Start </a:t>
            </a:r>
            <a:r>
              <a:rPr lang="cs-CZ" dirty="0" smtClean="0"/>
              <a:t>signál, přenos </a:t>
            </a:r>
            <a:r>
              <a:rPr lang="cs-CZ" dirty="0"/>
              <a:t>adresy </a:t>
            </a:r>
            <a:r>
              <a:rPr lang="cs-CZ" dirty="0" err="1" smtClean="0"/>
              <a:t>slave</a:t>
            </a:r>
            <a:r>
              <a:rPr lang="cs-CZ" dirty="0" smtClean="0"/>
              <a:t>, přenos dat, stop signál [1]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192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I2C komunikace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731" y="1439371"/>
            <a:ext cx="7307873" cy="3881437"/>
          </a:xfrm>
        </p:spPr>
      </p:pic>
      <p:sp>
        <p:nvSpPr>
          <p:cNvPr id="5" name="Podnadpis 3"/>
          <p:cNvSpPr txBox="1">
            <a:spLocks/>
          </p:cNvSpPr>
          <p:nvPr/>
        </p:nvSpPr>
        <p:spPr>
          <a:xfrm>
            <a:off x="3193456" y="5467560"/>
            <a:ext cx="3564421" cy="5077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 smtClean="0"/>
              <a:t>Přenosové signály sběrnice I2C [1]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393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Komunikace s posuvnými registry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7334" y="1725202"/>
            <a:ext cx="8596668" cy="4418624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V modulu byly použity posuvné registry 74HC164</a:t>
            </a:r>
          </a:p>
          <a:p>
            <a:r>
              <a:rPr lang="cs-CZ" dirty="0" smtClean="0"/>
              <a:t>Jedná </a:t>
            </a:r>
            <a:r>
              <a:rPr lang="cs-CZ" dirty="0"/>
              <a:t>se o 8 bitový posuvný registr se sériovým vstupem a paralelním výstupem dat s asynchronním resetem</a:t>
            </a:r>
            <a:r>
              <a:rPr lang="cs-CZ" dirty="0" smtClean="0"/>
              <a:t>.</a:t>
            </a:r>
          </a:p>
          <a:p>
            <a:r>
              <a:rPr lang="cs-CZ" dirty="0"/>
              <a:t>Data jsou posouvána při náběžné hraně hodinového signálu CP pinu</a:t>
            </a:r>
            <a:r>
              <a:rPr lang="cs-CZ" dirty="0" smtClean="0"/>
              <a:t>.</a:t>
            </a:r>
          </a:p>
          <a:p>
            <a:r>
              <a:rPr lang="cs-CZ" dirty="0" smtClean="0"/>
              <a:t>Sériové vstupní piny </a:t>
            </a:r>
            <a:r>
              <a:rPr lang="cs-CZ" dirty="0"/>
              <a:t>DSA a DSB, </a:t>
            </a:r>
            <a:r>
              <a:rPr lang="cs-CZ" dirty="0" smtClean="0"/>
              <a:t>protože byl požadován </a:t>
            </a:r>
            <a:r>
              <a:rPr lang="cs-CZ" dirty="0"/>
              <a:t>jeden vstup, tak se piny </a:t>
            </a:r>
            <a:r>
              <a:rPr lang="cs-CZ" dirty="0" smtClean="0"/>
              <a:t>spojily </a:t>
            </a:r>
            <a:r>
              <a:rPr lang="cs-CZ" dirty="0"/>
              <a:t>dohromady</a:t>
            </a:r>
            <a:r>
              <a:rPr lang="cs-CZ" dirty="0" smtClean="0"/>
              <a:t>.</a:t>
            </a:r>
          </a:p>
          <a:p>
            <a:r>
              <a:rPr lang="cs-CZ" dirty="0"/>
              <a:t>Dále jsou data posouvána ze sériových vstupních pinů </a:t>
            </a:r>
            <a:r>
              <a:rPr lang="cs-CZ" dirty="0" smtClean="0"/>
              <a:t>na výstup </a:t>
            </a:r>
            <a:r>
              <a:rPr lang="cs-CZ" dirty="0"/>
              <a:t>Q0 </a:t>
            </a:r>
            <a:r>
              <a:rPr lang="cs-CZ" dirty="0" smtClean="0"/>
              <a:t>až Q7 na </a:t>
            </a:r>
            <a:r>
              <a:rPr lang="cs-CZ" dirty="0"/>
              <a:t>každý přechod hodinového pulzu CP z logické 0 na logickou </a:t>
            </a:r>
            <a:r>
              <a:rPr lang="cs-CZ" dirty="0" smtClean="0"/>
              <a:t>1</a:t>
            </a:r>
          </a:p>
          <a:p>
            <a:r>
              <a:rPr lang="cs-CZ" dirty="0"/>
              <a:t>Když je MR (Master Reset) pin v logické 0, tak nastaví všechny </a:t>
            </a:r>
            <a:r>
              <a:rPr lang="cs-CZ" dirty="0" err="1"/>
              <a:t>Qn</a:t>
            </a:r>
            <a:r>
              <a:rPr lang="cs-CZ" dirty="0"/>
              <a:t> na log. 0 bez ohledu na vstupní podmínky. [3</a:t>
            </a:r>
            <a:r>
              <a:rPr lang="cs-CZ" dirty="0" smtClean="0"/>
              <a:t>]</a:t>
            </a:r>
          </a:p>
          <a:p>
            <a:r>
              <a:rPr lang="cs-CZ" dirty="0"/>
              <a:t>Aby byla možnost komunikace MCU s posuvnými registry přes SPI (sériové periferní rozhraní) byly pro tuto komunikaci použity následující piny: PTB2/SPSCK (hodinový signál) a PTB3/MOSI (Master </a:t>
            </a:r>
            <a:r>
              <a:rPr lang="cs-CZ" dirty="0" err="1"/>
              <a:t>Out</a:t>
            </a:r>
            <a:r>
              <a:rPr lang="cs-CZ" dirty="0"/>
              <a:t>, Slave In).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4765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s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837</TotalTime>
  <Words>541</Words>
  <Application>Microsoft Office PowerPoint</Application>
  <PresentationFormat>Širokoúhlá obrazovka</PresentationFormat>
  <Paragraphs>81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Faseta</vt:lpstr>
      <vt:lpstr>Výuková prezentace: Elektronický kompas</vt:lpstr>
      <vt:lpstr>Magnetické pole Země</vt:lpstr>
      <vt:lpstr>Vektorové Senzory magnetického pole</vt:lpstr>
      <vt:lpstr>Popis hardware elektronického kompasu</vt:lpstr>
      <vt:lpstr>Mikropočítač MC9S08QE8</vt:lpstr>
      <vt:lpstr>Magnetometr HMC5883L</vt:lpstr>
      <vt:lpstr>I2C komunikace</vt:lpstr>
      <vt:lpstr>I2C komunikace</vt:lpstr>
      <vt:lpstr>Komunikace s posuvnými registry</vt:lpstr>
      <vt:lpstr>Použitá literatura</vt:lpstr>
      <vt:lpstr>Schéma zapojení</vt:lpstr>
      <vt:lpstr>Osazovací plán desky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Výuková prezentace</dc:title>
  <dc:creator>Diana Bátrlová</dc:creator>
  <cp:lastModifiedBy>Diana Bátrlová</cp:lastModifiedBy>
  <cp:revision>87</cp:revision>
  <dcterms:created xsi:type="dcterms:W3CDTF">2016-05-17T15:25:54Z</dcterms:created>
  <dcterms:modified xsi:type="dcterms:W3CDTF">2016-05-25T11:25:55Z</dcterms:modified>
</cp:coreProperties>
</file>