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256" r:id="rId2"/>
    <p:sldId id="267" r:id="rId3"/>
    <p:sldId id="290" r:id="rId4"/>
    <p:sldId id="269" r:id="rId5"/>
    <p:sldId id="280" r:id="rId6"/>
    <p:sldId id="304" r:id="rId7"/>
    <p:sldId id="303" r:id="rId8"/>
    <p:sldId id="270" r:id="rId9"/>
    <p:sldId id="279" r:id="rId10"/>
    <p:sldId id="292" r:id="rId11"/>
    <p:sldId id="296" r:id="rId12"/>
    <p:sldId id="297" r:id="rId13"/>
    <p:sldId id="298" r:id="rId14"/>
    <p:sldId id="293" r:id="rId15"/>
    <p:sldId id="294" r:id="rId16"/>
    <p:sldId id="281" r:id="rId17"/>
    <p:sldId id="282" r:id="rId18"/>
    <p:sldId id="283" r:id="rId19"/>
    <p:sldId id="284" r:id="rId20"/>
    <p:sldId id="285" r:id="rId21"/>
    <p:sldId id="291" r:id="rId22"/>
    <p:sldId id="295" r:id="rId23"/>
    <p:sldId id="271" r:id="rId24"/>
    <p:sldId id="274" r:id="rId25"/>
    <p:sldId id="286" r:id="rId26"/>
    <p:sldId id="287" r:id="rId27"/>
    <p:sldId id="288" r:id="rId28"/>
    <p:sldId id="289" r:id="rId29"/>
    <p:sldId id="278" r:id="rId30"/>
    <p:sldId id="300" r:id="rId31"/>
    <p:sldId id="301" r:id="rId32"/>
  </p:sldIdLst>
  <p:sldSz cx="9144000" cy="6858000" type="screen4x3"/>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52" d="100"/>
          <a:sy n="52" d="100"/>
        </p:scale>
        <p:origin x="-84" y="-54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88A263C-084D-41D4-92FB-C48D2B6173EC}"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cs-CZ"/>
        </a:p>
      </dgm:t>
    </dgm:pt>
    <dgm:pt modelId="{A1043061-0814-4706-A569-293E9A61185B}">
      <dgm:prSet phldrT="[Text]"/>
      <dgm:spPr/>
      <dgm:t>
        <a:bodyPr/>
        <a:lstStyle/>
        <a:p>
          <a:r>
            <a:rPr lang="cs-CZ" dirty="0" smtClean="0"/>
            <a:t>IP kamerové systémy</a:t>
          </a:r>
          <a:endParaRPr lang="cs-CZ" dirty="0"/>
        </a:p>
      </dgm:t>
    </dgm:pt>
    <dgm:pt modelId="{5D9B7CD8-A7EF-401B-AB54-2BF76A088BAA}" type="parTrans" cxnId="{0C0EE6D7-31BC-4FC8-896A-6ED36880DA8D}">
      <dgm:prSet/>
      <dgm:spPr/>
      <dgm:t>
        <a:bodyPr/>
        <a:lstStyle/>
        <a:p>
          <a:endParaRPr lang="cs-CZ"/>
        </a:p>
      </dgm:t>
    </dgm:pt>
    <dgm:pt modelId="{03CB56A3-E92F-4D24-81C0-EF8DBA155C98}" type="sibTrans" cxnId="{0C0EE6D7-31BC-4FC8-896A-6ED36880DA8D}">
      <dgm:prSet/>
      <dgm:spPr/>
      <dgm:t>
        <a:bodyPr/>
        <a:lstStyle/>
        <a:p>
          <a:endParaRPr lang="cs-CZ"/>
        </a:p>
      </dgm:t>
    </dgm:pt>
    <dgm:pt modelId="{667A1B93-142D-4488-94D7-C6712D3A8869}">
      <dgm:prSet phldrT="[Text]"/>
      <dgm:spPr/>
      <dgm:t>
        <a:bodyPr/>
        <a:lstStyle/>
        <a:p>
          <a:r>
            <a:rPr lang="cs-CZ" dirty="0" smtClean="0"/>
            <a:t>Uzavřený komunikační kanál</a:t>
          </a:r>
          <a:endParaRPr lang="cs-CZ" dirty="0"/>
        </a:p>
      </dgm:t>
    </dgm:pt>
    <dgm:pt modelId="{18B7E0C0-BEF9-442C-B398-BAB0E1478F26}" type="parTrans" cxnId="{14826742-9EA0-46EC-91CA-8D6EEBC6FF1F}">
      <dgm:prSet/>
      <dgm:spPr/>
      <dgm:t>
        <a:bodyPr/>
        <a:lstStyle/>
        <a:p>
          <a:endParaRPr lang="cs-CZ"/>
        </a:p>
      </dgm:t>
    </dgm:pt>
    <dgm:pt modelId="{36B33591-C338-4DF9-B99D-5DA45C83AAF2}" type="sibTrans" cxnId="{14826742-9EA0-46EC-91CA-8D6EEBC6FF1F}">
      <dgm:prSet/>
      <dgm:spPr/>
      <dgm:t>
        <a:bodyPr/>
        <a:lstStyle/>
        <a:p>
          <a:endParaRPr lang="cs-CZ"/>
        </a:p>
      </dgm:t>
    </dgm:pt>
    <dgm:pt modelId="{2B1727B2-BA3C-4B8B-AC0A-99470CDBFAB5}">
      <dgm:prSet phldrT="[Text]"/>
      <dgm:spPr/>
      <dgm:t>
        <a:bodyPr/>
        <a:lstStyle/>
        <a:p>
          <a:r>
            <a:rPr lang="cs-CZ" dirty="0" smtClean="0"/>
            <a:t>Otevřený komunikační kanál</a:t>
          </a:r>
          <a:endParaRPr lang="cs-CZ" dirty="0"/>
        </a:p>
      </dgm:t>
    </dgm:pt>
    <dgm:pt modelId="{7EBF0867-374E-4C4A-8E47-438AD862120B}" type="parTrans" cxnId="{2F4E0D0E-73FD-4EB6-B751-C25F3F86ED7F}">
      <dgm:prSet/>
      <dgm:spPr/>
      <dgm:t>
        <a:bodyPr/>
        <a:lstStyle/>
        <a:p>
          <a:endParaRPr lang="cs-CZ"/>
        </a:p>
      </dgm:t>
    </dgm:pt>
    <dgm:pt modelId="{C347D843-12F2-4BA9-A072-2A05A406B689}" type="sibTrans" cxnId="{2F4E0D0E-73FD-4EB6-B751-C25F3F86ED7F}">
      <dgm:prSet/>
      <dgm:spPr/>
      <dgm:t>
        <a:bodyPr/>
        <a:lstStyle/>
        <a:p>
          <a:endParaRPr lang="cs-CZ"/>
        </a:p>
      </dgm:t>
    </dgm:pt>
    <dgm:pt modelId="{3CC1E0E6-E65B-4740-86DF-0646523E62DC}">
      <dgm:prSet phldrT="[Text]"/>
      <dgm:spPr/>
      <dgm:t>
        <a:bodyPr/>
        <a:lstStyle/>
        <a:p>
          <a:r>
            <a:rPr lang="cs-CZ" dirty="0" smtClean="0"/>
            <a:t>Hybridní kamerové systémy</a:t>
          </a:r>
          <a:endParaRPr lang="cs-CZ" dirty="0"/>
        </a:p>
      </dgm:t>
    </dgm:pt>
    <dgm:pt modelId="{22D39D41-D040-4F19-94F4-31B382022E74}" type="parTrans" cxnId="{BE232FB8-4DA9-4284-8B89-AEF1273A252E}">
      <dgm:prSet/>
      <dgm:spPr/>
      <dgm:t>
        <a:bodyPr/>
        <a:lstStyle/>
        <a:p>
          <a:endParaRPr lang="cs-CZ"/>
        </a:p>
      </dgm:t>
    </dgm:pt>
    <dgm:pt modelId="{D6F143CA-154E-4980-BCEE-D946595FE0FE}" type="sibTrans" cxnId="{BE232FB8-4DA9-4284-8B89-AEF1273A252E}">
      <dgm:prSet/>
      <dgm:spPr/>
      <dgm:t>
        <a:bodyPr/>
        <a:lstStyle/>
        <a:p>
          <a:endParaRPr lang="cs-CZ"/>
        </a:p>
      </dgm:t>
    </dgm:pt>
    <dgm:pt modelId="{E9A23C61-12CB-4A1D-834E-5C89603A8B13}">
      <dgm:prSet phldrT="[Text]"/>
      <dgm:spPr/>
      <dgm:t>
        <a:bodyPr/>
        <a:lstStyle/>
        <a:p>
          <a:r>
            <a:rPr lang="cs-CZ" dirty="0" smtClean="0"/>
            <a:t>Implementovaná analogová kamera</a:t>
          </a:r>
          <a:endParaRPr lang="cs-CZ" dirty="0"/>
        </a:p>
      </dgm:t>
    </dgm:pt>
    <dgm:pt modelId="{1A35E4D9-1B25-4225-81B5-9A622EDE922A}" type="parTrans" cxnId="{071DF97A-8D74-4FA8-BF47-6C94B2C7C8B2}">
      <dgm:prSet/>
      <dgm:spPr/>
      <dgm:t>
        <a:bodyPr/>
        <a:lstStyle/>
        <a:p>
          <a:endParaRPr lang="cs-CZ"/>
        </a:p>
      </dgm:t>
    </dgm:pt>
    <dgm:pt modelId="{B942EC08-C106-4AB7-A03C-A5C93F6397BD}" type="sibTrans" cxnId="{071DF97A-8D74-4FA8-BF47-6C94B2C7C8B2}">
      <dgm:prSet/>
      <dgm:spPr/>
      <dgm:t>
        <a:bodyPr/>
        <a:lstStyle/>
        <a:p>
          <a:endParaRPr lang="cs-CZ"/>
        </a:p>
      </dgm:t>
    </dgm:pt>
    <dgm:pt modelId="{F79A577F-0A29-4C39-A8C5-B6A7FC4FC699}">
      <dgm:prSet phldrT="[Text]"/>
      <dgm:spPr/>
      <dgm:t>
        <a:bodyPr/>
        <a:lstStyle/>
        <a:p>
          <a:r>
            <a:rPr lang="cs-CZ" dirty="0" smtClean="0"/>
            <a:t>Analogový kamerový systém</a:t>
          </a:r>
          <a:endParaRPr lang="cs-CZ" dirty="0"/>
        </a:p>
      </dgm:t>
    </dgm:pt>
    <dgm:pt modelId="{C20E3DEC-3EE6-4E2B-8269-3AC1EC5DDA72}" type="parTrans" cxnId="{452393A7-17F4-40C1-84CE-E4C096637B27}">
      <dgm:prSet/>
      <dgm:spPr/>
      <dgm:t>
        <a:bodyPr/>
        <a:lstStyle/>
        <a:p>
          <a:endParaRPr lang="cs-CZ"/>
        </a:p>
      </dgm:t>
    </dgm:pt>
    <dgm:pt modelId="{F9ED441D-9D44-4175-9D50-7D9DD0C606AC}" type="sibTrans" cxnId="{452393A7-17F4-40C1-84CE-E4C096637B27}">
      <dgm:prSet/>
      <dgm:spPr/>
      <dgm:t>
        <a:bodyPr/>
        <a:lstStyle/>
        <a:p>
          <a:endParaRPr lang="cs-CZ"/>
        </a:p>
      </dgm:t>
    </dgm:pt>
    <dgm:pt modelId="{DB089F2C-ABF0-4C28-9572-2E6455E5EC58}" type="pres">
      <dgm:prSet presAssocID="{988A263C-084D-41D4-92FB-C48D2B6173EC}" presName="diagram" presStyleCnt="0">
        <dgm:presLayoutVars>
          <dgm:chPref val="1"/>
          <dgm:dir/>
          <dgm:animOne val="branch"/>
          <dgm:animLvl val="lvl"/>
          <dgm:resizeHandles/>
        </dgm:presLayoutVars>
      </dgm:prSet>
      <dgm:spPr/>
      <dgm:t>
        <a:bodyPr/>
        <a:lstStyle/>
        <a:p>
          <a:endParaRPr lang="cs-CZ"/>
        </a:p>
      </dgm:t>
    </dgm:pt>
    <dgm:pt modelId="{85207335-E7FF-490B-990B-CF21856C3EFC}" type="pres">
      <dgm:prSet presAssocID="{A1043061-0814-4706-A569-293E9A61185B}" presName="root" presStyleCnt="0"/>
      <dgm:spPr/>
    </dgm:pt>
    <dgm:pt modelId="{95340ED5-3A42-413F-B5FC-D6EF7791FDB9}" type="pres">
      <dgm:prSet presAssocID="{A1043061-0814-4706-A569-293E9A61185B}" presName="rootComposite" presStyleCnt="0"/>
      <dgm:spPr/>
    </dgm:pt>
    <dgm:pt modelId="{3693F03E-8078-4837-9276-81543A6B8A64}" type="pres">
      <dgm:prSet presAssocID="{A1043061-0814-4706-A569-293E9A61185B}" presName="rootText" presStyleLbl="node1" presStyleIdx="0" presStyleCnt="2"/>
      <dgm:spPr/>
      <dgm:t>
        <a:bodyPr/>
        <a:lstStyle/>
        <a:p>
          <a:endParaRPr lang="cs-CZ"/>
        </a:p>
      </dgm:t>
    </dgm:pt>
    <dgm:pt modelId="{07D19011-B35C-47E7-999C-FF2CCB6FFD0B}" type="pres">
      <dgm:prSet presAssocID="{A1043061-0814-4706-A569-293E9A61185B}" presName="rootConnector" presStyleLbl="node1" presStyleIdx="0" presStyleCnt="2"/>
      <dgm:spPr/>
      <dgm:t>
        <a:bodyPr/>
        <a:lstStyle/>
        <a:p>
          <a:endParaRPr lang="cs-CZ"/>
        </a:p>
      </dgm:t>
    </dgm:pt>
    <dgm:pt modelId="{AD4EE68C-60AC-4E51-9BAE-1343AE9F9812}" type="pres">
      <dgm:prSet presAssocID="{A1043061-0814-4706-A569-293E9A61185B}" presName="childShape" presStyleCnt="0"/>
      <dgm:spPr/>
    </dgm:pt>
    <dgm:pt modelId="{FBEA10CB-7EA2-4474-AED2-D9CC8BAB98AF}" type="pres">
      <dgm:prSet presAssocID="{18B7E0C0-BEF9-442C-B398-BAB0E1478F26}" presName="Name13" presStyleLbl="parChTrans1D2" presStyleIdx="0" presStyleCnt="4"/>
      <dgm:spPr/>
      <dgm:t>
        <a:bodyPr/>
        <a:lstStyle/>
        <a:p>
          <a:endParaRPr lang="cs-CZ"/>
        </a:p>
      </dgm:t>
    </dgm:pt>
    <dgm:pt modelId="{AD2F4855-7239-4750-A55A-D638A9AD3B62}" type="pres">
      <dgm:prSet presAssocID="{667A1B93-142D-4488-94D7-C6712D3A8869}" presName="childText" presStyleLbl="bgAcc1" presStyleIdx="0" presStyleCnt="4">
        <dgm:presLayoutVars>
          <dgm:bulletEnabled val="1"/>
        </dgm:presLayoutVars>
      </dgm:prSet>
      <dgm:spPr/>
      <dgm:t>
        <a:bodyPr/>
        <a:lstStyle/>
        <a:p>
          <a:endParaRPr lang="cs-CZ"/>
        </a:p>
      </dgm:t>
    </dgm:pt>
    <dgm:pt modelId="{F4231B4B-9868-4238-AA99-BFAB4B06B3CF}" type="pres">
      <dgm:prSet presAssocID="{7EBF0867-374E-4C4A-8E47-438AD862120B}" presName="Name13" presStyleLbl="parChTrans1D2" presStyleIdx="1" presStyleCnt="4"/>
      <dgm:spPr/>
      <dgm:t>
        <a:bodyPr/>
        <a:lstStyle/>
        <a:p>
          <a:endParaRPr lang="cs-CZ"/>
        </a:p>
      </dgm:t>
    </dgm:pt>
    <dgm:pt modelId="{C1EAB86F-8D90-4A25-8F04-240F2FA7E707}" type="pres">
      <dgm:prSet presAssocID="{2B1727B2-BA3C-4B8B-AC0A-99470CDBFAB5}" presName="childText" presStyleLbl="bgAcc1" presStyleIdx="1" presStyleCnt="4">
        <dgm:presLayoutVars>
          <dgm:bulletEnabled val="1"/>
        </dgm:presLayoutVars>
      </dgm:prSet>
      <dgm:spPr/>
      <dgm:t>
        <a:bodyPr/>
        <a:lstStyle/>
        <a:p>
          <a:endParaRPr lang="cs-CZ"/>
        </a:p>
      </dgm:t>
    </dgm:pt>
    <dgm:pt modelId="{8A0517E9-6CC6-40BA-B9F1-55B4B7CA52D1}" type="pres">
      <dgm:prSet presAssocID="{3CC1E0E6-E65B-4740-86DF-0646523E62DC}" presName="root" presStyleCnt="0"/>
      <dgm:spPr/>
    </dgm:pt>
    <dgm:pt modelId="{6B1EF820-BF44-4C9E-AEE8-1B018D8ED9B8}" type="pres">
      <dgm:prSet presAssocID="{3CC1E0E6-E65B-4740-86DF-0646523E62DC}" presName="rootComposite" presStyleCnt="0"/>
      <dgm:spPr/>
    </dgm:pt>
    <dgm:pt modelId="{F86F48B8-86F3-4023-ABDE-C99E97045B7E}" type="pres">
      <dgm:prSet presAssocID="{3CC1E0E6-E65B-4740-86DF-0646523E62DC}" presName="rootText" presStyleLbl="node1" presStyleIdx="1" presStyleCnt="2"/>
      <dgm:spPr/>
      <dgm:t>
        <a:bodyPr/>
        <a:lstStyle/>
        <a:p>
          <a:endParaRPr lang="cs-CZ"/>
        </a:p>
      </dgm:t>
    </dgm:pt>
    <dgm:pt modelId="{E91B1CDE-EE17-457A-8900-36D07CB03541}" type="pres">
      <dgm:prSet presAssocID="{3CC1E0E6-E65B-4740-86DF-0646523E62DC}" presName="rootConnector" presStyleLbl="node1" presStyleIdx="1" presStyleCnt="2"/>
      <dgm:spPr/>
      <dgm:t>
        <a:bodyPr/>
        <a:lstStyle/>
        <a:p>
          <a:endParaRPr lang="cs-CZ"/>
        </a:p>
      </dgm:t>
    </dgm:pt>
    <dgm:pt modelId="{36DB01A9-0B19-4C37-889A-75BEEF245BC2}" type="pres">
      <dgm:prSet presAssocID="{3CC1E0E6-E65B-4740-86DF-0646523E62DC}" presName="childShape" presStyleCnt="0"/>
      <dgm:spPr/>
    </dgm:pt>
    <dgm:pt modelId="{DAD92268-6AAE-4463-BDCE-0B61F2D48366}" type="pres">
      <dgm:prSet presAssocID="{1A35E4D9-1B25-4225-81B5-9A622EDE922A}" presName="Name13" presStyleLbl="parChTrans1D2" presStyleIdx="2" presStyleCnt="4"/>
      <dgm:spPr/>
      <dgm:t>
        <a:bodyPr/>
        <a:lstStyle/>
        <a:p>
          <a:endParaRPr lang="cs-CZ"/>
        </a:p>
      </dgm:t>
    </dgm:pt>
    <dgm:pt modelId="{01F0925E-E9B0-48A2-95BD-44BE489D5B67}" type="pres">
      <dgm:prSet presAssocID="{E9A23C61-12CB-4A1D-834E-5C89603A8B13}" presName="childText" presStyleLbl="bgAcc1" presStyleIdx="2" presStyleCnt="4">
        <dgm:presLayoutVars>
          <dgm:bulletEnabled val="1"/>
        </dgm:presLayoutVars>
      </dgm:prSet>
      <dgm:spPr/>
      <dgm:t>
        <a:bodyPr/>
        <a:lstStyle/>
        <a:p>
          <a:endParaRPr lang="cs-CZ"/>
        </a:p>
      </dgm:t>
    </dgm:pt>
    <dgm:pt modelId="{CD515AE1-A609-4CD7-BF0E-FE442E13ACDE}" type="pres">
      <dgm:prSet presAssocID="{C20E3DEC-3EE6-4E2B-8269-3AC1EC5DDA72}" presName="Name13" presStyleLbl="parChTrans1D2" presStyleIdx="3" presStyleCnt="4"/>
      <dgm:spPr/>
      <dgm:t>
        <a:bodyPr/>
        <a:lstStyle/>
        <a:p>
          <a:endParaRPr lang="cs-CZ"/>
        </a:p>
      </dgm:t>
    </dgm:pt>
    <dgm:pt modelId="{183015CB-5859-48FD-97B9-DDA4826C0EBC}" type="pres">
      <dgm:prSet presAssocID="{F79A577F-0A29-4C39-A8C5-B6A7FC4FC699}" presName="childText" presStyleLbl="bgAcc1" presStyleIdx="3" presStyleCnt="4">
        <dgm:presLayoutVars>
          <dgm:bulletEnabled val="1"/>
        </dgm:presLayoutVars>
      </dgm:prSet>
      <dgm:spPr/>
      <dgm:t>
        <a:bodyPr/>
        <a:lstStyle/>
        <a:p>
          <a:endParaRPr lang="cs-CZ"/>
        </a:p>
      </dgm:t>
    </dgm:pt>
  </dgm:ptLst>
  <dgm:cxnLst>
    <dgm:cxn modelId="{C13BA96C-2C1B-4A4B-8E66-47B8EAD669E2}" type="presOf" srcId="{1A35E4D9-1B25-4225-81B5-9A622EDE922A}" destId="{DAD92268-6AAE-4463-BDCE-0B61F2D48366}" srcOrd="0" destOrd="0" presId="urn:microsoft.com/office/officeart/2005/8/layout/hierarchy3"/>
    <dgm:cxn modelId="{2F4E0D0E-73FD-4EB6-B751-C25F3F86ED7F}" srcId="{A1043061-0814-4706-A569-293E9A61185B}" destId="{2B1727B2-BA3C-4B8B-AC0A-99470CDBFAB5}" srcOrd="1" destOrd="0" parTransId="{7EBF0867-374E-4C4A-8E47-438AD862120B}" sibTransId="{C347D843-12F2-4BA9-A072-2A05A406B689}"/>
    <dgm:cxn modelId="{071DF97A-8D74-4FA8-BF47-6C94B2C7C8B2}" srcId="{3CC1E0E6-E65B-4740-86DF-0646523E62DC}" destId="{E9A23C61-12CB-4A1D-834E-5C89603A8B13}" srcOrd="0" destOrd="0" parTransId="{1A35E4D9-1B25-4225-81B5-9A622EDE922A}" sibTransId="{B942EC08-C106-4AB7-A03C-A5C93F6397BD}"/>
    <dgm:cxn modelId="{0C0EE6D7-31BC-4FC8-896A-6ED36880DA8D}" srcId="{988A263C-084D-41D4-92FB-C48D2B6173EC}" destId="{A1043061-0814-4706-A569-293E9A61185B}" srcOrd="0" destOrd="0" parTransId="{5D9B7CD8-A7EF-401B-AB54-2BF76A088BAA}" sibTransId="{03CB56A3-E92F-4D24-81C0-EF8DBA155C98}"/>
    <dgm:cxn modelId="{452393A7-17F4-40C1-84CE-E4C096637B27}" srcId="{3CC1E0E6-E65B-4740-86DF-0646523E62DC}" destId="{F79A577F-0A29-4C39-A8C5-B6A7FC4FC699}" srcOrd="1" destOrd="0" parTransId="{C20E3DEC-3EE6-4E2B-8269-3AC1EC5DDA72}" sibTransId="{F9ED441D-9D44-4175-9D50-7D9DD0C606AC}"/>
    <dgm:cxn modelId="{4242D8C7-AE3E-4ED7-B456-AEAAFC1B23E3}" type="presOf" srcId="{3CC1E0E6-E65B-4740-86DF-0646523E62DC}" destId="{F86F48B8-86F3-4023-ABDE-C99E97045B7E}" srcOrd="0" destOrd="0" presId="urn:microsoft.com/office/officeart/2005/8/layout/hierarchy3"/>
    <dgm:cxn modelId="{A005CEBA-FAB6-4182-9C2E-EFDE5A31F7C4}" type="presOf" srcId="{667A1B93-142D-4488-94D7-C6712D3A8869}" destId="{AD2F4855-7239-4750-A55A-D638A9AD3B62}" srcOrd="0" destOrd="0" presId="urn:microsoft.com/office/officeart/2005/8/layout/hierarchy3"/>
    <dgm:cxn modelId="{C7418215-6D9A-4191-86B9-B9F4F45D01EE}" type="presOf" srcId="{C20E3DEC-3EE6-4E2B-8269-3AC1EC5DDA72}" destId="{CD515AE1-A609-4CD7-BF0E-FE442E13ACDE}" srcOrd="0" destOrd="0" presId="urn:microsoft.com/office/officeart/2005/8/layout/hierarchy3"/>
    <dgm:cxn modelId="{EA32AF67-54F8-4A22-9A8B-CB22E674A921}" type="presOf" srcId="{E9A23C61-12CB-4A1D-834E-5C89603A8B13}" destId="{01F0925E-E9B0-48A2-95BD-44BE489D5B67}" srcOrd="0" destOrd="0" presId="urn:microsoft.com/office/officeart/2005/8/layout/hierarchy3"/>
    <dgm:cxn modelId="{3BB9A528-82AD-4974-86CA-6E9F9D0FE0E0}" type="presOf" srcId="{18B7E0C0-BEF9-442C-B398-BAB0E1478F26}" destId="{FBEA10CB-7EA2-4474-AED2-D9CC8BAB98AF}" srcOrd="0" destOrd="0" presId="urn:microsoft.com/office/officeart/2005/8/layout/hierarchy3"/>
    <dgm:cxn modelId="{BE232FB8-4DA9-4284-8B89-AEF1273A252E}" srcId="{988A263C-084D-41D4-92FB-C48D2B6173EC}" destId="{3CC1E0E6-E65B-4740-86DF-0646523E62DC}" srcOrd="1" destOrd="0" parTransId="{22D39D41-D040-4F19-94F4-31B382022E74}" sibTransId="{D6F143CA-154E-4980-BCEE-D946595FE0FE}"/>
    <dgm:cxn modelId="{71B6912D-E689-4731-B5B3-3CE66F58E512}" type="presOf" srcId="{A1043061-0814-4706-A569-293E9A61185B}" destId="{3693F03E-8078-4837-9276-81543A6B8A64}" srcOrd="0" destOrd="0" presId="urn:microsoft.com/office/officeart/2005/8/layout/hierarchy3"/>
    <dgm:cxn modelId="{B38DA0C1-E09F-4D17-BB0E-203241BF5629}" type="presOf" srcId="{7EBF0867-374E-4C4A-8E47-438AD862120B}" destId="{F4231B4B-9868-4238-AA99-BFAB4B06B3CF}" srcOrd="0" destOrd="0" presId="urn:microsoft.com/office/officeart/2005/8/layout/hierarchy3"/>
    <dgm:cxn modelId="{00CA74BB-FB76-4198-A0B9-ADC47EF0C5E0}" type="presOf" srcId="{988A263C-084D-41D4-92FB-C48D2B6173EC}" destId="{DB089F2C-ABF0-4C28-9572-2E6455E5EC58}" srcOrd="0" destOrd="0" presId="urn:microsoft.com/office/officeart/2005/8/layout/hierarchy3"/>
    <dgm:cxn modelId="{3141949C-92ED-43B0-8464-DF5E5441D651}" type="presOf" srcId="{A1043061-0814-4706-A569-293E9A61185B}" destId="{07D19011-B35C-47E7-999C-FF2CCB6FFD0B}" srcOrd="1" destOrd="0" presId="urn:microsoft.com/office/officeart/2005/8/layout/hierarchy3"/>
    <dgm:cxn modelId="{F696ADB9-E5DE-45D6-9678-F1BFABD8067E}" type="presOf" srcId="{F79A577F-0A29-4C39-A8C5-B6A7FC4FC699}" destId="{183015CB-5859-48FD-97B9-DDA4826C0EBC}" srcOrd="0" destOrd="0" presId="urn:microsoft.com/office/officeart/2005/8/layout/hierarchy3"/>
    <dgm:cxn modelId="{14826742-9EA0-46EC-91CA-8D6EEBC6FF1F}" srcId="{A1043061-0814-4706-A569-293E9A61185B}" destId="{667A1B93-142D-4488-94D7-C6712D3A8869}" srcOrd="0" destOrd="0" parTransId="{18B7E0C0-BEF9-442C-B398-BAB0E1478F26}" sibTransId="{36B33591-C338-4DF9-B99D-5DA45C83AAF2}"/>
    <dgm:cxn modelId="{73611EF0-59D1-4C22-B9ED-A66032E51D96}" type="presOf" srcId="{2B1727B2-BA3C-4B8B-AC0A-99470CDBFAB5}" destId="{C1EAB86F-8D90-4A25-8F04-240F2FA7E707}" srcOrd="0" destOrd="0" presId="urn:microsoft.com/office/officeart/2005/8/layout/hierarchy3"/>
    <dgm:cxn modelId="{DB2DC143-7197-4235-9843-5B83DADB0A61}" type="presOf" srcId="{3CC1E0E6-E65B-4740-86DF-0646523E62DC}" destId="{E91B1CDE-EE17-457A-8900-36D07CB03541}" srcOrd="1" destOrd="0" presId="urn:microsoft.com/office/officeart/2005/8/layout/hierarchy3"/>
    <dgm:cxn modelId="{2467D6C9-7911-4ED9-BDDC-5C0FBC85B320}" type="presParOf" srcId="{DB089F2C-ABF0-4C28-9572-2E6455E5EC58}" destId="{85207335-E7FF-490B-990B-CF21856C3EFC}" srcOrd="0" destOrd="0" presId="urn:microsoft.com/office/officeart/2005/8/layout/hierarchy3"/>
    <dgm:cxn modelId="{F076AD24-B85F-41D5-A4F1-78A696312B51}" type="presParOf" srcId="{85207335-E7FF-490B-990B-CF21856C3EFC}" destId="{95340ED5-3A42-413F-B5FC-D6EF7791FDB9}" srcOrd="0" destOrd="0" presId="urn:microsoft.com/office/officeart/2005/8/layout/hierarchy3"/>
    <dgm:cxn modelId="{8F582DB9-94A2-4FBE-B99F-4BE1CC5FCAD4}" type="presParOf" srcId="{95340ED5-3A42-413F-B5FC-D6EF7791FDB9}" destId="{3693F03E-8078-4837-9276-81543A6B8A64}" srcOrd="0" destOrd="0" presId="urn:microsoft.com/office/officeart/2005/8/layout/hierarchy3"/>
    <dgm:cxn modelId="{BCA17879-82E7-4FCD-BC9F-2B9F039EFA62}" type="presParOf" srcId="{95340ED5-3A42-413F-B5FC-D6EF7791FDB9}" destId="{07D19011-B35C-47E7-999C-FF2CCB6FFD0B}" srcOrd="1" destOrd="0" presId="urn:microsoft.com/office/officeart/2005/8/layout/hierarchy3"/>
    <dgm:cxn modelId="{062D41F9-32BC-4E80-89F2-5FBE9987A6D5}" type="presParOf" srcId="{85207335-E7FF-490B-990B-CF21856C3EFC}" destId="{AD4EE68C-60AC-4E51-9BAE-1343AE9F9812}" srcOrd="1" destOrd="0" presId="urn:microsoft.com/office/officeart/2005/8/layout/hierarchy3"/>
    <dgm:cxn modelId="{B60658CB-4FF1-4C0B-9D85-403769C1CDE7}" type="presParOf" srcId="{AD4EE68C-60AC-4E51-9BAE-1343AE9F9812}" destId="{FBEA10CB-7EA2-4474-AED2-D9CC8BAB98AF}" srcOrd="0" destOrd="0" presId="urn:microsoft.com/office/officeart/2005/8/layout/hierarchy3"/>
    <dgm:cxn modelId="{A3BFFE49-FAC8-4242-8B84-A77339534229}" type="presParOf" srcId="{AD4EE68C-60AC-4E51-9BAE-1343AE9F9812}" destId="{AD2F4855-7239-4750-A55A-D638A9AD3B62}" srcOrd="1" destOrd="0" presId="urn:microsoft.com/office/officeart/2005/8/layout/hierarchy3"/>
    <dgm:cxn modelId="{8182D19E-BCBE-4F65-B2A0-285936A99344}" type="presParOf" srcId="{AD4EE68C-60AC-4E51-9BAE-1343AE9F9812}" destId="{F4231B4B-9868-4238-AA99-BFAB4B06B3CF}" srcOrd="2" destOrd="0" presId="urn:microsoft.com/office/officeart/2005/8/layout/hierarchy3"/>
    <dgm:cxn modelId="{769B4C89-5D46-4C9D-8E88-D4F73C72845D}" type="presParOf" srcId="{AD4EE68C-60AC-4E51-9BAE-1343AE9F9812}" destId="{C1EAB86F-8D90-4A25-8F04-240F2FA7E707}" srcOrd="3" destOrd="0" presId="urn:microsoft.com/office/officeart/2005/8/layout/hierarchy3"/>
    <dgm:cxn modelId="{D185255B-C4CB-4A4D-B097-0418E575EFCF}" type="presParOf" srcId="{DB089F2C-ABF0-4C28-9572-2E6455E5EC58}" destId="{8A0517E9-6CC6-40BA-B9F1-55B4B7CA52D1}" srcOrd="1" destOrd="0" presId="urn:microsoft.com/office/officeart/2005/8/layout/hierarchy3"/>
    <dgm:cxn modelId="{739297CA-B9A4-48F0-AA24-43B2C4A8FA59}" type="presParOf" srcId="{8A0517E9-6CC6-40BA-B9F1-55B4B7CA52D1}" destId="{6B1EF820-BF44-4C9E-AEE8-1B018D8ED9B8}" srcOrd="0" destOrd="0" presId="urn:microsoft.com/office/officeart/2005/8/layout/hierarchy3"/>
    <dgm:cxn modelId="{B7FA1CB7-20DA-4941-A634-CEFAB562139C}" type="presParOf" srcId="{6B1EF820-BF44-4C9E-AEE8-1B018D8ED9B8}" destId="{F86F48B8-86F3-4023-ABDE-C99E97045B7E}" srcOrd="0" destOrd="0" presId="urn:microsoft.com/office/officeart/2005/8/layout/hierarchy3"/>
    <dgm:cxn modelId="{303D9A44-0D5C-4F06-B89C-A19D3E34B839}" type="presParOf" srcId="{6B1EF820-BF44-4C9E-AEE8-1B018D8ED9B8}" destId="{E91B1CDE-EE17-457A-8900-36D07CB03541}" srcOrd="1" destOrd="0" presId="urn:microsoft.com/office/officeart/2005/8/layout/hierarchy3"/>
    <dgm:cxn modelId="{524964F7-6225-4F21-A133-A34025C39951}" type="presParOf" srcId="{8A0517E9-6CC6-40BA-B9F1-55B4B7CA52D1}" destId="{36DB01A9-0B19-4C37-889A-75BEEF245BC2}" srcOrd="1" destOrd="0" presId="urn:microsoft.com/office/officeart/2005/8/layout/hierarchy3"/>
    <dgm:cxn modelId="{E75B7B76-08C6-4F38-A3DA-BD07E71A607A}" type="presParOf" srcId="{36DB01A9-0B19-4C37-889A-75BEEF245BC2}" destId="{DAD92268-6AAE-4463-BDCE-0B61F2D48366}" srcOrd="0" destOrd="0" presId="urn:microsoft.com/office/officeart/2005/8/layout/hierarchy3"/>
    <dgm:cxn modelId="{EAEE9BBD-9D2B-4394-8505-FCB7E38770DD}" type="presParOf" srcId="{36DB01A9-0B19-4C37-889A-75BEEF245BC2}" destId="{01F0925E-E9B0-48A2-95BD-44BE489D5B67}" srcOrd="1" destOrd="0" presId="urn:microsoft.com/office/officeart/2005/8/layout/hierarchy3"/>
    <dgm:cxn modelId="{6757E93C-AECD-4398-9C94-7BC85954657D}" type="presParOf" srcId="{36DB01A9-0B19-4C37-889A-75BEEF245BC2}" destId="{CD515AE1-A609-4CD7-BF0E-FE442E13ACDE}" srcOrd="2" destOrd="0" presId="urn:microsoft.com/office/officeart/2005/8/layout/hierarchy3"/>
    <dgm:cxn modelId="{DB1AAC02-6880-49A1-A1D2-AE3AEC28C58A}" type="presParOf" srcId="{36DB01A9-0B19-4C37-889A-75BEEF245BC2}" destId="{183015CB-5859-48FD-97B9-DDA4826C0EBC}" srcOrd="3" destOrd="0" presId="urn:microsoft.com/office/officeart/2005/8/layout/hierarchy3"/>
  </dgm:cxnLst>
  <dgm:bg/>
  <dgm:whole/>
</dgm:dataModel>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C24DEB9-DE66-45AC-9631-765DF47B9D85}" type="datetimeFigureOut">
              <a:rPr lang="cs-CZ" smtClean="0"/>
              <a:pPr/>
              <a:t>31.5.2012</a:t>
            </a:fld>
            <a:endParaRPr lang="cs-CZ"/>
          </a:p>
        </p:txBody>
      </p:sp>
      <p:sp>
        <p:nvSpPr>
          <p:cNvPr id="4" name="Zástupný symbol pro obrázek snímk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6" name="Zástupný symbol pro zápatí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5BEC61-B101-4E27-AD7A-C999B78112B4}" type="slidenum">
              <a:rPr lang="cs-CZ" smtClean="0"/>
              <a:pPr/>
              <a:t>‹#›</a:t>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r>
              <a:rPr lang="cs-CZ" sz="1200" kern="1200" dirty="0" smtClean="0">
                <a:solidFill>
                  <a:schemeClr val="tx1"/>
                </a:solidFill>
                <a:latin typeface="+mn-lt"/>
                <a:ea typeface="+mn-ea"/>
                <a:cs typeface="+mn-cs"/>
              </a:rPr>
              <a:t>IP kamera je základním stavebním prvkem IP kamerového systému, který pořizuje záběr obrazu. Ten můžeme popsat jako světlo o různých vlnových délkách, jež se dále přetváří do elektrických signálů a ty jsou pak převedeny z analogového do digitálního formátu, pomocí zobrazovacích snímacích čipů. Digitální formát obrazu je dále podstoupen centrální procesní jednotce k požadované komprimaci pomocí kompresních algoritmů. To jej upraví na mnohem menší datovou velikost, což umožní poslání dat po síti.</a:t>
            </a:r>
          </a:p>
          <a:p>
            <a:r>
              <a:rPr lang="cs-CZ" sz="1200" kern="1200" dirty="0" smtClean="0">
                <a:solidFill>
                  <a:schemeClr val="tx1"/>
                </a:solidFill>
                <a:latin typeface="+mn-lt"/>
                <a:ea typeface="+mn-ea"/>
                <a:cs typeface="+mn-cs"/>
              </a:rPr>
              <a:t>IP kamery jsou pro CCTV velkým přínosem, protože přináší doposud nevídané precizní rozlišení obrazu. Daní za vysoké rozlišení je pak nutnost budovat pro kamery nad s rozlišením nad 1 megapixel. samostatné sítě a velká úložiště dat. Spolu s IP kamerami vznikla i síťová záznamová zařízení pro IP kamery, zkráceně NVR.</a:t>
            </a:r>
            <a:endParaRPr lang="cs-CZ" dirty="0"/>
          </a:p>
        </p:txBody>
      </p:sp>
      <p:sp>
        <p:nvSpPr>
          <p:cNvPr id="4" name="Zástupný symbol pro číslo snímku 3"/>
          <p:cNvSpPr>
            <a:spLocks noGrp="1"/>
          </p:cNvSpPr>
          <p:nvPr>
            <p:ph type="sldNum" sz="quarter" idx="10"/>
          </p:nvPr>
        </p:nvSpPr>
        <p:spPr/>
        <p:txBody>
          <a:bodyPr/>
          <a:lstStyle/>
          <a:p>
            <a:fld id="{E95BEC61-B101-4E27-AD7A-C999B78112B4}" type="slidenum">
              <a:rPr lang="cs-CZ" smtClean="0"/>
              <a:pPr/>
              <a:t>3</a:t>
            </a:fld>
            <a:endParaRPr lang="cs-CZ"/>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s-CZ" sz="1200" kern="1200" dirty="0" smtClean="0">
                <a:solidFill>
                  <a:schemeClr val="tx1"/>
                </a:solidFill>
                <a:latin typeface="+mn-lt"/>
                <a:ea typeface="+mn-ea"/>
                <a:cs typeface="+mn-cs"/>
              </a:rPr>
              <a:t>Jiným názvem Dolování dat (Data </a:t>
            </a:r>
            <a:r>
              <a:rPr lang="cs-CZ" sz="1200" kern="1200" dirty="0" err="1" smtClean="0">
                <a:solidFill>
                  <a:schemeClr val="tx1"/>
                </a:solidFill>
                <a:latin typeface="+mn-lt"/>
                <a:ea typeface="+mn-ea"/>
                <a:cs typeface="+mn-cs"/>
              </a:rPr>
              <a:t>mining</a:t>
            </a:r>
            <a:r>
              <a:rPr lang="cs-CZ" sz="1200" kern="1200" dirty="0" smtClean="0">
                <a:solidFill>
                  <a:schemeClr val="tx1"/>
                </a:solidFill>
                <a:latin typeface="+mn-lt"/>
                <a:ea typeface="+mn-ea"/>
                <a:cs typeface="+mn-cs"/>
              </a:rPr>
              <a:t>). Jedná se o analytickou metodu zjišťování skrytých a pro uživatele relevantních informací z již uložených dat. Tedy je to součást inteligentní analýzy obrazu, která pracuje se záznamovým zařízením podle zadaných parametrů vyhledávané události uživatelem.</a:t>
            </a:r>
          </a:p>
        </p:txBody>
      </p:sp>
      <p:sp>
        <p:nvSpPr>
          <p:cNvPr id="4" name="Zástupný symbol pro číslo snímku 3"/>
          <p:cNvSpPr>
            <a:spLocks noGrp="1"/>
          </p:cNvSpPr>
          <p:nvPr>
            <p:ph type="sldNum" sz="quarter" idx="10"/>
          </p:nvPr>
        </p:nvSpPr>
        <p:spPr/>
        <p:txBody>
          <a:bodyPr/>
          <a:lstStyle/>
          <a:p>
            <a:fld id="{E95BEC61-B101-4E27-AD7A-C999B78112B4}" type="slidenum">
              <a:rPr lang="cs-CZ" smtClean="0"/>
              <a:pPr/>
              <a:t>13</a:t>
            </a:fld>
            <a:endParaRPr lang="cs-CZ"/>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s-CZ" sz="1200" kern="1200" dirty="0" smtClean="0">
                <a:solidFill>
                  <a:schemeClr val="tx1"/>
                </a:solidFill>
                <a:latin typeface="+mn-lt"/>
                <a:ea typeface="+mn-ea"/>
                <a:cs typeface="+mn-cs"/>
              </a:rPr>
              <a:t>Princip analýzy obrazu spočívá v počítačovém vyhodnocení digitálního obrazu sledovaného objektu sejmutého digitální kamerou, digitálním fotoaparátem nebo scannerem. Obraz (rozdělený na jednotlivé body – pixely) lze rovnou zpracovat přímo ve snímaném formátu nebo jej příslušný software převede na srozumitelnou formu pro algoritmus analýzy obrazu.</a:t>
            </a:r>
          </a:p>
          <a:p>
            <a:endParaRPr lang="cs-CZ" dirty="0"/>
          </a:p>
        </p:txBody>
      </p:sp>
      <p:sp>
        <p:nvSpPr>
          <p:cNvPr id="4" name="Zástupný symbol pro číslo snímku 3"/>
          <p:cNvSpPr>
            <a:spLocks noGrp="1"/>
          </p:cNvSpPr>
          <p:nvPr>
            <p:ph type="sldNum" sz="quarter" idx="10"/>
          </p:nvPr>
        </p:nvSpPr>
        <p:spPr/>
        <p:txBody>
          <a:bodyPr/>
          <a:lstStyle/>
          <a:p>
            <a:fld id="{E95BEC61-B101-4E27-AD7A-C999B78112B4}" type="slidenum">
              <a:rPr lang="cs-CZ" smtClean="0"/>
              <a:pPr/>
              <a:t>14</a:t>
            </a:fld>
            <a:endParaRPr lang="cs-CZ"/>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r>
              <a:rPr lang="cs-CZ" sz="1200" kern="1200" dirty="0" smtClean="0">
                <a:solidFill>
                  <a:schemeClr val="tx1"/>
                </a:solidFill>
                <a:latin typeface="+mn-lt"/>
                <a:ea typeface="+mn-ea"/>
                <a:cs typeface="+mn-cs"/>
              </a:rPr>
              <a:t>Kamery, u kterých jsou předpoklady na použití inteligentní analýzy obrazu, musí být dostatečně kvalitní. To v praxi znamená, že výstupní obraz musí mít určité parametry k provedení samotné analýzy.</a:t>
            </a:r>
          </a:p>
          <a:p>
            <a:r>
              <a:rPr lang="cs-CZ" sz="1200" kern="1200" dirty="0" smtClean="0">
                <a:solidFill>
                  <a:schemeClr val="tx1"/>
                </a:solidFill>
                <a:latin typeface="+mn-lt"/>
                <a:ea typeface="+mn-ea"/>
                <a:cs typeface="+mn-cs"/>
              </a:rPr>
              <a:t>U analogových kamer znamená tento předpoklad hlavně co největší počet řádků a bez prokládaného snímaní obrazu. U IP kamer je hlavní důraz kladen na rozlišení obrazu, čili je nutné minimální rozlišení 1 megapixel. </a:t>
            </a:r>
          </a:p>
          <a:p>
            <a:r>
              <a:rPr lang="cs-CZ" sz="1200" kern="1200" dirty="0" smtClean="0">
                <a:solidFill>
                  <a:schemeClr val="tx1"/>
                </a:solidFill>
                <a:latin typeface="+mn-lt"/>
                <a:ea typeface="+mn-ea"/>
                <a:cs typeface="+mn-cs"/>
              </a:rPr>
              <a:t>Dalším předpokladem je, že kamery jsou používány většinou i na snímání venkovní scény. To znamená, že je nutný i externí IR přísvit a přepínání režimů Den/Noc a musí mít vysokou světelnost. Polarizační filtr je u analýzy obrazu venkovního prostředí též důležitý, jelikož díky odrazům světla někdy může být obraz nekvalitní a tudíž není možno provést analýzu tohoto záznamu.</a:t>
            </a:r>
            <a:endParaRPr lang="cs-CZ" dirty="0"/>
          </a:p>
        </p:txBody>
      </p:sp>
      <p:sp>
        <p:nvSpPr>
          <p:cNvPr id="4" name="Zástupný symbol pro číslo snímku 3"/>
          <p:cNvSpPr>
            <a:spLocks noGrp="1"/>
          </p:cNvSpPr>
          <p:nvPr>
            <p:ph type="sldNum" sz="quarter" idx="10"/>
          </p:nvPr>
        </p:nvSpPr>
        <p:spPr/>
        <p:txBody>
          <a:bodyPr/>
          <a:lstStyle/>
          <a:p>
            <a:fld id="{E95BEC61-B101-4E27-AD7A-C999B78112B4}" type="slidenum">
              <a:rPr lang="cs-CZ" smtClean="0"/>
              <a:pPr/>
              <a:t>20</a:t>
            </a:fld>
            <a:endParaRPr lang="cs-CZ"/>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r>
              <a:rPr lang="cs-CZ" sz="1200" kern="1200" dirty="0" smtClean="0">
                <a:solidFill>
                  <a:schemeClr val="tx1"/>
                </a:solidFill>
                <a:latin typeface="+mn-lt"/>
                <a:ea typeface="+mn-ea"/>
                <a:cs typeface="+mn-cs"/>
              </a:rPr>
              <a:t>Prozatím nejmasovější využití inteligentní analýzy obrazu je v právě v dopravních systémech. Zde je schopna, jako hlavní funkce, detekovat nejen okamžitou rychlost vozidla, ale i následně zaznamenat SPZ vozidla a obraz obličeje řidiče, tyto vygenerované údaje následně specificky oindexovat a poslat do centrální databáze systému. Je zde také kladen důraz na noční snímání a tedy vysoká světelná citlivost s IR přísvitem.</a:t>
            </a:r>
          </a:p>
          <a:p>
            <a:r>
              <a:rPr lang="cs-CZ" sz="1200" kern="1200" dirty="0" smtClean="0">
                <a:solidFill>
                  <a:schemeClr val="tx1"/>
                </a:solidFill>
                <a:latin typeface="+mn-lt"/>
                <a:ea typeface="+mn-ea"/>
                <a:cs typeface="+mn-cs"/>
              </a:rPr>
              <a:t>Aplikace, která dbá více na bezpečnost a plynulost provozu než na postihování řidičů je zjišťování špatného pohybu vozidel, čili na základě přednastavených parametrů algoritmu zjišťuje následující události:</a:t>
            </a:r>
          </a:p>
          <a:p>
            <a:r>
              <a:rPr lang="cs-CZ" sz="1200" kern="1200" dirty="0" smtClean="0">
                <a:solidFill>
                  <a:schemeClr val="tx1"/>
                </a:solidFill>
                <a:latin typeface="+mn-lt"/>
                <a:ea typeface="+mn-ea"/>
                <a:cs typeface="+mn-cs"/>
              </a:rPr>
              <a:t> </a:t>
            </a:r>
          </a:p>
          <a:p>
            <a:pPr lvl="0"/>
            <a:r>
              <a:rPr lang="cs-CZ" sz="1200" kern="1200" dirty="0" smtClean="0">
                <a:solidFill>
                  <a:schemeClr val="tx1"/>
                </a:solidFill>
                <a:latin typeface="+mn-lt"/>
                <a:ea typeface="+mn-ea"/>
                <a:cs typeface="+mn-cs"/>
              </a:rPr>
              <a:t>Detekce pohybu objektu v zakázaném směru</a:t>
            </a:r>
          </a:p>
          <a:p>
            <a:pPr lvl="0"/>
            <a:r>
              <a:rPr lang="cs-CZ" sz="1200" kern="1200" dirty="0" smtClean="0">
                <a:solidFill>
                  <a:schemeClr val="tx1"/>
                </a:solidFill>
                <a:latin typeface="+mn-lt"/>
                <a:ea typeface="+mn-ea"/>
                <a:cs typeface="+mn-cs"/>
              </a:rPr>
              <a:t>Detekce špatného nebo zakázaného odbočení</a:t>
            </a:r>
          </a:p>
          <a:p>
            <a:pPr lvl="0"/>
            <a:r>
              <a:rPr lang="cs-CZ" sz="1200" kern="1200" dirty="0" smtClean="0">
                <a:solidFill>
                  <a:schemeClr val="tx1"/>
                </a:solidFill>
                <a:latin typeface="+mn-lt"/>
                <a:ea typeface="+mn-ea"/>
                <a:cs typeface="+mn-cs"/>
              </a:rPr>
              <a:t>Detekce zastavení vozidla</a:t>
            </a:r>
          </a:p>
          <a:p>
            <a:pPr lvl="0"/>
            <a:r>
              <a:rPr lang="cs-CZ" sz="1200" kern="1200" dirty="0" smtClean="0">
                <a:solidFill>
                  <a:schemeClr val="tx1"/>
                </a:solidFill>
                <a:latin typeface="+mn-lt"/>
                <a:ea typeface="+mn-ea"/>
                <a:cs typeface="+mn-cs"/>
              </a:rPr>
              <a:t>Detekce tvorby dopravních kolon</a:t>
            </a:r>
          </a:p>
          <a:p>
            <a:pPr lvl="0"/>
            <a:r>
              <a:rPr lang="cs-CZ" sz="1200" kern="1200" dirty="0" smtClean="0">
                <a:solidFill>
                  <a:schemeClr val="tx1"/>
                </a:solidFill>
                <a:latin typeface="+mn-lt"/>
                <a:ea typeface="+mn-ea"/>
                <a:cs typeface="+mn-cs"/>
              </a:rPr>
              <a:t>Detekce havárií</a:t>
            </a:r>
          </a:p>
          <a:p>
            <a:endParaRPr lang="cs-CZ" dirty="0"/>
          </a:p>
        </p:txBody>
      </p:sp>
      <p:sp>
        <p:nvSpPr>
          <p:cNvPr id="4" name="Zástupný symbol pro číslo snímku 3"/>
          <p:cNvSpPr>
            <a:spLocks noGrp="1"/>
          </p:cNvSpPr>
          <p:nvPr>
            <p:ph type="sldNum" sz="quarter" idx="10"/>
          </p:nvPr>
        </p:nvSpPr>
        <p:spPr/>
        <p:txBody>
          <a:bodyPr/>
          <a:lstStyle/>
          <a:p>
            <a:fld id="{E95BEC61-B101-4E27-AD7A-C999B78112B4}" type="slidenum">
              <a:rPr lang="cs-CZ" smtClean="0"/>
              <a:pPr/>
              <a:t>21</a:t>
            </a:fld>
            <a:endParaRPr lang="cs-CZ"/>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r>
              <a:rPr lang="cs-CZ" sz="1200" kern="1200" dirty="0" smtClean="0">
                <a:solidFill>
                  <a:schemeClr val="tx1"/>
                </a:solidFill>
                <a:latin typeface="+mn-lt"/>
                <a:ea typeface="+mn-ea"/>
                <a:cs typeface="+mn-cs"/>
              </a:rPr>
              <a:t>Z hlediska obrazové podoby plamene se jedná o blikání pixelů v určitém intervalu frekvencí. Obecně se jedná o 1,25 Hz až do 4 Hz. Když dosáhne blikání po stanovený čas určité intenzity je vyhodnocen jako požár.</a:t>
            </a:r>
          </a:p>
          <a:p>
            <a:r>
              <a:rPr lang="cs-CZ" sz="1200" kern="1200" dirty="0" smtClean="0">
                <a:solidFill>
                  <a:schemeClr val="tx1"/>
                </a:solidFill>
                <a:latin typeface="+mn-lt"/>
                <a:ea typeface="+mn-ea"/>
                <a:cs typeface="+mn-cs"/>
              </a:rPr>
              <a:t>Dalším možným detekovaným jevem může být kouř. Jedná se v podstatě o rozostření snímané scény pod minimální hranici ostrosti.</a:t>
            </a:r>
            <a:endParaRPr lang="cs-CZ" dirty="0"/>
          </a:p>
        </p:txBody>
      </p:sp>
      <p:sp>
        <p:nvSpPr>
          <p:cNvPr id="4" name="Zástupný symbol pro číslo snímku 3"/>
          <p:cNvSpPr>
            <a:spLocks noGrp="1"/>
          </p:cNvSpPr>
          <p:nvPr>
            <p:ph type="sldNum" sz="quarter" idx="10"/>
          </p:nvPr>
        </p:nvSpPr>
        <p:spPr/>
        <p:txBody>
          <a:bodyPr/>
          <a:lstStyle/>
          <a:p>
            <a:fld id="{E95BEC61-B101-4E27-AD7A-C999B78112B4}" type="slidenum">
              <a:rPr lang="cs-CZ" smtClean="0"/>
              <a:pPr/>
              <a:t>22</a:t>
            </a:fld>
            <a:endParaRPr lang="cs-CZ"/>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r>
              <a:rPr lang="cs-CZ" sz="1200" kern="1200" dirty="0" smtClean="0">
                <a:solidFill>
                  <a:schemeClr val="tx1"/>
                </a:solidFill>
                <a:latin typeface="+mn-lt"/>
                <a:ea typeface="+mn-ea"/>
                <a:cs typeface="+mn-cs"/>
              </a:rPr>
              <a:t>Kamery se dnes naprosto běžně vybavují automaticky touto funkcí. Ta je schopna rozpoznat, když je natočena jiným směrem. Funkce využívá faktů z těchto úkonů naprosto logicky vyplývajících, což znamená, že obraz je ve velmi krátkém časovém intervalu radikálně změněn. Má malý kontrast, je příliš tmavý nebo naopak do něj zamíří hustý proud ostrého světla.</a:t>
            </a:r>
          </a:p>
          <a:p>
            <a:r>
              <a:rPr lang="cs-CZ" sz="1200" kern="1200" dirty="0" smtClean="0">
                <a:solidFill>
                  <a:schemeClr val="tx1"/>
                </a:solidFill>
                <a:latin typeface="+mn-lt"/>
                <a:ea typeface="+mn-ea"/>
                <a:cs typeface="+mn-cs"/>
              </a:rPr>
              <a:t>Dále podle přednastavených parametrů je kamera schopna vykonat okamžitý alarm či upozornění obsluhy kamerového systému, že se děje pokus o sabotáž kamery. Jelikož kamerový systém je nemalou investicí, je tato funkce žádána a je proto již v základních vybaveních každé lepší platformy inteligentní analýzy obrazu.</a:t>
            </a:r>
          </a:p>
        </p:txBody>
      </p:sp>
      <p:sp>
        <p:nvSpPr>
          <p:cNvPr id="4" name="Zástupný symbol pro číslo snímku 3"/>
          <p:cNvSpPr>
            <a:spLocks noGrp="1"/>
          </p:cNvSpPr>
          <p:nvPr>
            <p:ph type="sldNum" sz="quarter" idx="10"/>
          </p:nvPr>
        </p:nvSpPr>
        <p:spPr/>
        <p:txBody>
          <a:bodyPr/>
          <a:lstStyle/>
          <a:p>
            <a:fld id="{E95BEC61-B101-4E27-AD7A-C999B78112B4}" type="slidenum">
              <a:rPr lang="cs-CZ" smtClean="0"/>
              <a:pPr/>
              <a:t>24</a:t>
            </a:fld>
            <a:endParaRPr lang="cs-CZ"/>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r>
              <a:rPr lang="cs-CZ" sz="1200" kern="1200" dirty="0" smtClean="0">
                <a:solidFill>
                  <a:schemeClr val="tx1"/>
                </a:solidFill>
                <a:latin typeface="+mn-lt"/>
                <a:ea typeface="+mn-ea"/>
                <a:cs typeface="+mn-cs"/>
              </a:rPr>
              <a:t>Jedná se o aplikaci, která vám umožní definovat virtuální linie nebo směr pohybu sledovaného subjektu. Při překročení linií dané přednastavenými parametry algoritmu pohybujícím se předmětem kamera a systém spustí definované akce. Například vyvolá poplach, odešle e-mail, SMS, rozsvítí světlo, zamkne dveře atd.</a:t>
            </a:r>
          </a:p>
          <a:p>
            <a:r>
              <a:rPr lang="cs-CZ" sz="1200" kern="1200" dirty="0" smtClean="0">
                <a:solidFill>
                  <a:schemeClr val="tx1"/>
                </a:solidFill>
                <a:latin typeface="+mn-lt"/>
                <a:ea typeface="+mn-ea"/>
                <a:cs typeface="+mn-cs"/>
              </a:rPr>
              <a:t>V softwaru pro zprávu se nastaví hraniční linie a označí se směr, kterým se musí objekt pohybovat, aby vyvolal alarm. Software pak automaticky vyhodnocuje, jestli nedošlo k překročení linie a v případě, že ano, spustí alarm. Další specifickou funkcí je vymezení plochy, pomocí mnohoúhelníku, kde je automaticky každým objektem pohybujícím se v tomto mnohoúhelníku spuštěn poplach.</a:t>
            </a:r>
          </a:p>
          <a:p>
            <a:r>
              <a:rPr lang="cs-CZ" sz="1200" kern="1200" dirty="0" smtClean="0">
                <a:solidFill>
                  <a:schemeClr val="tx1"/>
                </a:solidFill>
                <a:latin typeface="+mn-lt"/>
                <a:ea typeface="+mn-ea"/>
                <a:cs typeface="+mn-cs"/>
              </a:rPr>
              <a:t>Ideální je tato aplikace pro sledování vchodů a východů, nakládacích ramp, monitoring budov nebo parkovišť. Díky této funkci máte rovněž možnost nahrávat pouze úseky, které vás skutečně zajímají a šetřit tak cenné místo pro další záznamy.</a:t>
            </a:r>
            <a:endParaRPr lang="cs-CZ" dirty="0"/>
          </a:p>
        </p:txBody>
      </p:sp>
      <p:sp>
        <p:nvSpPr>
          <p:cNvPr id="4" name="Zástupný symbol pro číslo snímku 3"/>
          <p:cNvSpPr>
            <a:spLocks noGrp="1"/>
          </p:cNvSpPr>
          <p:nvPr>
            <p:ph type="sldNum" sz="quarter" idx="10"/>
          </p:nvPr>
        </p:nvSpPr>
        <p:spPr/>
        <p:txBody>
          <a:bodyPr/>
          <a:lstStyle/>
          <a:p>
            <a:fld id="{E95BEC61-B101-4E27-AD7A-C999B78112B4}" type="slidenum">
              <a:rPr lang="cs-CZ" smtClean="0"/>
              <a:pPr/>
              <a:t>25</a:t>
            </a:fld>
            <a:endParaRPr lang="cs-CZ"/>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r>
              <a:rPr lang="cs-CZ" sz="1200" kern="1200" dirty="0" smtClean="0">
                <a:solidFill>
                  <a:schemeClr val="tx1"/>
                </a:solidFill>
                <a:latin typeface="+mn-lt"/>
                <a:ea typeface="+mn-ea"/>
                <a:cs typeface="+mn-cs"/>
              </a:rPr>
              <a:t>Jedná se o detekování trvalejšího poměru stran sledovaného subjektu v závislosti na nastavení parametrů algoritmu. Zde je předpoklad například skrčení či upadnutí. Použití této aplikace je specifické pro dohled nad lékařskými zařízeními. U této skupiny zařízení totiž je riziko opožděné reakce na náhlou změnu stavu pacienta a analýza obrazu může detekovat automaticky pád či jiné přednastavené události a sledně přivolat pomoc.</a:t>
            </a:r>
          </a:p>
          <a:p>
            <a:r>
              <a:rPr lang="cs-CZ" sz="1200" kern="1200" dirty="0" smtClean="0">
                <a:solidFill>
                  <a:schemeClr val="tx1"/>
                </a:solidFill>
                <a:latin typeface="+mn-lt"/>
                <a:ea typeface="+mn-ea"/>
                <a:cs typeface="+mn-cs"/>
              </a:rPr>
              <a:t>Hlavním použitím je např. parkoviště, kde dlouhodobá změna poměru stran napovídá přikrčení zloděje, ať už benzínu, či automobilu nebo již zmiňovaná lékařská zařízení, či detekce vandalismu na kulturních památkách. Tady se většinou nenastavuje jako reakce prioritně alarm, ale upozornění, jelikož je zde velké riziko planých poplachů.</a:t>
            </a:r>
            <a:endParaRPr lang="cs-CZ" dirty="0"/>
          </a:p>
        </p:txBody>
      </p:sp>
      <p:sp>
        <p:nvSpPr>
          <p:cNvPr id="4" name="Zástupný symbol pro číslo snímku 3"/>
          <p:cNvSpPr>
            <a:spLocks noGrp="1"/>
          </p:cNvSpPr>
          <p:nvPr>
            <p:ph type="sldNum" sz="quarter" idx="10"/>
          </p:nvPr>
        </p:nvSpPr>
        <p:spPr/>
        <p:txBody>
          <a:bodyPr/>
          <a:lstStyle/>
          <a:p>
            <a:fld id="{E95BEC61-B101-4E27-AD7A-C999B78112B4}" type="slidenum">
              <a:rPr lang="cs-CZ" smtClean="0"/>
              <a:pPr/>
              <a:t>26</a:t>
            </a:fld>
            <a:endParaRPr lang="cs-CZ"/>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r>
              <a:rPr lang="cs-CZ" sz="1200" kern="1200" dirty="0" smtClean="0">
                <a:solidFill>
                  <a:schemeClr val="tx1"/>
                </a:solidFill>
                <a:latin typeface="+mn-lt"/>
                <a:ea typeface="+mn-ea"/>
                <a:cs typeface="+mn-cs"/>
              </a:rPr>
              <a:t>Další zajímavou funkcí inteligentní analýzy obrazu je detekce postávání. Detekuje, jak dlouho a kde objekty zůstávají stát na jednom určitém místě. Tato funkce algoritmu je ale pouze preventivní a používá se jenom jako upozornění pro obsluhu kamerového systému, jelikož není sama o sobě schopna rozpoznat, jestli jde opravdu o hrozbu, či nikoliv. Použití je například u bankomatů, dětských hřišť nebo u regálů s poměrně dražším zbožím, než ostatním umístěným v prodejně. Dá se též použít na detekci nedovoleně dlouhého zastavení auta na parkovišti.</a:t>
            </a:r>
            <a:endParaRPr lang="cs-CZ" dirty="0"/>
          </a:p>
        </p:txBody>
      </p:sp>
      <p:sp>
        <p:nvSpPr>
          <p:cNvPr id="4" name="Zástupný symbol pro číslo snímku 3"/>
          <p:cNvSpPr>
            <a:spLocks noGrp="1"/>
          </p:cNvSpPr>
          <p:nvPr>
            <p:ph type="sldNum" sz="quarter" idx="10"/>
          </p:nvPr>
        </p:nvSpPr>
        <p:spPr/>
        <p:txBody>
          <a:bodyPr/>
          <a:lstStyle/>
          <a:p>
            <a:fld id="{E95BEC61-B101-4E27-AD7A-C999B78112B4}" type="slidenum">
              <a:rPr lang="cs-CZ" smtClean="0"/>
              <a:pPr/>
              <a:t>27</a:t>
            </a:fld>
            <a:endParaRPr lang="cs-CZ"/>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s-CZ" sz="1200" kern="1200" dirty="0" smtClean="0">
                <a:solidFill>
                  <a:schemeClr val="tx1"/>
                </a:solidFill>
                <a:latin typeface="+mn-lt"/>
                <a:ea typeface="+mn-ea"/>
                <a:cs typeface="+mn-cs"/>
              </a:rPr>
              <a:t>Systém inteligentní analýzy obrazu umožňuje pozorovat objekt v zorném poli snímané scény a zaznamenávat celou trajektorii pohybu. Používá se hlavně pro detekci změny rychlosti objektu a zaznamenání dráhy pohybu objektu. Tudíž je schopen detekovat, že objekt začal běžet nebo se úplně zastavil apod.</a:t>
            </a:r>
          </a:p>
        </p:txBody>
      </p:sp>
      <p:sp>
        <p:nvSpPr>
          <p:cNvPr id="4" name="Zástupný symbol pro číslo snímku 3"/>
          <p:cNvSpPr>
            <a:spLocks noGrp="1"/>
          </p:cNvSpPr>
          <p:nvPr>
            <p:ph type="sldNum" sz="quarter" idx="10"/>
          </p:nvPr>
        </p:nvSpPr>
        <p:spPr/>
        <p:txBody>
          <a:bodyPr/>
          <a:lstStyle/>
          <a:p>
            <a:fld id="{E95BEC61-B101-4E27-AD7A-C999B78112B4}" type="slidenum">
              <a:rPr lang="cs-CZ" smtClean="0"/>
              <a:pPr/>
              <a:t>28</a:t>
            </a:fld>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r>
              <a:rPr lang="cs-CZ" sz="1200" kern="1200" dirty="0" smtClean="0">
                <a:solidFill>
                  <a:schemeClr val="tx1"/>
                </a:solidFill>
                <a:latin typeface="+mn-lt"/>
                <a:ea typeface="+mn-ea"/>
                <a:cs typeface="+mn-cs"/>
              </a:rPr>
              <a:t>Hlavní úlohou objektivu je promítnutí zmenšeného obrazu snímané scény na plochu optického snímače kamery. Až s kvalitním objektivem dosáhne IP kamera všech svých předdefinovaných parametrů obrazu a maxima z funkcí kamery. Především u kamer vyšších tříd, ať už kvalitou snímače, rozlišením, počtem snímků atd.</a:t>
            </a:r>
            <a:endParaRPr lang="cs-CZ" dirty="0"/>
          </a:p>
        </p:txBody>
      </p:sp>
      <p:sp>
        <p:nvSpPr>
          <p:cNvPr id="4" name="Zástupný symbol pro číslo snímku 3"/>
          <p:cNvSpPr>
            <a:spLocks noGrp="1"/>
          </p:cNvSpPr>
          <p:nvPr>
            <p:ph type="sldNum" sz="quarter" idx="10"/>
          </p:nvPr>
        </p:nvSpPr>
        <p:spPr/>
        <p:txBody>
          <a:bodyPr/>
          <a:lstStyle/>
          <a:p>
            <a:fld id="{E95BEC61-B101-4E27-AD7A-C999B78112B4}" type="slidenum">
              <a:rPr lang="cs-CZ" smtClean="0"/>
              <a:pPr/>
              <a:t>4</a:t>
            </a:fld>
            <a:endParaRPr lang="cs-CZ"/>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r>
              <a:rPr lang="cs-CZ" sz="1200" kern="1200" dirty="0" smtClean="0">
                <a:solidFill>
                  <a:schemeClr val="tx1"/>
                </a:solidFill>
                <a:latin typeface="+mn-lt"/>
                <a:ea typeface="+mn-ea"/>
                <a:cs typeface="+mn-cs"/>
              </a:rPr>
              <a:t>Bezpochyby jednou z nejzajímavějších aplikací je hlídání významných či drahých předmětů pomocí inteligentní analýzy obrazu. Hlavní oblastí využití jsou hlavně muzea, galerie, soukromé sbírky, ale i letiště nebo veřejné prostory.</a:t>
            </a:r>
          </a:p>
          <a:p>
            <a:r>
              <a:rPr lang="cs-CZ" sz="1200" kern="1200" dirty="0" smtClean="0">
                <a:solidFill>
                  <a:schemeClr val="tx1"/>
                </a:solidFill>
                <a:latin typeface="+mn-lt"/>
                <a:ea typeface="+mn-ea"/>
                <a:cs typeface="+mn-cs"/>
              </a:rPr>
              <a:t>V případě odcizení předmětu je kamera nastavena pomocí mnohoúhelníku na část snímané scény, která musí zůstat statická a konstantní. Z čehož vyplývá, že v případě změny ve vymezeném prostoru se automaticky spustí alarm. Opět je ideální napojení, na celý elektronický zabezpečovací systém.</a:t>
            </a:r>
            <a:endParaRPr lang="cs-CZ" dirty="0"/>
          </a:p>
        </p:txBody>
      </p:sp>
      <p:sp>
        <p:nvSpPr>
          <p:cNvPr id="4" name="Zástupný symbol pro číslo snímku 3"/>
          <p:cNvSpPr>
            <a:spLocks noGrp="1"/>
          </p:cNvSpPr>
          <p:nvPr>
            <p:ph type="sldNum" sz="quarter" idx="10"/>
          </p:nvPr>
        </p:nvSpPr>
        <p:spPr/>
        <p:txBody>
          <a:bodyPr/>
          <a:lstStyle/>
          <a:p>
            <a:fld id="{E95BEC61-B101-4E27-AD7A-C999B78112B4}" type="slidenum">
              <a:rPr lang="cs-CZ" smtClean="0"/>
              <a:pPr/>
              <a:t>29</a:t>
            </a:fld>
            <a:endParaRPr lang="cs-CZ"/>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fontScale="92500" lnSpcReduction="20000"/>
          </a:bodyPr>
          <a:lstStyle/>
          <a:p>
            <a:r>
              <a:rPr lang="cs-CZ" sz="1200" kern="1200" dirty="0" smtClean="0">
                <a:solidFill>
                  <a:schemeClr val="tx1"/>
                </a:solidFill>
                <a:latin typeface="+mn-lt"/>
                <a:ea typeface="+mn-ea"/>
                <a:cs typeface="+mn-cs"/>
              </a:rPr>
              <a:t>Jedním z nenovějších trendů aplikací inteligentní analýzy obrazu je systém rozpoznávání specifických znaků v obličeji a podle toho detekovat obličej osoby. Již existuje několik firem, které se zabývají touto aplikací i na komerční úrovni.</a:t>
            </a:r>
          </a:p>
          <a:p>
            <a:r>
              <a:rPr lang="cs-CZ" sz="1200" kern="1200" dirty="0" smtClean="0">
                <a:solidFill>
                  <a:schemeClr val="tx1"/>
                </a:solidFill>
                <a:latin typeface="+mn-lt"/>
                <a:ea typeface="+mn-ea"/>
                <a:cs typeface="+mn-cs"/>
              </a:rPr>
              <a:t>Princip aplikace algoritmu spočívá v porovnání vzdáleností velmi jednoznačných a konkrétních bodech tváře každého subjektu. Jsou to hlavně vzdálenost mezi očima a délka kořene nosu. Některé algoritmy ukládají do databází více snímků jednoho subjektu k jednoznačnějšímu určení konkrétního subjektu. Tyto databáze posléze slouží jako předloha pro porovnání vybraného subjektu, kdy projede celý obsah a podle určujících znaků provede srovnání. Jedná se o proces v řádech desetin sekundy, jelikož porovnává jenom specifické znaky obličeje.</a:t>
            </a:r>
          </a:p>
          <a:p>
            <a:r>
              <a:rPr lang="cs-CZ" sz="1200" kern="1200" dirty="0" smtClean="0">
                <a:solidFill>
                  <a:schemeClr val="tx1"/>
                </a:solidFill>
                <a:latin typeface="+mn-lt"/>
                <a:ea typeface="+mn-ea"/>
                <a:cs typeface="+mn-cs"/>
              </a:rPr>
              <a:t>Montáž kamery je v tomto případě velice důležitým faktorem správně provedené analýzy obrazu. Většina nejnovějších algoritmů je schopna pracovat s natočením obličeje či kamery o ± 15°. V případě většího naklonění obličeje či kamery začíná být zkreslení obrazu natolik závažné, že algoritmus není schopen detekovat specifické znaky v reálných proporcích. Z těchto předpokladů následně vyplývá, že kvalita obrazu musí splňovat určité nároky na kvalitní chod aplikace. Systém běží na samostatné stanici, tudíž lze porovnávat subjekty i na otočné kameře a při velkém počtu lidí. Této aplikace si využívá hlavně v kamerových městských systémech a na sportovních stadionech.</a:t>
            </a:r>
          </a:p>
          <a:p>
            <a:r>
              <a:rPr lang="cs-CZ" sz="1200" kern="1200" dirty="0" smtClean="0">
                <a:solidFill>
                  <a:schemeClr val="tx1"/>
                </a:solidFill>
                <a:latin typeface="+mn-lt"/>
                <a:ea typeface="+mn-ea"/>
                <a:cs typeface="+mn-cs"/>
              </a:rPr>
              <a:t>Porovnání specifických znaků obličeje zatím probíhá jen dvojím známým způsobem aplikace algoritmu. A to porovnání 1:1 a 1:N. Varianta 1:1 je logicky mnohem jednodušší, poskytuje mnohem větší přesnost výsledku a je také velice rychlá. Jedná se jen o ověření, zda se opravdu jedná o deklarovanou osobu. Je ale mnohem náročnější jak na podmínky kladené při ukládání do databáze, tak posléze při porovnávání specifických znaků obličeje. V případě porovnávání 1:N je daná operace nepoměrně složitější. Systém je nucen porovnat specifické znaky obličeje s celou databází a porovnat ji s každým snímkem. Poradí si i s náklonem hlavy, knírkem či jinými vlasy. Rychlost provedení dané operace však v dnešní době nárůstu výpočetních kapacit není o moc pomalejší, než systém 1:1. Avšak u této varianty je mnohem větší pravděpodobnost špatného vyhodnocení výsledku z důvodu možné podobnosti parametrů obličeje.</a:t>
            </a:r>
          </a:p>
        </p:txBody>
      </p:sp>
      <p:sp>
        <p:nvSpPr>
          <p:cNvPr id="4" name="Zástupný symbol pro číslo snímku 3"/>
          <p:cNvSpPr>
            <a:spLocks noGrp="1"/>
          </p:cNvSpPr>
          <p:nvPr>
            <p:ph type="sldNum" sz="quarter" idx="10"/>
          </p:nvPr>
        </p:nvSpPr>
        <p:spPr/>
        <p:txBody>
          <a:bodyPr/>
          <a:lstStyle/>
          <a:p>
            <a:fld id="{E95BEC61-B101-4E27-AD7A-C999B78112B4}" type="slidenum">
              <a:rPr lang="cs-CZ" smtClean="0"/>
              <a:pPr/>
              <a:t>30</a:t>
            </a:fld>
            <a:endParaRPr lang="cs-CZ"/>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r>
              <a:rPr lang="cs-CZ" sz="1200" kern="1200" dirty="0" smtClean="0">
                <a:solidFill>
                  <a:schemeClr val="tx1"/>
                </a:solidFill>
                <a:latin typeface="+mn-lt"/>
                <a:ea typeface="+mn-ea"/>
                <a:cs typeface="+mn-cs"/>
              </a:rPr>
              <a:t>Z anatomických výzkumů bylo zjištěno, že dynamický stereotyp chůze se stabilizuje až kolem sedmého roku života jedince, od kterého jsou v pohybu upevněny individuální bipedální charakteristiky, čili specifikace chůze. Pro základní identifikaci pomocí bipedální lokomoce je nejdůležitější detekce poloh kloubu kyčelního (kyčel), kloubu kolenního (koleno) a kloubu hlezenního (kotník), jejichž rozsahy pohybů jsou spolu částečně svázány. Časové průběhy horizontální polohy každého ze tří uvedených kloubů jsou unikátní informací o jedinci, které ale nemůže (na rozdíl od sebe destrukce otisku prstu nebo nasazení zkreslující oční čočky) svým vědomým chováním nijak ovlivnit, nepočítáme-li nestandardní situace jako běh při útěku z vyloupené banky apod.</a:t>
            </a:r>
          </a:p>
          <a:p>
            <a:r>
              <a:rPr lang="cs-CZ" sz="1200" kern="1200" dirty="0" smtClean="0">
                <a:solidFill>
                  <a:schemeClr val="tx1"/>
                </a:solidFill>
                <a:latin typeface="+mn-lt"/>
                <a:ea typeface="+mn-ea"/>
                <a:cs typeface="+mn-cs"/>
              </a:rPr>
              <a:t> </a:t>
            </a:r>
          </a:p>
          <a:p>
            <a:r>
              <a:rPr lang="cs-CZ" sz="1200" kern="1200" dirty="0" smtClean="0">
                <a:solidFill>
                  <a:schemeClr val="tx1"/>
                </a:solidFill>
                <a:latin typeface="+mn-lt"/>
                <a:ea typeface="+mn-ea"/>
                <a:cs typeface="+mn-cs"/>
              </a:rPr>
              <a:t>Jsou zde ale kladeny velice vysoké nároky na pořízený obraz, aby měl dostatečné informační hodnoty pro daný druh algoritmu pro snímání chůze člověka ve standardních definovaných podmínkách. Jsou důležité dva základní parametry – snímkovací frekvence a rozlišení čipu. Ostatní parametry jako citlivost čipu, typ čipu CCD/CMOS, rozhranní kamery apod. nejsou ve vývojové fázi podstatné. Experimentálně zjištěná snímkovací frekvence kamery musí být alespoň 20 snímků/sekunda.</a:t>
            </a:r>
          </a:p>
        </p:txBody>
      </p:sp>
      <p:sp>
        <p:nvSpPr>
          <p:cNvPr id="4" name="Zástupný symbol pro číslo snímku 3"/>
          <p:cNvSpPr>
            <a:spLocks noGrp="1"/>
          </p:cNvSpPr>
          <p:nvPr>
            <p:ph type="sldNum" sz="quarter" idx="10"/>
          </p:nvPr>
        </p:nvSpPr>
        <p:spPr/>
        <p:txBody>
          <a:bodyPr/>
          <a:lstStyle/>
          <a:p>
            <a:fld id="{E95BEC61-B101-4E27-AD7A-C999B78112B4}" type="slidenum">
              <a:rPr lang="cs-CZ" smtClean="0"/>
              <a:pPr/>
              <a:t>31</a:t>
            </a:fld>
            <a:endParaRPr lang="cs-C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r>
              <a:rPr lang="cs-CZ" sz="1200" kern="1200" dirty="0" smtClean="0">
                <a:solidFill>
                  <a:schemeClr val="tx1"/>
                </a:solidFill>
                <a:latin typeface="+mn-lt"/>
                <a:ea typeface="+mn-ea"/>
                <a:cs typeface="+mn-cs"/>
              </a:rPr>
              <a:t>Plocha, na niž dopadá světlo na čip je složena ze shluků jednotlivých světlocitlivých buněk, sjednocených po čtyřech do bodů, jimž říkáme pixely, které převádí dopadající světelné paprsky na elektrický náboj. Velikost elektrického náboje se odvíjí od intenzity a doby dopadajícího světla. Každá buňka má svůj barevný filtr a skrz něj vyhodnocuje intenzitu dopadajícího světla. Jakoukoli barvu pixelu lze složit ze tří základních barevných složek, červené, zelené a modré. Odstín barvy pixelu vzniká poměrem každé z těchto základních barev a její intenzitou jednotlivých buněk.[</a:t>
            </a:r>
            <a:endParaRPr lang="cs-CZ" dirty="0"/>
          </a:p>
        </p:txBody>
      </p:sp>
      <p:sp>
        <p:nvSpPr>
          <p:cNvPr id="4" name="Zástupný symbol pro číslo snímku 3"/>
          <p:cNvSpPr>
            <a:spLocks noGrp="1"/>
          </p:cNvSpPr>
          <p:nvPr>
            <p:ph type="sldNum" sz="quarter" idx="10"/>
          </p:nvPr>
        </p:nvSpPr>
        <p:spPr/>
        <p:txBody>
          <a:bodyPr/>
          <a:lstStyle/>
          <a:p>
            <a:fld id="{E95BEC61-B101-4E27-AD7A-C999B78112B4}" type="slidenum">
              <a:rPr lang="cs-CZ" smtClean="0"/>
              <a:pPr/>
              <a:t>5</a:t>
            </a:fld>
            <a:endParaRPr lang="cs-C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r>
              <a:rPr lang="cs-CZ" sz="1200" kern="1200" dirty="0" smtClean="0">
                <a:solidFill>
                  <a:schemeClr val="tx1"/>
                </a:solidFill>
                <a:latin typeface="+mn-lt"/>
                <a:ea typeface="+mn-ea"/>
                <a:cs typeface="+mn-cs"/>
              </a:rPr>
              <a:t>CCD (</a:t>
            </a:r>
            <a:r>
              <a:rPr lang="cs-CZ" sz="1200" kern="1200" dirty="0" err="1" smtClean="0">
                <a:solidFill>
                  <a:schemeClr val="tx1"/>
                </a:solidFill>
                <a:latin typeface="+mn-lt"/>
                <a:ea typeface="+mn-ea"/>
                <a:cs typeface="+mn-cs"/>
              </a:rPr>
              <a:t>Charged</a:t>
            </a:r>
            <a:r>
              <a:rPr lang="cs-CZ" sz="1200" kern="1200" dirty="0" smtClean="0">
                <a:solidFill>
                  <a:schemeClr val="tx1"/>
                </a:solidFill>
                <a:latin typeface="+mn-lt"/>
                <a:ea typeface="+mn-ea"/>
                <a:cs typeface="+mn-cs"/>
              </a:rPr>
              <a:t> </a:t>
            </a:r>
            <a:r>
              <a:rPr lang="cs-CZ" sz="1200" kern="1200" dirty="0" err="1" smtClean="0">
                <a:solidFill>
                  <a:schemeClr val="tx1"/>
                </a:solidFill>
                <a:latin typeface="+mn-lt"/>
                <a:ea typeface="+mn-ea"/>
                <a:cs typeface="+mn-cs"/>
              </a:rPr>
              <a:t>Coupled</a:t>
            </a:r>
            <a:r>
              <a:rPr lang="cs-CZ" sz="1200" kern="1200" dirty="0" smtClean="0">
                <a:solidFill>
                  <a:schemeClr val="tx1"/>
                </a:solidFill>
                <a:latin typeface="+mn-lt"/>
                <a:ea typeface="+mn-ea"/>
                <a:cs typeface="+mn-cs"/>
              </a:rPr>
              <a:t> Device,volný překlad: „zařízení s vázanými náboji“) čipy slouží k snímání obrazu používány již desítky let, jde o značně propracovanou technologii. Za jejich vznikem stojí pánové Dr. </a:t>
            </a:r>
            <a:r>
              <a:rPr lang="cs-CZ" sz="1200" kern="1200" dirty="0" err="1" smtClean="0">
                <a:solidFill>
                  <a:schemeClr val="tx1"/>
                </a:solidFill>
                <a:latin typeface="+mn-lt"/>
                <a:ea typeface="+mn-ea"/>
                <a:cs typeface="+mn-cs"/>
              </a:rPr>
              <a:t>Willard</a:t>
            </a:r>
            <a:r>
              <a:rPr lang="cs-CZ" sz="1200" kern="1200" dirty="0" smtClean="0">
                <a:solidFill>
                  <a:schemeClr val="tx1"/>
                </a:solidFill>
                <a:latin typeface="+mn-lt"/>
                <a:ea typeface="+mn-ea"/>
                <a:cs typeface="+mn-cs"/>
              </a:rPr>
              <a:t> </a:t>
            </a:r>
            <a:r>
              <a:rPr lang="cs-CZ" sz="1200" kern="1200" dirty="0" err="1" smtClean="0">
                <a:solidFill>
                  <a:schemeClr val="tx1"/>
                </a:solidFill>
                <a:latin typeface="+mn-lt"/>
                <a:ea typeface="+mn-ea"/>
                <a:cs typeface="+mn-cs"/>
              </a:rPr>
              <a:t>Boyle</a:t>
            </a:r>
            <a:r>
              <a:rPr lang="cs-CZ" sz="1200" kern="1200" dirty="0" smtClean="0">
                <a:solidFill>
                  <a:schemeClr val="tx1"/>
                </a:solidFill>
                <a:latin typeface="+mn-lt"/>
                <a:ea typeface="+mn-ea"/>
                <a:cs typeface="+mn-cs"/>
              </a:rPr>
              <a:t> a Dr. </a:t>
            </a:r>
            <a:r>
              <a:rPr lang="cs-CZ" sz="1200" kern="1200" dirty="0" err="1" smtClean="0">
                <a:solidFill>
                  <a:schemeClr val="tx1"/>
                </a:solidFill>
                <a:latin typeface="+mn-lt"/>
                <a:ea typeface="+mn-ea"/>
                <a:cs typeface="+mn-cs"/>
              </a:rPr>
              <a:t>George</a:t>
            </a:r>
            <a:r>
              <a:rPr lang="cs-CZ" sz="1200" kern="1200" dirty="0" smtClean="0">
                <a:solidFill>
                  <a:schemeClr val="tx1"/>
                </a:solidFill>
                <a:latin typeface="+mn-lt"/>
                <a:ea typeface="+mn-ea"/>
                <a:cs typeface="+mn-cs"/>
              </a:rPr>
              <a:t> </a:t>
            </a:r>
            <a:r>
              <a:rPr lang="cs-CZ" sz="1200" kern="1200" dirty="0" err="1" smtClean="0">
                <a:solidFill>
                  <a:schemeClr val="tx1"/>
                </a:solidFill>
                <a:latin typeface="+mn-lt"/>
                <a:ea typeface="+mn-ea"/>
                <a:cs typeface="+mn-cs"/>
              </a:rPr>
              <a:t>Smith</a:t>
            </a:r>
            <a:r>
              <a:rPr lang="cs-CZ" sz="1200" kern="1200" dirty="0" smtClean="0">
                <a:solidFill>
                  <a:schemeClr val="tx1"/>
                </a:solidFill>
                <a:latin typeface="+mn-lt"/>
                <a:ea typeface="+mn-ea"/>
                <a:cs typeface="+mn-cs"/>
              </a:rPr>
              <a:t>, kteří takový čip vyvinuli v laboratořích Bell </a:t>
            </a:r>
            <a:r>
              <a:rPr lang="cs-CZ" sz="1200" kern="1200" dirty="0" err="1" smtClean="0">
                <a:solidFill>
                  <a:schemeClr val="tx1"/>
                </a:solidFill>
                <a:latin typeface="+mn-lt"/>
                <a:ea typeface="+mn-ea"/>
                <a:cs typeface="+mn-cs"/>
              </a:rPr>
              <a:t>Laboratories</a:t>
            </a:r>
            <a:r>
              <a:rPr lang="cs-CZ" sz="1200" kern="1200" dirty="0" smtClean="0">
                <a:solidFill>
                  <a:schemeClr val="tx1"/>
                </a:solidFill>
                <a:latin typeface="+mn-lt"/>
                <a:ea typeface="+mn-ea"/>
                <a:cs typeface="+mn-cs"/>
              </a:rPr>
              <a:t> v roce 1969 a dostali za ni v roce 2009 Nobelovu cenu za fyziku. Má tak spoustu výhod, ale stále zůstávají některé nevýhody.</a:t>
            </a:r>
          </a:p>
          <a:p>
            <a:r>
              <a:rPr lang="cs-CZ" sz="1200" kern="1200" dirty="0" smtClean="0">
                <a:solidFill>
                  <a:schemeClr val="tx1"/>
                </a:solidFill>
                <a:latin typeface="+mn-lt"/>
                <a:ea typeface="+mn-ea"/>
                <a:cs typeface="+mn-cs"/>
              </a:rPr>
              <a:t>Čip se skládá z mnoha světlocitlivých buněk, které při reakci se světlem produkují elektrický náboj. Čím více světla dopadne, tím větší náboj vznikne. Data jsou čtena po řádcích, mimo samotné světlocitlivé buňky čipu je tedy posuvný registr, kam se nejprve přesune náboj z prvního řádku, projde přes zesilovač do A/D převodníku, který už vygeneruje digitální data. Protože je zesílení aplikováno na celý řádek, nemají CCD čipy příliš velký šum (resp. v celém obraze je téměř stejný, pokud jde o šum přidaný tímto zesilovačem). Poté se všechny řádky přesunou a do posuvného registru se načte další řádek, zesílí se, převede na digitální data, a tak to pokračuje, dokud se nepřečtou všechny řádky. Tento způsob je poněkud pomalý a nedovoluje číst např. jen výřez střední části obrazu, vždy se musí načíst celý snímek. </a:t>
            </a:r>
          </a:p>
          <a:p>
            <a:r>
              <a:rPr lang="cs-CZ" sz="1200" kern="1200" dirty="0" smtClean="0">
                <a:solidFill>
                  <a:schemeClr val="tx1"/>
                </a:solidFill>
                <a:latin typeface="+mn-lt"/>
                <a:ea typeface="+mn-ea"/>
                <a:cs typeface="+mn-cs"/>
              </a:rPr>
              <a:t>Mimo samotného snímače musí být čip doplněn o další obvody zajišťující zesílení a digitální převod. Tyto součásti zvyšují rozměry celého ústrojí, cenu a energetickou spotřebu čipu. Nicméně CCD čipy nabízí velmi dobrou kvalitu obrazu a v porovnání s CMOS čipy nízký šum.</a:t>
            </a:r>
          </a:p>
          <a:p>
            <a:r>
              <a:rPr lang="cs-CZ" sz="1200" kern="1200" dirty="0" smtClean="0">
                <a:solidFill>
                  <a:schemeClr val="tx1"/>
                </a:solidFill>
                <a:latin typeface="+mn-lt"/>
                <a:ea typeface="+mn-ea"/>
                <a:cs typeface="+mn-cs"/>
              </a:rPr>
              <a:t>Posledním typem je </a:t>
            </a:r>
            <a:r>
              <a:rPr lang="cs-CZ" sz="1200" kern="1200" dirty="0" err="1" smtClean="0">
                <a:solidFill>
                  <a:schemeClr val="tx1"/>
                </a:solidFill>
                <a:latin typeface="+mn-lt"/>
                <a:ea typeface="+mn-ea"/>
                <a:cs typeface="+mn-cs"/>
              </a:rPr>
              <a:t>Interline</a:t>
            </a:r>
            <a:r>
              <a:rPr lang="cs-CZ" sz="1200" kern="1200" dirty="0" smtClean="0">
                <a:solidFill>
                  <a:schemeClr val="tx1"/>
                </a:solidFill>
                <a:latin typeface="+mn-lt"/>
                <a:ea typeface="+mn-ea"/>
                <a:cs typeface="+mn-cs"/>
              </a:rPr>
              <a:t> Transfer CCD (ITL CCD), který má u každého sloupce pixelů kanál stíněný před světlem. Tím pádem je možno zde náboj uchovat a pokračovat v klasickém CCD čtení, zatímco fotodioda sbírá světlo pro další snímek.</a:t>
            </a:r>
            <a:endParaRPr lang="cs-CZ" dirty="0" smtClean="0"/>
          </a:p>
        </p:txBody>
      </p:sp>
      <p:sp>
        <p:nvSpPr>
          <p:cNvPr id="4" name="Zástupný symbol pro číslo snímku 3"/>
          <p:cNvSpPr>
            <a:spLocks noGrp="1"/>
          </p:cNvSpPr>
          <p:nvPr>
            <p:ph type="sldNum" sz="quarter" idx="10"/>
          </p:nvPr>
        </p:nvSpPr>
        <p:spPr/>
        <p:txBody>
          <a:bodyPr/>
          <a:lstStyle/>
          <a:p>
            <a:fld id="{E95BEC61-B101-4E27-AD7A-C999B78112B4}" type="slidenum">
              <a:rPr lang="cs-CZ" smtClean="0"/>
              <a:pPr/>
              <a:t>6</a:t>
            </a:fld>
            <a:endParaRPr lang="cs-CZ"/>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r>
              <a:rPr lang="cs-CZ" sz="1200" kern="1200" dirty="0" smtClean="0">
                <a:solidFill>
                  <a:schemeClr val="tx1"/>
                </a:solidFill>
                <a:latin typeface="+mn-lt"/>
                <a:ea typeface="+mn-ea"/>
                <a:cs typeface="+mn-cs"/>
              </a:rPr>
              <a:t>CMOS (</a:t>
            </a:r>
            <a:r>
              <a:rPr lang="cs-CZ" sz="1200" kern="1200" dirty="0" err="1" smtClean="0">
                <a:solidFill>
                  <a:schemeClr val="tx1"/>
                </a:solidFill>
                <a:latin typeface="+mn-lt"/>
                <a:ea typeface="+mn-ea"/>
                <a:cs typeface="+mn-cs"/>
              </a:rPr>
              <a:t>Complementary</a:t>
            </a:r>
            <a:r>
              <a:rPr lang="cs-CZ" sz="1200" kern="1200" dirty="0" smtClean="0">
                <a:solidFill>
                  <a:schemeClr val="tx1"/>
                </a:solidFill>
                <a:latin typeface="+mn-lt"/>
                <a:ea typeface="+mn-ea"/>
                <a:cs typeface="+mn-cs"/>
              </a:rPr>
              <a:t> Metal–Oxide–</a:t>
            </a:r>
            <a:r>
              <a:rPr lang="cs-CZ" sz="1200" kern="1200" dirty="0" err="1" smtClean="0">
                <a:solidFill>
                  <a:schemeClr val="tx1"/>
                </a:solidFill>
                <a:latin typeface="+mn-lt"/>
                <a:ea typeface="+mn-ea"/>
                <a:cs typeface="+mn-cs"/>
              </a:rPr>
              <a:t>Semiconductor</a:t>
            </a:r>
            <a:r>
              <a:rPr lang="cs-CZ" sz="1200" kern="1200" dirty="0" smtClean="0">
                <a:solidFill>
                  <a:schemeClr val="tx1"/>
                </a:solidFill>
                <a:latin typeface="+mn-lt"/>
                <a:ea typeface="+mn-ea"/>
                <a:cs typeface="+mn-cs"/>
              </a:rPr>
              <a:t>, volný překlad: „doplňující se kov-oxid-polovodič“) snímače se s velkým úspěchem začaly používat i u digitálních zrcadlovek, kde výrobci zapracovali, potlačili chyby CMOS snímačů, přičemž si ponechali jejich výhody.</a:t>
            </a:r>
          </a:p>
          <a:p>
            <a:r>
              <a:rPr lang="cs-CZ" sz="1200" kern="1200" dirty="0" smtClean="0">
                <a:solidFill>
                  <a:schemeClr val="tx1"/>
                </a:solidFill>
                <a:latin typeface="+mn-lt"/>
                <a:ea typeface="+mn-ea"/>
                <a:cs typeface="+mn-cs"/>
              </a:rPr>
              <a:t>Mezi nejdůležitější vlastnosti CMOS patří vysoká odolnost proti šumu a nízká spotřeba ve statickém stavu. Více energie se spotřebovává pouze na přepínání mezi zapnutým a vypnutým stavem tranzistoru, proto CMOS nespotřebovává tolik energie a také umožňuje integraci specializovaných čipů, například ke stabilizaci nebo kompresi snímaného obrazu.</a:t>
            </a:r>
          </a:p>
          <a:p>
            <a:r>
              <a:rPr lang="cs-CZ" sz="1200" kern="1200" dirty="0" smtClean="0">
                <a:solidFill>
                  <a:schemeClr val="tx1"/>
                </a:solidFill>
                <a:latin typeface="+mn-lt"/>
                <a:ea typeface="+mn-ea"/>
                <a:cs typeface="+mn-cs"/>
              </a:rPr>
              <a:t>Ty nejjednodušší jsou pasivní (PPS - </a:t>
            </a:r>
            <a:r>
              <a:rPr lang="cs-CZ" sz="1200" kern="1200" dirty="0" err="1" smtClean="0">
                <a:solidFill>
                  <a:schemeClr val="tx1"/>
                </a:solidFill>
                <a:latin typeface="+mn-lt"/>
                <a:ea typeface="+mn-ea"/>
                <a:cs typeface="+mn-cs"/>
              </a:rPr>
              <a:t>Passive</a:t>
            </a:r>
            <a:r>
              <a:rPr lang="cs-CZ" sz="1200" kern="1200" dirty="0" smtClean="0">
                <a:solidFill>
                  <a:schemeClr val="tx1"/>
                </a:solidFill>
                <a:latin typeface="+mn-lt"/>
                <a:ea typeface="+mn-ea"/>
                <a:cs typeface="+mn-cs"/>
              </a:rPr>
              <a:t>-pixel </a:t>
            </a:r>
            <a:r>
              <a:rPr lang="cs-CZ" sz="1200" kern="1200" dirty="0" err="1" smtClean="0">
                <a:solidFill>
                  <a:schemeClr val="tx1"/>
                </a:solidFill>
                <a:latin typeface="+mn-lt"/>
                <a:ea typeface="+mn-ea"/>
                <a:cs typeface="+mn-cs"/>
              </a:rPr>
              <a:t>sensors</a:t>
            </a:r>
            <a:r>
              <a:rPr lang="cs-CZ" sz="1200" kern="1200" dirty="0" smtClean="0">
                <a:solidFill>
                  <a:schemeClr val="tx1"/>
                </a:solidFill>
                <a:latin typeface="+mn-lt"/>
                <a:ea typeface="+mn-ea"/>
                <a:cs typeface="+mn-cs"/>
              </a:rPr>
              <a:t>), která prostě generují elektrický náboj úměrně energii dopadajících paprsků, náboj jde přes zesilovač do A/D převodníku jako u běžného CCD. V praxi však dávají tyto pasivní CMOS špatný obraz. Pozornost je proto upřena na aktivní CMOS (APS, </a:t>
            </a:r>
            <a:r>
              <a:rPr lang="cs-CZ" sz="1200" kern="1200" dirty="0" err="1" smtClean="0">
                <a:solidFill>
                  <a:schemeClr val="tx1"/>
                </a:solidFill>
                <a:latin typeface="+mn-lt"/>
                <a:ea typeface="+mn-ea"/>
                <a:cs typeface="+mn-cs"/>
              </a:rPr>
              <a:t>Active</a:t>
            </a:r>
            <a:r>
              <a:rPr lang="cs-CZ" sz="1200" kern="1200" dirty="0" smtClean="0">
                <a:solidFill>
                  <a:schemeClr val="tx1"/>
                </a:solidFill>
                <a:latin typeface="+mn-lt"/>
                <a:ea typeface="+mn-ea"/>
                <a:cs typeface="+mn-cs"/>
              </a:rPr>
              <a:t>-pixel </a:t>
            </a:r>
            <a:r>
              <a:rPr lang="cs-CZ" sz="1200" kern="1200" dirty="0" err="1" smtClean="0">
                <a:solidFill>
                  <a:schemeClr val="tx1"/>
                </a:solidFill>
                <a:latin typeface="+mn-lt"/>
                <a:ea typeface="+mn-ea"/>
                <a:cs typeface="+mn-cs"/>
              </a:rPr>
              <a:t>sensors</a:t>
            </a:r>
            <a:r>
              <a:rPr lang="cs-CZ" sz="1200" kern="1200" dirty="0" smtClean="0">
                <a:solidFill>
                  <a:schemeClr val="tx1"/>
                </a:solidFill>
                <a:latin typeface="+mn-lt"/>
                <a:ea typeface="+mn-ea"/>
                <a:cs typeface="+mn-cs"/>
              </a:rPr>
              <a:t>). Každá </a:t>
            </a:r>
            <a:r>
              <a:rPr lang="cs-CZ" sz="1200" kern="1200" dirty="0" err="1" smtClean="0">
                <a:solidFill>
                  <a:schemeClr val="tx1"/>
                </a:solidFill>
                <a:latin typeface="+mn-lt"/>
                <a:ea typeface="+mn-ea"/>
                <a:cs typeface="+mn-cs"/>
              </a:rPr>
              <a:t>světlocitlivá</a:t>
            </a:r>
            <a:r>
              <a:rPr lang="cs-CZ" sz="1200" kern="1200" dirty="0" smtClean="0">
                <a:solidFill>
                  <a:schemeClr val="tx1"/>
                </a:solidFill>
                <a:latin typeface="+mn-lt"/>
                <a:ea typeface="+mn-ea"/>
                <a:cs typeface="+mn-cs"/>
              </a:rPr>
              <a:t> buňka je doplněna analytickým obvodem, který vyhodnocuje šum a aktivně ho eliminuje. Moderní CMOS už generují obrázky srovnatelné s levnějšími CCD a lze čekat další vývoj.</a:t>
            </a:r>
          </a:p>
        </p:txBody>
      </p:sp>
      <p:sp>
        <p:nvSpPr>
          <p:cNvPr id="4" name="Zástupný symbol pro číslo snímku 3"/>
          <p:cNvSpPr>
            <a:spLocks noGrp="1"/>
          </p:cNvSpPr>
          <p:nvPr>
            <p:ph type="sldNum" sz="quarter" idx="10"/>
          </p:nvPr>
        </p:nvSpPr>
        <p:spPr/>
        <p:txBody>
          <a:bodyPr/>
          <a:lstStyle/>
          <a:p>
            <a:fld id="{E95BEC61-B101-4E27-AD7A-C999B78112B4}" type="slidenum">
              <a:rPr lang="cs-CZ" smtClean="0"/>
              <a:pPr/>
              <a:t>7</a:t>
            </a:fld>
            <a:endParaRPr lang="cs-C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r>
              <a:rPr lang="cs-CZ" sz="1200" kern="1200" dirty="0" smtClean="0">
                <a:solidFill>
                  <a:schemeClr val="tx1"/>
                </a:solidFill>
                <a:latin typeface="+mn-lt"/>
                <a:ea typeface="+mn-ea"/>
                <a:cs typeface="+mn-cs"/>
              </a:rPr>
              <a:t>Jedná se o části IP kamer, kterým jsou předávány data ze snímacích čipů a jež je upravují, vyhodnocují a odesílají do dalších částí kamerového systému. Řídící částí je procesor, který automaticky řídí děje uvnitř IP kamery. Může řídit uzávěrku, clonu, zoom nebo zpracovávat data do menšího objemu neboli je komprimovat. Procesor musí mít k sobě další části na kterých jsou tyto funkce závislé. Jako například paměti, do kterých se ukládají mezioperace a ve kterých jsou algoritmy určující chod procesoru. Jsou to paměti typu FLASH, kde se nachází právě algoritmy řídící procesor a RAM, která slouží jako operační paměť.</a:t>
            </a:r>
            <a:endParaRPr lang="cs-CZ" dirty="0"/>
          </a:p>
        </p:txBody>
      </p:sp>
      <p:sp>
        <p:nvSpPr>
          <p:cNvPr id="4" name="Zástupný symbol pro číslo snímku 3"/>
          <p:cNvSpPr>
            <a:spLocks noGrp="1"/>
          </p:cNvSpPr>
          <p:nvPr>
            <p:ph type="sldNum" sz="quarter" idx="10"/>
          </p:nvPr>
        </p:nvSpPr>
        <p:spPr/>
        <p:txBody>
          <a:bodyPr/>
          <a:lstStyle/>
          <a:p>
            <a:fld id="{E95BEC61-B101-4E27-AD7A-C999B78112B4}" type="slidenum">
              <a:rPr lang="cs-CZ" smtClean="0"/>
              <a:pPr/>
              <a:t>8</a:t>
            </a:fld>
            <a:endParaRPr lang="cs-C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r>
              <a:rPr lang="cs-CZ" sz="1200" kern="1200" dirty="0" smtClean="0">
                <a:solidFill>
                  <a:schemeClr val="tx1"/>
                </a:solidFill>
                <a:latin typeface="+mn-lt"/>
                <a:ea typeface="+mn-ea"/>
                <a:cs typeface="+mn-cs"/>
              </a:rPr>
              <a:t>Kvalita videa nejnovějších IP kamer je velmi vysoká a rovnoměrně s kvalitou a rozlišením obrazu roste velikost obsahu dat. Hlavně z tohoto důvodu se stále zdokonalují kompresní metody. Jsou tedy používány pro zredukování míry obsahu dat na minimální možnou míru při co nejminimálnějším poškození informace. Dnes už se používají převážně jen 2 kompresní metody. A to jsou starší  MPEG4 – Part 2 a novější H. 264, který je již skoro majoritní přenosovou kompresní metodou.</a:t>
            </a:r>
          </a:p>
          <a:p>
            <a:r>
              <a:rPr lang="cs-CZ" sz="1200" kern="1200" dirty="0" smtClean="0">
                <a:solidFill>
                  <a:schemeClr val="tx1"/>
                </a:solidFill>
                <a:latin typeface="+mn-lt"/>
                <a:ea typeface="+mn-ea"/>
                <a:cs typeface="+mn-cs"/>
              </a:rPr>
              <a:t>H. 264 představuje obrovský krok vpřed v technologii komprese videa. Nabízí techniky, které umožňují lepší kompresní účinnost, jakožto i lepší odolnost vůči chybám. To otevírá nové možnosti pro vytváření kvalitního videa s větší snímkovací frekvencí při zachování stávajícího objemu dat nebo naopak snížení přenosových rychlostí u videa stávajících parametrů.</a:t>
            </a:r>
          </a:p>
        </p:txBody>
      </p:sp>
      <p:sp>
        <p:nvSpPr>
          <p:cNvPr id="4" name="Zástupný symbol pro číslo snímku 3"/>
          <p:cNvSpPr>
            <a:spLocks noGrp="1"/>
          </p:cNvSpPr>
          <p:nvPr>
            <p:ph type="sldNum" sz="quarter" idx="10"/>
          </p:nvPr>
        </p:nvSpPr>
        <p:spPr/>
        <p:txBody>
          <a:bodyPr/>
          <a:lstStyle/>
          <a:p>
            <a:fld id="{E95BEC61-B101-4E27-AD7A-C999B78112B4}" type="slidenum">
              <a:rPr lang="cs-CZ" smtClean="0"/>
              <a:pPr/>
              <a:t>9</a:t>
            </a:fld>
            <a:endParaRPr lang="cs-CZ"/>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r>
              <a:rPr lang="cs-CZ" sz="1200" kern="1200" dirty="0" smtClean="0">
                <a:solidFill>
                  <a:schemeClr val="tx1"/>
                </a:solidFill>
                <a:latin typeface="+mn-lt"/>
                <a:ea typeface="+mn-ea"/>
                <a:cs typeface="+mn-cs"/>
              </a:rPr>
              <a:t>Hybridní kamerové systémy kombinují analogové kamery a nastupující generaci IP kamer do jednoho systému. Nová generace záznamových systémů na PC kombinující maximální kvalitu obrazu, záznamu a přenosu po internetu, či LAN. Inteligence naprogramovaná přímo do systému zajišťuje optimální chod dle předem nastavených priorit. Video-server umožní z jakékoliv analogové kamery jednoduše vytvořit IP kameru se všemi výhodami IP řešení.</a:t>
            </a:r>
          </a:p>
          <a:p>
            <a:r>
              <a:rPr lang="cs-CZ" sz="1200" kern="1200" dirty="0" smtClean="0">
                <a:solidFill>
                  <a:schemeClr val="tx1"/>
                </a:solidFill>
                <a:latin typeface="+mn-lt"/>
                <a:ea typeface="+mn-ea"/>
                <a:cs typeface="+mn-cs"/>
              </a:rPr>
              <a:t>Jednotlivé hybridní kamerové systémy umožňují připojení kamer pro živé sledování s možností vzdáleného přístupu v sítích LAN i přes Internet. Audio/Video záznamy, datový tok, počet snímků za sekundu jsou pořizovány nastavitelně podle časových rozvrhů nebo na základě detekce pohybu či spuštěním od externích zařízení.</a:t>
            </a:r>
          </a:p>
          <a:p>
            <a:r>
              <a:rPr lang="cs-CZ" sz="1200" kern="1200" dirty="0" smtClean="0">
                <a:solidFill>
                  <a:schemeClr val="tx1"/>
                </a:solidFill>
                <a:latin typeface="+mn-lt"/>
                <a:ea typeface="+mn-ea"/>
                <a:cs typeface="+mn-cs"/>
              </a:rPr>
              <a:t>Druhy záznamového a zpracovávacího zařízení hybridního systému:</a:t>
            </a:r>
          </a:p>
          <a:p>
            <a:pPr lvl="0"/>
            <a:r>
              <a:rPr lang="cs-CZ" sz="1200" kern="1200" dirty="0" smtClean="0">
                <a:solidFill>
                  <a:schemeClr val="tx1"/>
                </a:solidFill>
                <a:latin typeface="+mn-lt"/>
                <a:ea typeface="+mn-ea"/>
                <a:cs typeface="+mn-cs"/>
              </a:rPr>
              <a:t> DVR - PCI karty pro záznam analogových kamer</a:t>
            </a:r>
          </a:p>
          <a:p>
            <a:pPr lvl="0"/>
            <a:r>
              <a:rPr lang="cs-CZ" sz="1200" kern="1200" dirty="0" smtClean="0">
                <a:solidFill>
                  <a:schemeClr val="tx1"/>
                </a:solidFill>
                <a:latin typeface="+mn-lt"/>
                <a:ea typeface="+mn-ea"/>
                <a:cs typeface="+mn-cs"/>
              </a:rPr>
              <a:t> NDVR - PCI karty pro záznam analogových kamer + licence pro záznam IP kamer</a:t>
            </a:r>
          </a:p>
          <a:p>
            <a:pPr lvl="0"/>
            <a:r>
              <a:rPr lang="cs-CZ" sz="1200" kern="1200" dirty="0" smtClean="0">
                <a:solidFill>
                  <a:schemeClr val="tx1"/>
                </a:solidFill>
                <a:latin typeface="+mn-lt"/>
                <a:ea typeface="+mn-ea"/>
                <a:cs typeface="+mn-cs"/>
              </a:rPr>
              <a:t> NVR - software pro záznam IP kamer v PC systémech s podporou IP kamer</a:t>
            </a:r>
          </a:p>
          <a:p>
            <a:pPr lvl="0"/>
            <a:r>
              <a:rPr lang="cs-CZ" sz="1200" kern="1200" dirty="0" smtClean="0">
                <a:solidFill>
                  <a:schemeClr val="tx1"/>
                </a:solidFill>
                <a:latin typeface="+mn-lt"/>
                <a:ea typeface="+mn-ea"/>
                <a:cs typeface="+mn-cs"/>
              </a:rPr>
              <a:t> NVRS - samostatné IP rekordéry pro záznam více jak 400 typů IP kamer</a:t>
            </a:r>
          </a:p>
          <a:p>
            <a:pPr lvl="0"/>
            <a:r>
              <a:rPr lang="cs-CZ" sz="1200" kern="1200" dirty="0" smtClean="0">
                <a:solidFill>
                  <a:schemeClr val="tx1"/>
                </a:solidFill>
                <a:latin typeface="+mn-lt"/>
                <a:ea typeface="+mn-ea"/>
                <a:cs typeface="+mn-cs"/>
              </a:rPr>
              <a:t> CMS  - software pro centrální správu nad všemi systémy</a:t>
            </a:r>
          </a:p>
        </p:txBody>
      </p:sp>
      <p:sp>
        <p:nvSpPr>
          <p:cNvPr id="4" name="Zástupný symbol pro číslo snímku 3"/>
          <p:cNvSpPr>
            <a:spLocks noGrp="1"/>
          </p:cNvSpPr>
          <p:nvPr>
            <p:ph type="sldNum" sz="quarter" idx="10"/>
          </p:nvPr>
        </p:nvSpPr>
        <p:spPr/>
        <p:txBody>
          <a:bodyPr/>
          <a:lstStyle/>
          <a:p>
            <a:fld id="{E95BEC61-B101-4E27-AD7A-C999B78112B4}" type="slidenum">
              <a:rPr lang="cs-CZ" smtClean="0"/>
              <a:pPr/>
              <a:t>10</a:t>
            </a:fld>
            <a:endParaRPr lang="cs-CZ"/>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r>
              <a:rPr lang="cs-CZ" sz="1200" kern="1200" dirty="0" smtClean="0">
                <a:solidFill>
                  <a:schemeClr val="tx1"/>
                </a:solidFill>
                <a:latin typeface="+mn-lt"/>
                <a:ea typeface="+mn-ea"/>
                <a:cs typeface="+mn-cs"/>
              </a:rPr>
              <a:t>Pojmem centralizovaná je myšlen fakt, že samotná aplikace běží na jednom hlavním centrálním uzlu komunikace. Tento uzel může reprezentovat mnohé technické zařízení. V podstatě to může být centrální server, pracovní stanice nebo samotné digitální záznamové zařízení, kde se provádí sběr dat z kamer, jež jsou následně postupovány inteligentní analýze obrazu.</a:t>
            </a:r>
          </a:p>
          <a:p>
            <a:r>
              <a:rPr lang="cs-CZ" sz="1200" kern="1200" dirty="0" smtClean="0">
                <a:solidFill>
                  <a:schemeClr val="tx1"/>
                </a:solidFill>
                <a:latin typeface="+mn-lt"/>
                <a:ea typeface="+mn-ea"/>
                <a:cs typeface="+mn-cs"/>
              </a:rPr>
              <a:t>Většinou zde tahle funkce figuruje jako nadstavbový software, který běží paralelně s procesy zpracování videosignálu z kamer. Díky nesrovnatelně větší výpočetní kapacitě procesoru, oproti IP kameře, v centrálním uzlu lze provádět mnohem náročnější algoritmy inteligentní analýzy obrazu. Na druhou stranu při každém rozšíření systému se musí počítat s rozšířením na požadovaný výpočetní výkon a objem zaznamenaných dat celého kamerového systému.</a:t>
            </a:r>
            <a:endParaRPr lang="cs-CZ" dirty="0"/>
          </a:p>
        </p:txBody>
      </p:sp>
      <p:sp>
        <p:nvSpPr>
          <p:cNvPr id="4" name="Zástupný symbol pro číslo snímku 3"/>
          <p:cNvSpPr>
            <a:spLocks noGrp="1"/>
          </p:cNvSpPr>
          <p:nvPr>
            <p:ph type="sldNum" sz="quarter" idx="10"/>
          </p:nvPr>
        </p:nvSpPr>
        <p:spPr/>
        <p:txBody>
          <a:bodyPr/>
          <a:lstStyle/>
          <a:p>
            <a:fld id="{E95BEC61-B101-4E27-AD7A-C999B78112B4}" type="slidenum">
              <a:rPr lang="cs-CZ" smtClean="0"/>
              <a:pPr/>
              <a:t>11</a:t>
            </a:fld>
            <a:endParaRPr lang="cs-C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14" name="Nadpis 13"/>
          <p:cNvSpPr>
            <a:spLocks noGrp="1"/>
          </p:cNvSpPr>
          <p:nvPr>
            <p:ph type="ctrTitle"/>
          </p:nvPr>
        </p:nvSpPr>
        <p:spPr>
          <a:xfrm>
            <a:off x="1432560" y="359898"/>
            <a:ext cx="7406640" cy="1472184"/>
          </a:xfrm>
        </p:spPr>
        <p:txBody>
          <a:bodyPr anchor="b"/>
          <a:lstStyle>
            <a:lvl1pPr algn="l">
              <a:defRPr/>
            </a:lvl1pPr>
            <a:extLst/>
          </a:lstStyle>
          <a:p>
            <a:r>
              <a:rPr kumimoji="0" lang="cs-CZ" smtClean="0"/>
              <a:t>Klepnutím lze upravit styl předlohy nadpisů.</a:t>
            </a:r>
            <a:endParaRPr kumimoji="0" lang="en-US"/>
          </a:p>
        </p:txBody>
      </p:sp>
      <p:sp>
        <p:nvSpPr>
          <p:cNvPr id="22" name="Podnadpis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cs-CZ" smtClean="0"/>
              <a:t>Klepnutím lze upravit styl předlohy podnadpisů.</a:t>
            </a:r>
            <a:endParaRPr kumimoji="0" lang="en-US"/>
          </a:p>
        </p:txBody>
      </p:sp>
      <p:sp>
        <p:nvSpPr>
          <p:cNvPr id="7" name="Zástupný symbol pro datum 6"/>
          <p:cNvSpPr>
            <a:spLocks noGrp="1"/>
          </p:cNvSpPr>
          <p:nvPr>
            <p:ph type="dt" sz="half" idx="10"/>
          </p:nvPr>
        </p:nvSpPr>
        <p:spPr/>
        <p:txBody>
          <a:bodyPr/>
          <a:lstStyle>
            <a:extLst/>
          </a:lstStyle>
          <a:p>
            <a:fld id="{6190FE3D-8FF9-4691-92D5-2B715ED6D253}" type="datetimeFigureOut">
              <a:rPr lang="cs-CZ" smtClean="0"/>
              <a:pPr/>
              <a:t>31.5.2012</a:t>
            </a:fld>
            <a:endParaRPr lang="cs-CZ"/>
          </a:p>
        </p:txBody>
      </p:sp>
      <p:sp>
        <p:nvSpPr>
          <p:cNvPr id="20" name="Zástupný symbol pro zápatí 19"/>
          <p:cNvSpPr>
            <a:spLocks noGrp="1"/>
          </p:cNvSpPr>
          <p:nvPr>
            <p:ph type="ftr" sz="quarter" idx="11"/>
          </p:nvPr>
        </p:nvSpPr>
        <p:spPr/>
        <p:txBody>
          <a:bodyPr/>
          <a:lstStyle>
            <a:extLst/>
          </a:lstStyle>
          <a:p>
            <a:endParaRPr lang="cs-CZ"/>
          </a:p>
        </p:txBody>
      </p:sp>
      <p:sp>
        <p:nvSpPr>
          <p:cNvPr id="10" name="Zástupný symbol pro číslo snímku 9"/>
          <p:cNvSpPr>
            <a:spLocks noGrp="1"/>
          </p:cNvSpPr>
          <p:nvPr>
            <p:ph type="sldNum" sz="quarter" idx="12"/>
          </p:nvPr>
        </p:nvSpPr>
        <p:spPr/>
        <p:txBody>
          <a:bodyPr/>
          <a:lstStyle>
            <a:extLst/>
          </a:lstStyle>
          <a:p>
            <a:fld id="{3FC634D3-7555-4C9A-A2D2-F4FE91F71857}" type="slidenum">
              <a:rPr lang="cs-CZ" smtClean="0"/>
              <a:pPr/>
              <a:t>‹#›</a:t>
            </a:fld>
            <a:endParaRPr lang="cs-CZ"/>
          </a:p>
        </p:txBody>
      </p:sp>
      <p:sp>
        <p:nvSpPr>
          <p:cNvPr id="8" name="Elipsa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Elipsa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extLst/>
          </a:lstStyle>
          <a:p>
            <a:r>
              <a:rPr kumimoji="0" lang="cs-CZ" smtClean="0"/>
              <a:t>Klepnutím lze upravit styl předlohy nadpisů.</a:t>
            </a:r>
            <a:endParaRPr kumimoji="0" lang="en-US"/>
          </a:p>
        </p:txBody>
      </p:sp>
      <p:sp>
        <p:nvSpPr>
          <p:cNvPr id="3" name="Zástupný symbol pro svislý text 2"/>
          <p:cNvSpPr>
            <a:spLocks noGrp="1"/>
          </p:cNvSpPr>
          <p:nvPr>
            <p:ph type="body" orient="vert" idx="1"/>
          </p:nvPr>
        </p:nvSpPr>
        <p:spPr/>
        <p:txBody>
          <a:bodyPr vert="eaVert"/>
          <a:lstStyle>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extLst/>
          </a:lstStyle>
          <a:p>
            <a:fld id="{6190FE3D-8FF9-4691-92D5-2B715ED6D253}" type="datetimeFigureOut">
              <a:rPr lang="cs-CZ" smtClean="0"/>
              <a:pPr/>
              <a:t>31.5.2012</a:t>
            </a:fld>
            <a:endParaRPr lang="cs-CZ"/>
          </a:p>
        </p:txBody>
      </p:sp>
      <p:sp>
        <p:nvSpPr>
          <p:cNvPr id="5" name="Zástupný symbol pro zápatí 4"/>
          <p:cNvSpPr>
            <a:spLocks noGrp="1"/>
          </p:cNvSpPr>
          <p:nvPr>
            <p:ph type="ftr" sz="quarter" idx="11"/>
          </p:nvPr>
        </p:nvSpPr>
        <p:spPr/>
        <p:txBody>
          <a:bodyPr/>
          <a:lstStyle>
            <a:extLst/>
          </a:lstStyle>
          <a:p>
            <a:endParaRPr lang="cs-CZ"/>
          </a:p>
        </p:txBody>
      </p:sp>
      <p:sp>
        <p:nvSpPr>
          <p:cNvPr id="6" name="Zástupný symbol pro číslo snímku 5"/>
          <p:cNvSpPr>
            <a:spLocks noGrp="1"/>
          </p:cNvSpPr>
          <p:nvPr>
            <p:ph type="sldNum" sz="quarter" idx="12"/>
          </p:nvPr>
        </p:nvSpPr>
        <p:spPr/>
        <p:txBody>
          <a:bodyPr/>
          <a:lstStyle>
            <a:extLst/>
          </a:lstStyle>
          <a:p>
            <a:fld id="{3FC634D3-7555-4C9A-A2D2-F4FE91F71857}" type="slidenum">
              <a:rPr lang="cs-CZ" smtClean="0"/>
              <a:pPr/>
              <a:t>‹#›</a:t>
            </a:fld>
            <a:endParaRPr lang="cs-C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858000" y="274639"/>
            <a:ext cx="1828800" cy="5851525"/>
          </a:xfrm>
        </p:spPr>
        <p:txBody>
          <a:bodyPr vert="eaVert"/>
          <a:lstStyle>
            <a:extLst/>
          </a:lstStyle>
          <a:p>
            <a:r>
              <a:rPr kumimoji="0" lang="cs-CZ" smtClean="0"/>
              <a:t>Klepnutím lze upravit styl předlohy nadpisů.</a:t>
            </a:r>
            <a:endParaRPr kumimoji="0" lang="en-US"/>
          </a:p>
        </p:txBody>
      </p:sp>
      <p:sp>
        <p:nvSpPr>
          <p:cNvPr id="3" name="Zástupný symbol pro svislý text 2"/>
          <p:cNvSpPr>
            <a:spLocks noGrp="1"/>
          </p:cNvSpPr>
          <p:nvPr>
            <p:ph type="body" orient="vert" idx="1"/>
          </p:nvPr>
        </p:nvSpPr>
        <p:spPr>
          <a:xfrm>
            <a:off x="1143000" y="274640"/>
            <a:ext cx="5562600" cy="5851525"/>
          </a:xfrm>
        </p:spPr>
        <p:txBody>
          <a:bodyPr vert="eaVert"/>
          <a:lstStyle>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extLst/>
          </a:lstStyle>
          <a:p>
            <a:fld id="{6190FE3D-8FF9-4691-92D5-2B715ED6D253}" type="datetimeFigureOut">
              <a:rPr lang="cs-CZ" smtClean="0"/>
              <a:pPr/>
              <a:t>31.5.2012</a:t>
            </a:fld>
            <a:endParaRPr lang="cs-CZ"/>
          </a:p>
        </p:txBody>
      </p:sp>
      <p:sp>
        <p:nvSpPr>
          <p:cNvPr id="5" name="Zástupný symbol pro zápatí 4"/>
          <p:cNvSpPr>
            <a:spLocks noGrp="1"/>
          </p:cNvSpPr>
          <p:nvPr>
            <p:ph type="ftr" sz="quarter" idx="11"/>
          </p:nvPr>
        </p:nvSpPr>
        <p:spPr/>
        <p:txBody>
          <a:bodyPr/>
          <a:lstStyle>
            <a:extLst/>
          </a:lstStyle>
          <a:p>
            <a:endParaRPr lang="cs-CZ"/>
          </a:p>
        </p:txBody>
      </p:sp>
      <p:sp>
        <p:nvSpPr>
          <p:cNvPr id="6" name="Zástupný symbol pro číslo snímku 5"/>
          <p:cNvSpPr>
            <a:spLocks noGrp="1"/>
          </p:cNvSpPr>
          <p:nvPr>
            <p:ph type="sldNum" sz="quarter" idx="12"/>
          </p:nvPr>
        </p:nvSpPr>
        <p:spPr/>
        <p:txBody>
          <a:bodyPr/>
          <a:lstStyle>
            <a:extLst/>
          </a:lstStyle>
          <a:p>
            <a:fld id="{3FC634D3-7555-4C9A-A2D2-F4FE91F71857}" type="slidenum">
              <a:rPr lang="cs-CZ" smtClean="0"/>
              <a:pPr/>
              <a:t>‹#›</a:t>
            </a:fld>
            <a:endParaRPr lang="cs-C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extLst/>
          </a:lstStyle>
          <a:p>
            <a:r>
              <a:rPr kumimoji="0" lang="cs-CZ" smtClean="0"/>
              <a:t>Klepnutím lze upravit styl předlohy nadpisů.</a:t>
            </a:r>
            <a:endParaRPr kumimoji="0" lang="en-US"/>
          </a:p>
        </p:txBody>
      </p:sp>
      <p:sp>
        <p:nvSpPr>
          <p:cNvPr id="3" name="Zástupný symbol pro obsah 2"/>
          <p:cNvSpPr>
            <a:spLocks noGrp="1"/>
          </p:cNvSpPr>
          <p:nvPr>
            <p:ph idx="1"/>
          </p:nvPr>
        </p:nvSpPr>
        <p:spPr/>
        <p:txBody>
          <a:bodyPr/>
          <a:lstStyle>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extLst/>
          </a:lstStyle>
          <a:p>
            <a:fld id="{6190FE3D-8FF9-4691-92D5-2B715ED6D253}" type="datetimeFigureOut">
              <a:rPr lang="cs-CZ" smtClean="0"/>
              <a:pPr/>
              <a:t>31.5.2012</a:t>
            </a:fld>
            <a:endParaRPr lang="cs-CZ"/>
          </a:p>
        </p:txBody>
      </p:sp>
      <p:sp>
        <p:nvSpPr>
          <p:cNvPr id="5" name="Zástupný symbol pro zápatí 4"/>
          <p:cNvSpPr>
            <a:spLocks noGrp="1"/>
          </p:cNvSpPr>
          <p:nvPr>
            <p:ph type="ftr" sz="quarter" idx="11"/>
          </p:nvPr>
        </p:nvSpPr>
        <p:spPr/>
        <p:txBody>
          <a:bodyPr/>
          <a:lstStyle>
            <a:extLst/>
          </a:lstStyle>
          <a:p>
            <a:endParaRPr lang="cs-CZ"/>
          </a:p>
        </p:txBody>
      </p:sp>
      <p:sp>
        <p:nvSpPr>
          <p:cNvPr id="6" name="Zástupný symbol pro číslo snímku 5"/>
          <p:cNvSpPr>
            <a:spLocks noGrp="1"/>
          </p:cNvSpPr>
          <p:nvPr>
            <p:ph type="sldNum" sz="quarter" idx="12"/>
          </p:nvPr>
        </p:nvSpPr>
        <p:spPr/>
        <p:txBody>
          <a:bodyPr/>
          <a:lstStyle>
            <a:extLst/>
          </a:lstStyle>
          <a:p>
            <a:fld id="{3FC634D3-7555-4C9A-A2D2-F4FE91F71857}" type="slidenum">
              <a:rPr lang="cs-CZ" smtClean="0"/>
              <a:pPr/>
              <a:t>‹#›</a:t>
            </a:fld>
            <a:endParaRPr lang="cs-C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Záhlaví části">
    <p:spTree>
      <p:nvGrpSpPr>
        <p:cNvPr id="1" name=""/>
        <p:cNvGrpSpPr/>
        <p:nvPr/>
      </p:nvGrpSpPr>
      <p:grpSpPr>
        <a:xfrm>
          <a:off x="0" y="0"/>
          <a:ext cx="0" cy="0"/>
          <a:chOff x="0" y="0"/>
          <a:chExt cx="0" cy="0"/>
        </a:xfrm>
      </p:grpSpPr>
      <p:sp>
        <p:nvSpPr>
          <p:cNvPr id="7" name="Obdélník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Nadpis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cs-CZ" smtClean="0"/>
              <a:t>Klepnutím lze upravit styl předlohy nadpisů.</a:t>
            </a:r>
            <a:endParaRPr kumimoji="0" lang="en-US"/>
          </a:p>
        </p:txBody>
      </p:sp>
      <p:sp>
        <p:nvSpPr>
          <p:cNvPr id="3" name="Zástupný symbol pro text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cs-CZ" smtClean="0"/>
              <a:t>Klepnutím lze upravit styly předlohy textu.</a:t>
            </a:r>
          </a:p>
        </p:txBody>
      </p:sp>
      <p:sp>
        <p:nvSpPr>
          <p:cNvPr id="4" name="Zástupný symbol pro datum 3"/>
          <p:cNvSpPr>
            <a:spLocks noGrp="1"/>
          </p:cNvSpPr>
          <p:nvPr>
            <p:ph type="dt" sz="half" idx="10"/>
          </p:nvPr>
        </p:nvSpPr>
        <p:spPr/>
        <p:txBody>
          <a:bodyPr/>
          <a:lstStyle>
            <a:extLst/>
          </a:lstStyle>
          <a:p>
            <a:fld id="{6190FE3D-8FF9-4691-92D5-2B715ED6D253}" type="datetimeFigureOut">
              <a:rPr lang="cs-CZ" smtClean="0"/>
              <a:pPr/>
              <a:t>31.5.2012</a:t>
            </a:fld>
            <a:endParaRPr lang="cs-CZ"/>
          </a:p>
        </p:txBody>
      </p:sp>
      <p:sp>
        <p:nvSpPr>
          <p:cNvPr id="5" name="Zástupný symbol pro zápatí 4"/>
          <p:cNvSpPr>
            <a:spLocks noGrp="1"/>
          </p:cNvSpPr>
          <p:nvPr>
            <p:ph type="ftr" sz="quarter" idx="11"/>
          </p:nvPr>
        </p:nvSpPr>
        <p:spPr/>
        <p:txBody>
          <a:bodyPr/>
          <a:lstStyle>
            <a:extLst/>
          </a:lstStyle>
          <a:p>
            <a:endParaRPr lang="cs-CZ"/>
          </a:p>
        </p:txBody>
      </p:sp>
      <p:sp>
        <p:nvSpPr>
          <p:cNvPr id="6" name="Zástupný symbol pro číslo snímku 5"/>
          <p:cNvSpPr>
            <a:spLocks noGrp="1"/>
          </p:cNvSpPr>
          <p:nvPr>
            <p:ph type="sldNum" sz="quarter" idx="12"/>
          </p:nvPr>
        </p:nvSpPr>
        <p:spPr/>
        <p:txBody>
          <a:bodyPr/>
          <a:lstStyle>
            <a:extLst/>
          </a:lstStyle>
          <a:p>
            <a:fld id="{3FC634D3-7555-4C9A-A2D2-F4FE91F71857}" type="slidenum">
              <a:rPr lang="cs-CZ" smtClean="0"/>
              <a:pPr/>
              <a:t>‹#›</a:t>
            </a:fld>
            <a:endParaRPr lang="cs-CZ"/>
          </a:p>
        </p:txBody>
      </p:sp>
      <p:sp>
        <p:nvSpPr>
          <p:cNvPr id="10" name="Obdélník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Elipsa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Elipsa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a:xfrm>
            <a:off x="1435608" y="274320"/>
            <a:ext cx="7498080" cy="1143000"/>
          </a:xfrm>
        </p:spPr>
        <p:txBody>
          <a:bodyPr/>
          <a:lstStyle>
            <a:extLst/>
          </a:lstStyle>
          <a:p>
            <a:r>
              <a:rPr kumimoji="0" lang="cs-CZ" smtClean="0"/>
              <a:t>Klepnutím lze upravit styl předlohy nadpisů.</a:t>
            </a:r>
            <a:endParaRPr kumimoji="0" lang="en-US"/>
          </a:p>
        </p:txBody>
      </p:sp>
      <p:sp>
        <p:nvSpPr>
          <p:cNvPr id="3" name="Zástupný symbol pro obsah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obsah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Zástupný symbol pro datum 4"/>
          <p:cNvSpPr>
            <a:spLocks noGrp="1"/>
          </p:cNvSpPr>
          <p:nvPr>
            <p:ph type="dt" sz="half" idx="10"/>
          </p:nvPr>
        </p:nvSpPr>
        <p:spPr/>
        <p:txBody>
          <a:bodyPr/>
          <a:lstStyle>
            <a:extLst/>
          </a:lstStyle>
          <a:p>
            <a:fld id="{6190FE3D-8FF9-4691-92D5-2B715ED6D253}" type="datetimeFigureOut">
              <a:rPr lang="cs-CZ" smtClean="0"/>
              <a:pPr/>
              <a:t>31.5.2012</a:t>
            </a:fld>
            <a:endParaRPr lang="cs-CZ"/>
          </a:p>
        </p:txBody>
      </p:sp>
      <p:sp>
        <p:nvSpPr>
          <p:cNvPr id="6" name="Zástupný symbol pro zápatí 5"/>
          <p:cNvSpPr>
            <a:spLocks noGrp="1"/>
          </p:cNvSpPr>
          <p:nvPr>
            <p:ph type="ftr" sz="quarter" idx="11"/>
          </p:nvPr>
        </p:nvSpPr>
        <p:spPr/>
        <p:txBody>
          <a:bodyPr/>
          <a:lstStyle>
            <a:extLst/>
          </a:lstStyle>
          <a:p>
            <a:endParaRPr lang="cs-CZ"/>
          </a:p>
        </p:txBody>
      </p:sp>
      <p:sp>
        <p:nvSpPr>
          <p:cNvPr id="7" name="Zástupný symbol pro číslo snímku 6"/>
          <p:cNvSpPr>
            <a:spLocks noGrp="1"/>
          </p:cNvSpPr>
          <p:nvPr>
            <p:ph type="sldNum" sz="quarter" idx="12"/>
          </p:nvPr>
        </p:nvSpPr>
        <p:spPr/>
        <p:txBody>
          <a:bodyPr/>
          <a:lstStyle>
            <a:extLst/>
          </a:lstStyle>
          <a:p>
            <a:fld id="{3FC634D3-7555-4C9A-A2D2-F4FE91F71857}" type="slidenum">
              <a:rPr lang="cs-CZ" smtClean="0"/>
              <a:pPr/>
              <a:t>‹#›</a:t>
            </a:fld>
            <a:endParaRPr lang="cs-C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cs-CZ" smtClean="0"/>
              <a:t>Klepnutím lze upravit styl předlohy nadpisů.</a:t>
            </a:r>
            <a:endParaRPr kumimoji="0" lang="en-US"/>
          </a:p>
        </p:txBody>
      </p:sp>
      <p:sp>
        <p:nvSpPr>
          <p:cNvPr id="3" name="Zástupný symbol pro text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cs-CZ" smtClean="0"/>
              <a:t>Klepnutím lze upravit styly předlohy textu.</a:t>
            </a:r>
          </a:p>
        </p:txBody>
      </p:sp>
      <p:sp>
        <p:nvSpPr>
          <p:cNvPr id="4" name="Zástupný symbol pro text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cs-CZ" smtClean="0"/>
              <a:t>Klepnutím lze upravit styly předlohy textu.</a:t>
            </a:r>
          </a:p>
        </p:txBody>
      </p:sp>
      <p:sp>
        <p:nvSpPr>
          <p:cNvPr id="5" name="Zástupný symbol pro obsah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6" name="Zástupný symbol pro obsah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7" name="Zástupný symbol pro datum 6"/>
          <p:cNvSpPr>
            <a:spLocks noGrp="1"/>
          </p:cNvSpPr>
          <p:nvPr>
            <p:ph type="dt" sz="half" idx="10"/>
          </p:nvPr>
        </p:nvSpPr>
        <p:spPr/>
        <p:txBody>
          <a:bodyPr/>
          <a:lstStyle>
            <a:extLst/>
          </a:lstStyle>
          <a:p>
            <a:fld id="{6190FE3D-8FF9-4691-92D5-2B715ED6D253}" type="datetimeFigureOut">
              <a:rPr lang="cs-CZ" smtClean="0"/>
              <a:pPr/>
              <a:t>31.5.2012</a:t>
            </a:fld>
            <a:endParaRPr lang="cs-CZ"/>
          </a:p>
        </p:txBody>
      </p:sp>
      <p:sp>
        <p:nvSpPr>
          <p:cNvPr id="8" name="Zástupný symbol pro zápatí 7"/>
          <p:cNvSpPr>
            <a:spLocks noGrp="1"/>
          </p:cNvSpPr>
          <p:nvPr>
            <p:ph type="ftr" sz="quarter" idx="11"/>
          </p:nvPr>
        </p:nvSpPr>
        <p:spPr/>
        <p:txBody>
          <a:bodyPr/>
          <a:lstStyle>
            <a:extLst/>
          </a:lstStyle>
          <a:p>
            <a:endParaRPr lang="cs-CZ"/>
          </a:p>
        </p:txBody>
      </p:sp>
      <p:sp>
        <p:nvSpPr>
          <p:cNvPr id="9" name="Zástupný symbol pro číslo snímku 8"/>
          <p:cNvSpPr>
            <a:spLocks noGrp="1"/>
          </p:cNvSpPr>
          <p:nvPr>
            <p:ph type="sldNum" sz="quarter" idx="12"/>
          </p:nvPr>
        </p:nvSpPr>
        <p:spPr/>
        <p:txBody>
          <a:bodyPr/>
          <a:lstStyle>
            <a:extLst/>
          </a:lstStyle>
          <a:p>
            <a:fld id="{3FC634D3-7555-4C9A-A2D2-F4FE91F71857}" type="slidenum">
              <a:rPr lang="cs-CZ" smtClean="0"/>
              <a:pPr/>
              <a:t>‹#›</a:t>
            </a:fld>
            <a:endParaRPr lang="cs-C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a:xfrm>
            <a:off x="1435608" y="274320"/>
            <a:ext cx="7498080" cy="1143000"/>
          </a:xfrm>
        </p:spPr>
        <p:txBody>
          <a:bodyPr anchor="ctr"/>
          <a:lstStyle>
            <a:extLst/>
          </a:lstStyle>
          <a:p>
            <a:r>
              <a:rPr kumimoji="0" lang="cs-CZ" smtClean="0"/>
              <a:t>Klepnutím lze upravit styl předlohy nadpisů.</a:t>
            </a:r>
            <a:endParaRPr kumimoji="0" lang="en-US"/>
          </a:p>
        </p:txBody>
      </p:sp>
      <p:sp>
        <p:nvSpPr>
          <p:cNvPr id="3" name="Zástupný symbol pro datum 2"/>
          <p:cNvSpPr>
            <a:spLocks noGrp="1"/>
          </p:cNvSpPr>
          <p:nvPr>
            <p:ph type="dt" sz="half" idx="10"/>
          </p:nvPr>
        </p:nvSpPr>
        <p:spPr/>
        <p:txBody>
          <a:bodyPr/>
          <a:lstStyle>
            <a:extLst/>
          </a:lstStyle>
          <a:p>
            <a:fld id="{6190FE3D-8FF9-4691-92D5-2B715ED6D253}" type="datetimeFigureOut">
              <a:rPr lang="cs-CZ" smtClean="0"/>
              <a:pPr/>
              <a:t>31.5.2012</a:t>
            </a:fld>
            <a:endParaRPr lang="cs-CZ"/>
          </a:p>
        </p:txBody>
      </p:sp>
      <p:sp>
        <p:nvSpPr>
          <p:cNvPr id="4" name="Zástupný symbol pro zápatí 3"/>
          <p:cNvSpPr>
            <a:spLocks noGrp="1"/>
          </p:cNvSpPr>
          <p:nvPr>
            <p:ph type="ftr" sz="quarter" idx="11"/>
          </p:nvPr>
        </p:nvSpPr>
        <p:spPr/>
        <p:txBody>
          <a:bodyPr/>
          <a:lstStyle>
            <a:extLst/>
          </a:lstStyle>
          <a:p>
            <a:endParaRPr lang="cs-CZ"/>
          </a:p>
        </p:txBody>
      </p:sp>
      <p:sp>
        <p:nvSpPr>
          <p:cNvPr id="5" name="Zástupný symbol pro číslo snímku 4"/>
          <p:cNvSpPr>
            <a:spLocks noGrp="1"/>
          </p:cNvSpPr>
          <p:nvPr>
            <p:ph type="sldNum" sz="quarter" idx="12"/>
          </p:nvPr>
        </p:nvSpPr>
        <p:spPr/>
        <p:txBody>
          <a:bodyPr/>
          <a:lstStyle>
            <a:extLst/>
          </a:lstStyle>
          <a:p>
            <a:fld id="{3FC634D3-7555-4C9A-A2D2-F4FE91F71857}" type="slidenum">
              <a:rPr lang="cs-CZ" smtClean="0"/>
              <a:pPr/>
              <a:t>‹#›</a:t>
            </a:fld>
            <a:endParaRPr lang="cs-C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rázdný">
    <p:spTree>
      <p:nvGrpSpPr>
        <p:cNvPr id="1" name=""/>
        <p:cNvGrpSpPr/>
        <p:nvPr/>
      </p:nvGrpSpPr>
      <p:grpSpPr>
        <a:xfrm>
          <a:off x="0" y="0"/>
          <a:ext cx="0" cy="0"/>
          <a:chOff x="0" y="0"/>
          <a:chExt cx="0" cy="0"/>
        </a:xfrm>
      </p:grpSpPr>
      <p:sp>
        <p:nvSpPr>
          <p:cNvPr id="5" name="Obdélník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Zástupný symbol pro datum 1"/>
          <p:cNvSpPr>
            <a:spLocks noGrp="1"/>
          </p:cNvSpPr>
          <p:nvPr>
            <p:ph type="dt" sz="half" idx="10"/>
          </p:nvPr>
        </p:nvSpPr>
        <p:spPr/>
        <p:txBody>
          <a:bodyPr/>
          <a:lstStyle>
            <a:extLst/>
          </a:lstStyle>
          <a:p>
            <a:fld id="{6190FE3D-8FF9-4691-92D5-2B715ED6D253}" type="datetimeFigureOut">
              <a:rPr lang="cs-CZ" smtClean="0"/>
              <a:pPr/>
              <a:t>31.5.2012</a:t>
            </a:fld>
            <a:endParaRPr lang="cs-CZ"/>
          </a:p>
        </p:txBody>
      </p:sp>
      <p:sp>
        <p:nvSpPr>
          <p:cNvPr id="3" name="Zástupný symbol pro zápatí 2"/>
          <p:cNvSpPr>
            <a:spLocks noGrp="1"/>
          </p:cNvSpPr>
          <p:nvPr>
            <p:ph type="ftr" sz="quarter" idx="11"/>
          </p:nvPr>
        </p:nvSpPr>
        <p:spPr/>
        <p:txBody>
          <a:bodyPr/>
          <a:lstStyle>
            <a:extLst/>
          </a:lstStyle>
          <a:p>
            <a:endParaRPr lang="cs-CZ"/>
          </a:p>
        </p:txBody>
      </p:sp>
      <p:sp>
        <p:nvSpPr>
          <p:cNvPr id="4" name="Zástupný symbol pro číslo snímku 3"/>
          <p:cNvSpPr>
            <a:spLocks noGrp="1"/>
          </p:cNvSpPr>
          <p:nvPr>
            <p:ph type="sldNum" sz="quarter" idx="12"/>
          </p:nvPr>
        </p:nvSpPr>
        <p:spPr/>
        <p:txBody>
          <a:bodyPr/>
          <a:lstStyle>
            <a:extLst/>
          </a:lstStyle>
          <a:p>
            <a:fld id="{3FC634D3-7555-4C9A-A2D2-F4FE91F71857}" type="slidenum">
              <a:rPr lang="cs-CZ" smtClean="0"/>
              <a:pPr/>
              <a:t>‹#›</a:t>
            </a:fld>
            <a:endParaRPr lang="cs-CZ"/>
          </a:p>
        </p:txBody>
      </p:sp>
      <p:sp>
        <p:nvSpPr>
          <p:cNvPr id="6" name="Obdélník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cs-CZ" smtClean="0"/>
              <a:t>Klepnutím lze upravit styl předlohy nadpisů.</a:t>
            </a:r>
            <a:endParaRPr kumimoji="0" lang="en-US"/>
          </a:p>
        </p:txBody>
      </p:sp>
      <p:sp>
        <p:nvSpPr>
          <p:cNvPr id="3" name="Zástupný symbol pro text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cs-CZ" smtClean="0"/>
              <a:t>Klepnutím lze upravit styly předlohy textu.</a:t>
            </a:r>
          </a:p>
        </p:txBody>
      </p:sp>
      <p:sp>
        <p:nvSpPr>
          <p:cNvPr id="4" name="Zástupný symbol pro obsah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Zástupný symbol pro datum 4"/>
          <p:cNvSpPr>
            <a:spLocks noGrp="1"/>
          </p:cNvSpPr>
          <p:nvPr>
            <p:ph type="dt" sz="half" idx="10"/>
          </p:nvPr>
        </p:nvSpPr>
        <p:spPr/>
        <p:txBody>
          <a:bodyPr/>
          <a:lstStyle>
            <a:extLst/>
          </a:lstStyle>
          <a:p>
            <a:fld id="{6190FE3D-8FF9-4691-92D5-2B715ED6D253}" type="datetimeFigureOut">
              <a:rPr lang="cs-CZ" smtClean="0"/>
              <a:pPr/>
              <a:t>31.5.2012</a:t>
            </a:fld>
            <a:endParaRPr lang="cs-CZ"/>
          </a:p>
        </p:txBody>
      </p:sp>
      <p:sp>
        <p:nvSpPr>
          <p:cNvPr id="6" name="Zástupný symbol pro zápatí 5"/>
          <p:cNvSpPr>
            <a:spLocks noGrp="1"/>
          </p:cNvSpPr>
          <p:nvPr>
            <p:ph type="ftr" sz="quarter" idx="11"/>
          </p:nvPr>
        </p:nvSpPr>
        <p:spPr/>
        <p:txBody>
          <a:bodyPr/>
          <a:lstStyle>
            <a:extLst/>
          </a:lstStyle>
          <a:p>
            <a:endParaRPr lang="cs-CZ"/>
          </a:p>
        </p:txBody>
      </p:sp>
      <p:sp>
        <p:nvSpPr>
          <p:cNvPr id="7" name="Zástupný symbol pro číslo snímku 6"/>
          <p:cNvSpPr>
            <a:spLocks noGrp="1"/>
          </p:cNvSpPr>
          <p:nvPr>
            <p:ph type="sldNum" sz="quarter" idx="12"/>
          </p:nvPr>
        </p:nvSpPr>
        <p:spPr/>
        <p:txBody>
          <a:bodyPr/>
          <a:lstStyle>
            <a:extLst/>
          </a:lstStyle>
          <a:p>
            <a:fld id="{3FC634D3-7555-4C9A-A2D2-F4FE91F71857}" type="slidenum">
              <a:rPr lang="cs-CZ" smtClean="0"/>
              <a:pPr/>
              <a:t>‹#›</a:t>
            </a:fld>
            <a:endParaRPr lang="cs-C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cs-CZ" smtClean="0"/>
              <a:t>Klepnutím lze upravit styl předlohy nadpisů.</a:t>
            </a:r>
            <a:endParaRPr kumimoji="0" lang="en-US"/>
          </a:p>
        </p:txBody>
      </p:sp>
      <p:sp>
        <p:nvSpPr>
          <p:cNvPr id="5" name="Zástupný symbol pro datum 4"/>
          <p:cNvSpPr>
            <a:spLocks noGrp="1"/>
          </p:cNvSpPr>
          <p:nvPr>
            <p:ph type="dt" sz="half" idx="10"/>
          </p:nvPr>
        </p:nvSpPr>
        <p:spPr/>
        <p:txBody>
          <a:bodyPr/>
          <a:lstStyle>
            <a:extLst/>
          </a:lstStyle>
          <a:p>
            <a:fld id="{6190FE3D-8FF9-4691-92D5-2B715ED6D253}" type="datetimeFigureOut">
              <a:rPr lang="cs-CZ" smtClean="0"/>
              <a:pPr/>
              <a:t>31.5.2012</a:t>
            </a:fld>
            <a:endParaRPr lang="cs-CZ"/>
          </a:p>
        </p:txBody>
      </p:sp>
      <p:sp>
        <p:nvSpPr>
          <p:cNvPr id="6" name="Zástupný symbol pro zápatí 5"/>
          <p:cNvSpPr>
            <a:spLocks noGrp="1"/>
          </p:cNvSpPr>
          <p:nvPr>
            <p:ph type="ftr" sz="quarter" idx="11"/>
          </p:nvPr>
        </p:nvSpPr>
        <p:spPr/>
        <p:txBody>
          <a:bodyPr/>
          <a:lstStyle>
            <a:extLst/>
          </a:lstStyle>
          <a:p>
            <a:endParaRPr lang="cs-CZ"/>
          </a:p>
        </p:txBody>
      </p:sp>
      <p:sp>
        <p:nvSpPr>
          <p:cNvPr id="7" name="Zástupný symbol pro číslo snímku 6"/>
          <p:cNvSpPr>
            <a:spLocks noGrp="1"/>
          </p:cNvSpPr>
          <p:nvPr>
            <p:ph type="sldNum" sz="quarter" idx="12"/>
          </p:nvPr>
        </p:nvSpPr>
        <p:spPr/>
        <p:txBody>
          <a:bodyPr/>
          <a:lstStyle>
            <a:extLst/>
          </a:lstStyle>
          <a:p>
            <a:fld id="{3FC634D3-7555-4C9A-A2D2-F4FE91F71857}" type="slidenum">
              <a:rPr lang="cs-CZ" smtClean="0"/>
              <a:pPr/>
              <a:t>‹#›</a:t>
            </a:fld>
            <a:endParaRPr lang="cs-CZ"/>
          </a:p>
        </p:txBody>
      </p:sp>
      <p:sp>
        <p:nvSpPr>
          <p:cNvPr id="8" name="Obdélník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Zástupný symbol pro obrázek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cs-CZ" smtClean="0"/>
              <a:t>Klepnutím na ikonu přidáte obrázek.</a:t>
            </a:r>
            <a:endParaRPr kumimoji="0" lang="en-US" dirty="0"/>
          </a:p>
        </p:txBody>
      </p:sp>
      <p:sp>
        <p:nvSpPr>
          <p:cNvPr id="9" name="Vývojový diagram: postup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Vývojový diagram: postup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Zástupný symbol pro text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cs-CZ" smtClean="0"/>
              <a:t>Klepnutím lze upravit styly předlohy textu.</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Výseč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Elipsa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Prstenec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Obdélník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Zástupný symbol pro nadpis 4"/>
          <p:cNvSpPr>
            <a:spLocks noGrp="1"/>
          </p:cNvSpPr>
          <p:nvPr>
            <p:ph type="title"/>
          </p:nvPr>
        </p:nvSpPr>
        <p:spPr>
          <a:xfrm>
            <a:off x="1435608" y="274638"/>
            <a:ext cx="7498080" cy="1143000"/>
          </a:xfrm>
          <a:prstGeom prst="rect">
            <a:avLst/>
          </a:prstGeom>
        </p:spPr>
        <p:txBody>
          <a:bodyPr anchor="ctr">
            <a:normAutofit/>
          </a:bodyPr>
          <a:lstStyle>
            <a:extLst/>
          </a:lstStyle>
          <a:p>
            <a:r>
              <a:rPr kumimoji="0" lang="cs-CZ" smtClean="0"/>
              <a:t>Klepnutím lze upravit styl předlohy nadpisů.</a:t>
            </a:r>
            <a:endParaRPr kumimoji="0" lang="en-US"/>
          </a:p>
        </p:txBody>
      </p:sp>
      <p:sp>
        <p:nvSpPr>
          <p:cNvPr id="9" name="Zástupný symbol pro text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cs-CZ" smtClean="0"/>
              <a:t>Klepnutím lze upravit styly předlohy textu.</a:t>
            </a:r>
          </a:p>
          <a:p>
            <a:pPr lvl="1" eaLnBrk="1" latinLnBrk="0" hangingPunct="1"/>
            <a:r>
              <a:rPr kumimoji="0" lang="cs-CZ" smtClean="0"/>
              <a:t>Druhá úroveň</a:t>
            </a:r>
          </a:p>
          <a:p>
            <a:pPr lvl="2" eaLnBrk="1" latinLnBrk="0" hangingPunct="1"/>
            <a:r>
              <a:rPr kumimoji="0" lang="cs-CZ" smtClean="0"/>
              <a:t>Třetí úroveň</a:t>
            </a:r>
          </a:p>
          <a:p>
            <a:pPr lvl="3" eaLnBrk="1" latinLnBrk="0" hangingPunct="1"/>
            <a:r>
              <a:rPr kumimoji="0" lang="cs-CZ" smtClean="0"/>
              <a:t>Čtvrtá úroveň</a:t>
            </a:r>
          </a:p>
          <a:p>
            <a:pPr lvl="4" eaLnBrk="1" latinLnBrk="0" hangingPunct="1"/>
            <a:r>
              <a:rPr kumimoji="0" lang="cs-CZ" smtClean="0"/>
              <a:t>Pátá úroveň</a:t>
            </a:r>
            <a:endParaRPr kumimoji="0" lang="en-US"/>
          </a:p>
        </p:txBody>
      </p:sp>
      <p:sp>
        <p:nvSpPr>
          <p:cNvPr id="24" name="Zástupný symbol pro datum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6190FE3D-8FF9-4691-92D5-2B715ED6D253}" type="datetimeFigureOut">
              <a:rPr lang="cs-CZ" smtClean="0"/>
              <a:pPr/>
              <a:t>31.5.2012</a:t>
            </a:fld>
            <a:endParaRPr lang="cs-CZ"/>
          </a:p>
        </p:txBody>
      </p:sp>
      <p:sp>
        <p:nvSpPr>
          <p:cNvPr id="10" name="Zástupný symbol pro zápatí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cs-CZ"/>
          </a:p>
        </p:txBody>
      </p:sp>
      <p:sp>
        <p:nvSpPr>
          <p:cNvPr id="22" name="Zástupný symbol pro číslo snímku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3FC634D3-7555-4C9A-A2D2-F4FE91F71857}" type="slidenum">
              <a:rPr lang="cs-CZ" smtClean="0"/>
              <a:pPr/>
              <a:t>‹#›</a:t>
            </a:fld>
            <a:endParaRPr lang="cs-CZ"/>
          </a:p>
        </p:txBody>
      </p:sp>
      <p:sp>
        <p:nvSpPr>
          <p:cNvPr id="15" name="Obdélník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ideo" Target="file:///C:\Documents%20and%20Settings\Hrob\Plocha\Bc\present\NYtraffic.mpg" TargetMode="Externa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video" Target="file:///C:\Documents%20and%20Settings\Hrob\Plocha\Bc\present\DayCarCount.mpg"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ideo" Target="file:///C:\Documents%20and%20Settings\Hrob\Plocha\Bc\present\fence.mpg.mpeg" TargetMode="Externa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ideo" Target="file:///C:\Documents%20and%20Settings\Hrob\Plocha\Bc\present\PersonFell.mpg" TargetMode="Externa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ideo" Target="file:///C:\Documents%20and%20Settings\Hrob\Plocha\Bc\present\talk.mpg" TargetMode="Externa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ideo" Target="file:///C:\Documents%20and%20Settings\Hrob\Plocha\Bc\present\ExhibitionHall-full.mpg" TargetMode="External"/><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ideo" Target="file:///C:\Documents%20and%20Settings\Hrob\Plocha\Bc\present\robberyGUI.avi" TargetMode="Externa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slide" Target="slide9.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5.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5.emf"/></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1071538" y="857232"/>
            <a:ext cx="7406640" cy="2115126"/>
          </a:xfrm>
        </p:spPr>
        <p:txBody>
          <a:bodyPr>
            <a:normAutofit/>
          </a:bodyPr>
          <a:lstStyle/>
          <a:p>
            <a:pPr algn="ctr"/>
            <a:r>
              <a:rPr lang="cs-CZ" dirty="0" smtClean="0">
                <a:latin typeface="Arial Black" pitchFamily="34" charset="0"/>
              </a:rPr>
              <a:t>IP kamerové systémy </a:t>
            </a:r>
            <a:br>
              <a:rPr lang="cs-CZ" dirty="0" smtClean="0">
                <a:latin typeface="Arial Black" pitchFamily="34" charset="0"/>
              </a:rPr>
            </a:br>
            <a:r>
              <a:rPr lang="cs-CZ" dirty="0" smtClean="0">
                <a:latin typeface="Arial Black" pitchFamily="34" charset="0"/>
              </a:rPr>
              <a:t>a</a:t>
            </a:r>
            <a:br>
              <a:rPr lang="cs-CZ" dirty="0" smtClean="0">
                <a:latin typeface="Arial Black" pitchFamily="34" charset="0"/>
              </a:rPr>
            </a:br>
            <a:r>
              <a:rPr lang="cs-CZ" dirty="0" smtClean="0">
                <a:latin typeface="Arial Black" pitchFamily="34" charset="0"/>
              </a:rPr>
              <a:t>využití analýzy obrazu</a:t>
            </a:r>
            <a:endParaRPr lang="cs-CZ" dirty="0">
              <a:latin typeface="Arial Black" pitchFamily="34" charset="0"/>
            </a:endParaRPr>
          </a:p>
        </p:txBody>
      </p:sp>
      <p:sp>
        <p:nvSpPr>
          <p:cNvPr id="4" name="TextovéPole 3"/>
          <p:cNvSpPr txBox="1"/>
          <p:nvPr/>
        </p:nvSpPr>
        <p:spPr>
          <a:xfrm>
            <a:off x="1428728" y="6215082"/>
            <a:ext cx="1530227" cy="369332"/>
          </a:xfrm>
          <a:prstGeom prst="rect">
            <a:avLst/>
          </a:prstGeom>
          <a:noFill/>
        </p:spPr>
        <p:txBody>
          <a:bodyPr wrap="none" rtlCol="0">
            <a:spAutoFit/>
          </a:bodyPr>
          <a:lstStyle/>
          <a:p>
            <a:r>
              <a:rPr lang="cs-CZ" dirty="0" smtClean="0"/>
              <a:t>Michal Hrobař</a:t>
            </a:r>
            <a:endParaRPr lang="cs-CZ" dirty="0"/>
          </a:p>
        </p:txBody>
      </p:sp>
      <p:sp>
        <p:nvSpPr>
          <p:cNvPr id="5" name="TextovéPole 4"/>
          <p:cNvSpPr txBox="1"/>
          <p:nvPr/>
        </p:nvSpPr>
        <p:spPr>
          <a:xfrm>
            <a:off x="7786710" y="6143644"/>
            <a:ext cx="889987" cy="369332"/>
          </a:xfrm>
          <a:prstGeom prst="rect">
            <a:avLst/>
          </a:prstGeom>
          <a:noFill/>
        </p:spPr>
        <p:txBody>
          <a:bodyPr wrap="none" rtlCol="0">
            <a:spAutoFit/>
          </a:bodyPr>
          <a:lstStyle/>
          <a:p>
            <a:r>
              <a:rPr lang="cs-CZ" dirty="0" smtClean="0"/>
              <a:t>22/5/12</a:t>
            </a:r>
            <a:endParaRPr lang="cs-CZ" dirty="0"/>
          </a:p>
        </p:txBody>
      </p:sp>
      <p:sp>
        <p:nvSpPr>
          <p:cNvPr id="6" name="Obdélník 5"/>
          <p:cNvSpPr/>
          <p:nvPr/>
        </p:nvSpPr>
        <p:spPr>
          <a:xfrm>
            <a:off x="1285852" y="4071942"/>
            <a:ext cx="7445693" cy="461665"/>
          </a:xfrm>
          <a:prstGeom prst="rect">
            <a:avLst/>
          </a:prstGeom>
        </p:spPr>
        <p:txBody>
          <a:bodyPr wrap="none">
            <a:spAutoFit/>
          </a:bodyPr>
          <a:lstStyle/>
          <a:p>
            <a:r>
              <a:rPr lang="en-US" sz="2400" dirty="0" smtClean="0">
                <a:latin typeface="Arial Black" pitchFamily="34" charset="0"/>
              </a:rPr>
              <a:t>IP camera systems and use image analysis</a:t>
            </a:r>
            <a:endParaRPr lang="cs-CZ" sz="2400" dirty="0">
              <a:latin typeface="Arial Black"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b="1" dirty="0" smtClean="0"/>
              <a:t>Kamerové systémy</a:t>
            </a:r>
            <a:endParaRPr lang="cs-CZ" b="1" dirty="0"/>
          </a:p>
        </p:txBody>
      </p:sp>
      <p:graphicFrame>
        <p:nvGraphicFramePr>
          <p:cNvPr id="4" name="Diagram 3"/>
          <p:cNvGraphicFramePr/>
          <p:nvPr/>
        </p:nvGraphicFramePr>
        <p:xfrm>
          <a:off x="1500166" y="1571612"/>
          <a:ext cx="6691338" cy="46037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Centralizovaná analýzy obrazu</a:t>
            </a:r>
            <a:endParaRPr lang="cs-CZ" dirty="0"/>
          </a:p>
        </p:txBody>
      </p:sp>
      <p:pic>
        <p:nvPicPr>
          <p:cNvPr id="4" name="Obrázek 3" descr="schema_centr"/>
          <p:cNvPicPr/>
          <p:nvPr/>
        </p:nvPicPr>
        <p:blipFill>
          <a:blip r:embed="rId3"/>
          <a:srcRect r="5000" b="4790"/>
          <a:stretch>
            <a:fillRect/>
          </a:stretch>
        </p:blipFill>
        <p:spPr bwMode="auto">
          <a:xfrm>
            <a:off x="1785918" y="1500174"/>
            <a:ext cx="5795010" cy="47383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Decentralizovaná analýza obrazu</a:t>
            </a:r>
            <a:endParaRPr lang="cs-CZ" dirty="0"/>
          </a:p>
        </p:txBody>
      </p:sp>
      <p:pic>
        <p:nvPicPr>
          <p:cNvPr id="4" name="Obrázek 3" descr="C:\Documents and Settings\Hrob\Plocha\Bc\obrázky\kam.bmp"/>
          <p:cNvPicPr/>
          <p:nvPr/>
        </p:nvPicPr>
        <p:blipFill>
          <a:blip r:embed="rId2"/>
          <a:srcRect b="18059"/>
          <a:stretch>
            <a:fillRect/>
          </a:stretch>
        </p:blipFill>
        <p:spPr bwMode="auto">
          <a:xfrm>
            <a:off x="1500166" y="1714488"/>
            <a:ext cx="7215238" cy="40719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Srovnání výhod</a:t>
            </a:r>
            <a:endParaRPr lang="cs-CZ" dirty="0"/>
          </a:p>
        </p:txBody>
      </p:sp>
      <p:graphicFrame>
        <p:nvGraphicFramePr>
          <p:cNvPr id="4" name="Tabulka 3"/>
          <p:cNvGraphicFramePr>
            <a:graphicFrameLocks noGrp="1"/>
          </p:cNvGraphicFramePr>
          <p:nvPr/>
        </p:nvGraphicFramePr>
        <p:xfrm>
          <a:off x="1802763" y="1988820"/>
          <a:ext cx="6841202" cy="4154822"/>
        </p:xfrm>
        <a:graphic>
          <a:graphicData uri="http://schemas.openxmlformats.org/drawingml/2006/table">
            <a:tbl>
              <a:tblPr/>
              <a:tblGrid>
                <a:gridCol w="3420601"/>
                <a:gridCol w="3420601"/>
              </a:tblGrid>
              <a:tr h="593547">
                <a:tc>
                  <a:txBody>
                    <a:bodyPr/>
                    <a:lstStyle/>
                    <a:p>
                      <a:pPr indent="450215" algn="ctr">
                        <a:lnSpc>
                          <a:spcPct val="150000"/>
                        </a:lnSpc>
                        <a:spcAft>
                          <a:spcPts val="600"/>
                        </a:spcAft>
                      </a:pPr>
                      <a:r>
                        <a:rPr lang="cs-CZ" sz="2800" b="1" dirty="0">
                          <a:latin typeface="Times New Roman"/>
                          <a:ea typeface="Times New Roman"/>
                        </a:rPr>
                        <a:t>Centralizovaná</a:t>
                      </a:r>
                      <a:endParaRPr lang="cs-CZ" sz="2800" dirty="0">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tc>
                  <a:txBody>
                    <a:bodyPr/>
                    <a:lstStyle/>
                    <a:p>
                      <a:pPr indent="450215" algn="ctr">
                        <a:lnSpc>
                          <a:spcPct val="150000"/>
                        </a:lnSpc>
                        <a:spcAft>
                          <a:spcPts val="600"/>
                        </a:spcAft>
                      </a:pPr>
                      <a:r>
                        <a:rPr lang="cs-CZ" sz="2800" b="1" dirty="0">
                          <a:latin typeface="Times New Roman"/>
                          <a:ea typeface="Times New Roman"/>
                        </a:rPr>
                        <a:t>Decentralizovaná</a:t>
                      </a:r>
                      <a:endParaRPr lang="cs-CZ" sz="2800" dirty="0">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tr>
              <a:tr h="395697">
                <a:tc>
                  <a:txBody>
                    <a:bodyPr/>
                    <a:lstStyle/>
                    <a:p>
                      <a:pPr marL="342900" lvl="0" indent="-342900" algn="just">
                        <a:lnSpc>
                          <a:spcPct val="150000"/>
                        </a:lnSpc>
                        <a:spcAft>
                          <a:spcPts val="600"/>
                        </a:spcAft>
                        <a:buFont typeface="Symbol"/>
                        <a:buChar char=""/>
                      </a:pPr>
                      <a:r>
                        <a:rPr lang="cs-CZ" sz="1800" dirty="0">
                          <a:latin typeface="Times New Roman"/>
                          <a:ea typeface="Times New Roman"/>
                        </a:rPr>
                        <a:t>Systémová integrace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just">
                        <a:lnSpc>
                          <a:spcPct val="150000"/>
                        </a:lnSpc>
                        <a:spcAft>
                          <a:spcPts val="600"/>
                        </a:spcAft>
                        <a:buFont typeface="Symbol"/>
                        <a:buChar char=""/>
                      </a:pPr>
                      <a:r>
                        <a:rPr lang="cs-CZ" sz="1800" dirty="0">
                          <a:latin typeface="Times New Roman"/>
                          <a:ea typeface="Times New Roman"/>
                        </a:rPr>
                        <a:t>Zpracování před komprimací</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697">
                <a:tc>
                  <a:txBody>
                    <a:bodyPr/>
                    <a:lstStyle/>
                    <a:p>
                      <a:pPr marL="342900" lvl="0" indent="-342900" algn="just">
                        <a:lnSpc>
                          <a:spcPct val="150000"/>
                        </a:lnSpc>
                        <a:spcAft>
                          <a:spcPts val="600"/>
                        </a:spcAft>
                        <a:buFont typeface="Symbol"/>
                        <a:buChar char=""/>
                      </a:pPr>
                      <a:r>
                        <a:rPr lang="cs-CZ" sz="1800">
                          <a:latin typeface="Times New Roman"/>
                          <a:ea typeface="Times New Roman"/>
                        </a:rPr>
                        <a:t>Servery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just">
                        <a:lnSpc>
                          <a:spcPct val="150000"/>
                        </a:lnSpc>
                        <a:spcAft>
                          <a:spcPts val="600"/>
                        </a:spcAft>
                        <a:buFont typeface="Symbol"/>
                        <a:buChar char=""/>
                      </a:pPr>
                      <a:r>
                        <a:rPr lang="cs-CZ" sz="1800">
                          <a:latin typeface="Times New Roman"/>
                          <a:ea typeface="Times New Roman"/>
                        </a:rPr>
                        <a:t>Nízký datový tok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1396">
                <a:tc>
                  <a:txBody>
                    <a:bodyPr/>
                    <a:lstStyle/>
                    <a:p>
                      <a:pPr marL="342900" lvl="0" indent="-342900" algn="just">
                        <a:lnSpc>
                          <a:spcPct val="150000"/>
                        </a:lnSpc>
                        <a:spcAft>
                          <a:spcPts val="600"/>
                        </a:spcAft>
                        <a:buFont typeface="Symbol"/>
                        <a:buChar char=""/>
                      </a:pPr>
                      <a:r>
                        <a:rPr lang="cs-CZ" sz="1800">
                          <a:latin typeface="Times New Roman"/>
                          <a:ea typeface="Times New Roman"/>
                        </a:rPr>
                        <a:t>Systémy technologie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just">
                        <a:lnSpc>
                          <a:spcPct val="150000"/>
                        </a:lnSpc>
                        <a:spcAft>
                          <a:spcPts val="600"/>
                        </a:spcAft>
                        <a:buFont typeface="Symbol"/>
                        <a:buChar char=""/>
                      </a:pPr>
                      <a:r>
                        <a:rPr lang="cs-CZ" sz="1800">
                          <a:latin typeface="Times New Roman"/>
                          <a:ea typeface="Times New Roman"/>
                        </a:rPr>
                        <a:t>Absence nutnosti vysokého výpočetního výkonu</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697">
                <a:tc>
                  <a:txBody>
                    <a:bodyPr/>
                    <a:lstStyle/>
                    <a:p>
                      <a:pPr marL="342900" lvl="0" indent="-342900" algn="just">
                        <a:lnSpc>
                          <a:spcPct val="150000"/>
                        </a:lnSpc>
                        <a:spcAft>
                          <a:spcPts val="600"/>
                        </a:spcAft>
                        <a:buFont typeface="Symbol"/>
                        <a:buChar char=""/>
                      </a:pPr>
                      <a:r>
                        <a:rPr lang="cs-CZ" sz="1800">
                          <a:latin typeface="Times New Roman"/>
                          <a:ea typeface="Times New Roman"/>
                        </a:rPr>
                        <a:t>Dolování dat (Data mining)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just">
                        <a:lnSpc>
                          <a:spcPct val="150000"/>
                        </a:lnSpc>
                        <a:spcAft>
                          <a:spcPts val="600"/>
                        </a:spcAft>
                        <a:buFont typeface="Symbol"/>
                        <a:buChar char=""/>
                      </a:pPr>
                      <a:r>
                        <a:rPr lang="cs-CZ" sz="1800">
                          <a:latin typeface="Times New Roman"/>
                          <a:ea typeface="Times New Roman"/>
                        </a:rPr>
                        <a:t>Rozšiřovací flexibilita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697">
                <a:tc>
                  <a:txBody>
                    <a:bodyPr/>
                    <a:lstStyle/>
                    <a:p>
                      <a:pPr marL="342900" lvl="0" indent="-342900" algn="just">
                        <a:lnSpc>
                          <a:spcPct val="150000"/>
                        </a:lnSpc>
                        <a:spcAft>
                          <a:spcPts val="600"/>
                        </a:spcAft>
                        <a:buFont typeface="Symbol"/>
                        <a:buChar char=""/>
                      </a:pPr>
                      <a:r>
                        <a:rPr lang="cs-CZ" sz="1800">
                          <a:latin typeface="Times New Roman"/>
                          <a:ea typeface="Times New Roman"/>
                        </a:rPr>
                        <a:t>Úložiště dat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just">
                        <a:lnSpc>
                          <a:spcPct val="150000"/>
                        </a:lnSpc>
                        <a:spcAft>
                          <a:spcPts val="600"/>
                        </a:spcAft>
                        <a:buFont typeface="Symbol"/>
                        <a:buChar char=""/>
                      </a:pPr>
                      <a:r>
                        <a:rPr lang="cs-CZ" sz="1800" dirty="0">
                          <a:latin typeface="Times New Roman"/>
                          <a:ea typeface="Times New Roman"/>
                        </a:rPr>
                        <a:t>Optimalizace nahrávání</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697">
                <a:tc>
                  <a:txBody>
                    <a:bodyPr/>
                    <a:lstStyle/>
                    <a:p>
                      <a:pPr marL="342900" lvl="0" indent="-342900" algn="just">
                        <a:lnSpc>
                          <a:spcPct val="150000"/>
                        </a:lnSpc>
                        <a:spcAft>
                          <a:spcPts val="600"/>
                        </a:spcAft>
                        <a:buFont typeface="Symbol"/>
                        <a:buChar char=""/>
                      </a:pPr>
                      <a:r>
                        <a:rPr lang="cs-CZ" sz="1800">
                          <a:latin typeface="Times New Roman"/>
                          <a:ea typeface="Times New Roman"/>
                        </a:rPr>
                        <a:t>Vstupní a výstupní vazby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just">
                        <a:lnSpc>
                          <a:spcPct val="150000"/>
                        </a:lnSpc>
                        <a:spcAft>
                          <a:spcPts val="600"/>
                        </a:spcAft>
                        <a:buFont typeface="Symbol"/>
                        <a:buChar char=""/>
                      </a:pPr>
                      <a:r>
                        <a:rPr lang="cs-CZ" sz="1800">
                          <a:latin typeface="Times New Roman"/>
                          <a:ea typeface="Times New Roman"/>
                        </a:rPr>
                        <a:t>Samostatné vyhodnocování</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697">
                <a:tc>
                  <a:txBody>
                    <a:bodyPr/>
                    <a:lstStyle/>
                    <a:p>
                      <a:pPr marL="342900" lvl="0" indent="-342900" algn="just">
                        <a:lnSpc>
                          <a:spcPct val="150000"/>
                        </a:lnSpc>
                        <a:spcAft>
                          <a:spcPts val="600"/>
                        </a:spcAft>
                        <a:buFont typeface="Symbol"/>
                        <a:buChar char=""/>
                      </a:pPr>
                      <a:r>
                        <a:rPr lang="cs-CZ" sz="1800">
                          <a:latin typeface="Times New Roman"/>
                          <a:ea typeface="Times New Roman"/>
                        </a:rPr>
                        <a:t>Monitorovací stanoviště</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just">
                        <a:lnSpc>
                          <a:spcPct val="150000"/>
                        </a:lnSpc>
                        <a:spcAft>
                          <a:spcPts val="600"/>
                        </a:spcAft>
                        <a:buFont typeface="Symbol"/>
                        <a:buChar char=""/>
                      </a:pPr>
                      <a:r>
                        <a:rPr lang="cs-CZ" sz="1800">
                          <a:latin typeface="Times New Roman"/>
                          <a:ea typeface="Times New Roman"/>
                        </a:rPr>
                        <a:t>Nižší pořizovací cena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697">
                <a:tc>
                  <a:txBody>
                    <a:bodyPr/>
                    <a:lstStyle/>
                    <a:p>
                      <a:pPr marL="342900" lvl="0" indent="-342900" algn="just">
                        <a:lnSpc>
                          <a:spcPct val="150000"/>
                        </a:lnSpc>
                        <a:spcAft>
                          <a:spcPts val="600"/>
                        </a:spcAft>
                        <a:buFont typeface="Symbol"/>
                        <a:buChar char=""/>
                      </a:pPr>
                      <a:r>
                        <a:rPr lang="cs-CZ" sz="1800">
                          <a:latin typeface="Times New Roman"/>
                          <a:ea typeface="Times New Roman"/>
                        </a:rPr>
                        <a:t>Vzdálená správa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just">
                        <a:lnSpc>
                          <a:spcPct val="150000"/>
                        </a:lnSpc>
                        <a:spcAft>
                          <a:spcPts val="600"/>
                        </a:spcAft>
                        <a:buFont typeface="Symbol"/>
                        <a:buChar char=""/>
                      </a:pPr>
                      <a:r>
                        <a:rPr lang="cs-CZ" sz="1800" dirty="0">
                          <a:latin typeface="Times New Roman"/>
                          <a:ea typeface="Times New Roman"/>
                        </a:rPr>
                        <a:t>Nižší náklady na údržbu</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b="1" dirty="0" smtClean="0"/>
              <a:t>Inteligentní analýza obrazu</a:t>
            </a:r>
            <a:endParaRPr lang="cs-CZ" b="1" dirty="0"/>
          </a:p>
        </p:txBody>
      </p:sp>
      <p:sp>
        <p:nvSpPr>
          <p:cNvPr id="3" name="Zástupný symbol pro obsah 2"/>
          <p:cNvSpPr>
            <a:spLocks noGrp="1"/>
          </p:cNvSpPr>
          <p:nvPr>
            <p:ph idx="1"/>
          </p:nvPr>
        </p:nvSpPr>
        <p:spPr>
          <a:xfrm>
            <a:off x="1428728" y="1428736"/>
            <a:ext cx="7498080" cy="623878"/>
          </a:xfrm>
        </p:spPr>
        <p:txBody>
          <a:bodyPr/>
          <a:lstStyle/>
          <a:p>
            <a:r>
              <a:rPr lang="cs-CZ" dirty="0" smtClean="0">
                <a:solidFill>
                  <a:srgbClr val="0070C0"/>
                </a:solidFill>
              </a:rPr>
              <a:t>Pre-procesing</a:t>
            </a:r>
            <a:endParaRPr lang="cs-CZ" dirty="0" smtClean="0">
              <a:solidFill>
                <a:srgbClr val="0070C0"/>
              </a:solidFill>
              <a:hlinkClick r:id="rId3" action="ppaction://hlinksldjump"/>
            </a:endParaRPr>
          </a:p>
        </p:txBody>
      </p:sp>
      <p:sp>
        <p:nvSpPr>
          <p:cNvPr id="5" name="Zástupný symbol pro obsah 2">
            <a:hlinkClick r:id="rId4" action="ppaction://hlinksldjump"/>
          </p:cNvPr>
          <p:cNvSpPr txBox="1">
            <a:spLocks/>
          </p:cNvSpPr>
          <p:nvPr/>
        </p:nvSpPr>
        <p:spPr>
          <a:xfrm>
            <a:off x="1428728" y="2143116"/>
            <a:ext cx="7498080" cy="623878"/>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kumimoji="0" lang="cs-CZ" sz="3200" b="0" i="0" u="none" strike="noStrike" kern="1200" cap="none" spc="0" normalizeH="0" baseline="0" noProof="0" dirty="0" smtClean="0">
                <a:ln>
                  <a:noFill/>
                </a:ln>
                <a:solidFill>
                  <a:srgbClr val="0070C0"/>
                </a:solidFill>
                <a:effectLst/>
                <a:uLnTx/>
                <a:uFillTx/>
                <a:latin typeface="+mn-lt"/>
                <a:ea typeface="+mn-ea"/>
                <a:cs typeface="+mn-cs"/>
              </a:rPr>
              <a:t>Výběr charakteristických rysů</a:t>
            </a:r>
            <a:endParaRPr kumimoji="0" lang="cs-CZ" sz="3200" b="0" i="0" u="none" strike="noStrike" kern="1200" cap="none" spc="0" normalizeH="0" baseline="0" noProof="0" dirty="0" smtClean="0">
              <a:ln>
                <a:noFill/>
              </a:ln>
              <a:solidFill>
                <a:srgbClr val="0070C0"/>
              </a:solidFill>
              <a:effectLst/>
              <a:uLnTx/>
              <a:uFillTx/>
              <a:latin typeface="+mn-lt"/>
              <a:ea typeface="+mn-ea"/>
              <a:cs typeface="+mn-cs"/>
              <a:hlinkClick r:id="rId3" action="ppaction://hlinksldjump"/>
            </a:endParaRPr>
          </a:p>
        </p:txBody>
      </p:sp>
      <p:sp>
        <p:nvSpPr>
          <p:cNvPr id="7" name="Zástupný symbol pro obsah 2">
            <a:hlinkClick r:id="rId4" action="ppaction://hlinksldjump"/>
          </p:cNvPr>
          <p:cNvSpPr txBox="1">
            <a:spLocks/>
          </p:cNvSpPr>
          <p:nvPr/>
        </p:nvSpPr>
        <p:spPr>
          <a:xfrm>
            <a:off x="1428728" y="2857496"/>
            <a:ext cx="7498080" cy="623878"/>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kumimoji="0" lang="cs-CZ" sz="3200" b="0" i="0" u="none" strike="noStrike" kern="1200" cap="none" spc="0" normalizeH="0" baseline="0" noProof="0" dirty="0" smtClean="0">
                <a:ln>
                  <a:noFill/>
                </a:ln>
                <a:solidFill>
                  <a:srgbClr val="0070C0"/>
                </a:solidFill>
                <a:effectLst/>
                <a:uLnTx/>
                <a:uFillTx/>
                <a:latin typeface="+mn-lt"/>
                <a:ea typeface="+mn-ea"/>
                <a:cs typeface="+mn-cs"/>
              </a:rPr>
              <a:t>Segmentace</a:t>
            </a:r>
            <a:endParaRPr kumimoji="0" lang="cs-CZ" sz="3200" b="0" i="0" u="none" strike="noStrike" kern="1200" cap="none" spc="0" normalizeH="0" baseline="0" noProof="0" dirty="0" smtClean="0">
              <a:ln>
                <a:noFill/>
              </a:ln>
              <a:solidFill>
                <a:srgbClr val="0070C0"/>
              </a:solidFill>
              <a:effectLst/>
              <a:uLnTx/>
              <a:uFillTx/>
              <a:latin typeface="+mn-lt"/>
              <a:ea typeface="+mn-ea"/>
              <a:cs typeface="+mn-cs"/>
              <a:hlinkClick r:id="rId3" action="ppaction://hlinksldjump"/>
            </a:endParaRPr>
          </a:p>
        </p:txBody>
      </p:sp>
      <p:sp>
        <p:nvSpPr>
          <p:cNvPr id="8" name="Zástupný symbol pro obsah 2">
            <a:hlinkClick r:id="rId4" action="ppaction://hlinksldjump"/>
          </p:cNvPr>
          <p:cNvSpPr txBox="1">
            <a:spLocks/>
          </p:cNvSpPr>
          <p:nvPr/>
        </p:nvSpPr>
        <p:spPr>
          <a:xfrm>
            <a:off x="1428728" y="3643314"/>
            <a:ext cx="7498080" cy="623878"/>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kumimoji="0" lang="cs-CZ" sz="3200" b="0" i="0" u="none" strike="noStrike" kern="1200" cap="none" spc="0" normalizeH="0" baseline="0" noProof="0" dirty="0" smtClean="0">
                <a:ln>
                  <a:noFill/>
                </a:ln>
                <a:solidFill>
                  <a:srgbClr val="0070C0"/>
                </a:solidFill>
                <a:effectLst/>
                <a:uLnTx/>
                <a:uFillTx/>
                <a:latin typeface="+mn-lt"/>
                <a:ea typeface="+mn-ea"/>
                <a:cs typeface="+mn-cs"/>
              </a:rPr>
              <a:t>Klasifikace</a:t>
            </a:r>
            <a:endParaRPr kumimoji="0" lang="cs-CZ" sz="3200" b="0" i="0" u="none" strike="noStrike" kern="1200" cap="none" spc="0" normalizeH="0" baseline="0" noProof="0" dirty="0" smtClean="0">
              <a:ln>
                <a:noFill/>
              </a:ln>
              <a:solidFill>
                <a:srgbClr val="0070C0"/>
              </a:solidFill>
              <a:effectLst/>
              <a:uLnTx/>
              <a:uFillTx/>
              <a:latin typeface="+mn-lt"/>
              <a:ea typeface="+mn-ea"/>
              <a:cs typeface="+mn-cs"/>
              <a:hlinkClick r:id="rId3" action="ppaction://hlinksldjump"/>
            </a:endParaRPr>
          </a:p>
        </p:txBody>
      </p:sp>
      <p:sp>
        <p:nvSpPr>
          <p:cNvPr id="9" name="Zástupný symbol pro obsah 2">
            <a:hlinkClick r:id="rId4" action="ppaction://hlinksldjump"/>
          </p:cNvPr>
          <p:cNvSpPr txBox="1">
            <a:spLocks/>
          </p:cNvSpPr>
          <p:nvPr/>
        </p:nvSpPr>
        <p:spPr>
          <a:xfrm>
            <a:off x="1428728" y="4500570"/>
            <a:ext cx="7498080" cy="623878"/>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kumimoji="0" lang="cs-CZ" sz="3200" b="0" i="0" u="none" strike="noStrike" kern="1200" cap="none" spc="0" normalizeH="0" baseline="0" noProof="0" dirty="0" smtClean="0">
                <a:ln>
                  <a:noFill/>
                </a:ln>
                <a:solidFill>
                  <a:srgbClr val="0070C0"/>
                </a:solidFill>
                <a:effectLst/>
                <a:uLnTx/>
                <a:uFillTx/>
                <a:latin typeface="+mn-lt"/>
                <a:ea typeface="+mn-ea"/>
                <a:cs typeface="+mn-cs"/>
              </a:rPr>
              <a:t>Analýza chování</a:t>
            </a:r>
            <a:endParaRPr kumimoji="0" lang="cs-CZ" sz="3200" b="0" i="0" u="none" strike="noStrike" kern="1200" cap="none" spc="0" normalizeH="0" baseline="0" noProof="0" dirty="0" smtClean="0">
              <a:ln>
                <a:noFill/>
              </a:ln>
              <a:solidFill>
                <a:srgbClr val="0070C0"/>
              </a:solidFill>
              <a:effectLst/>
              <a:uLnTx/>
              <a:uFillTx/>
              <a:latin typeface="+mn-lt"/>
              <a:ea typeface="+mn-ea"/>
              <a:cs typeface="+mn-cs"/>
              <a:hlinkClick r:id="rId3" action="ppaction://hlinksldjump"/>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Pre-procesing</a:t>
            </a:r>
            <a:endParaRPr lang="cs-CZ" dirty="0"/>
          </a:p>
        </p:txBody>
      </p:sp>
      <p:sp>
        <p:nvSpPr>
          <p:cNvPr id="6" name="TextovéPole 5"/>
          <p:cNvSpPr txBox="1"/>
          <p:nvPr/>
        </p:nvSpPr>
        <p:spPr>
          <a:xfrm>
            <a:off x="1142976" y="1785926"/>
            <a:ext cx="7604967" cy="3785652"/>
          </a:xfrm>
          <a:prstGeom prst="rect">
            <a:avLst/>
          </a:prstGeom>
          <a:noFill/>
        </p:spPr>
        <p:txBody>
          <a:bodyPr wrap="none" rtlCol="0">
            <a:spAutoFit/>
          </a:bodyPr>
          <a:lstStyle/>
          <a:p>
            <a:pPr>
              <a:buFont typeface="Wingdings" pitchFamily="2" charset="2"/>
              <a:buChar char="Ø"/>
            </a:pPr>
            <a:r>
              <a:rPr lang="cs-CZ" sz="2400" dirty="0" smtClean="0">
                <a:latin typeface="Arial" pitchFamily="34" charset="0"/>
                <a:cs typeface="Arial" pitchFamily="34" charset="0"/>
              </a:rPr>
              <a:t>Zabezpečuje potřebné parametry snímaného obrazu</a:t>
            </a:r>
          </a:p>
          <a:p>
            <a:pPr>
              <a:buFont typeface="Wingdings" pitchFamily="2" charset="2"/>
              <a:buChar char="Ø"/>
            </a:pPr>
            <a:endParaRPr lang="cs-CZ" sz="2400" dirty="0" smtClean="0">
              <a:latin typeface="Arial" pitchFamily="34" charset="0"/>
              <a:cs typeface="Arial" pitchFamily="34" charset="0"/>
            </a:endParaRPr>
          </a:p>
          <a:p>
            <a:pPr>
              <a:buFont typeface="Wingdings" pitchFamily="2" charset="2"/>
              <a:buChar char="Ø"/>
            </a:pPr>
            <a:r>
              <a:rPr lang="cs-CZ" sz="2400" dirty="0" smtClean="0">
                <a:latin typeface="Arial" pitchFamily="34" charset="0"/>
                <a:cs typeface="Arial" pitchFamily="34" charset="0"/>
              </a:rPr>
              <a:t>Skládá se z několika kroků podle potřeby obrazu:</a:t>
            </a:r>
          </a:p>
          <a:p>
            <a:pPr lvl="1"/>
            <a:endParaRPr lang="cs-CZ" sz="2400" dirty="0" smtClean="0">
              <a:latin typeface="Arial" pitchFamily="34" charset="0"/>
              <a:cs typeface="Arial" pitchFamily="34" charset="0"/>
            </a:endParaRPr>
          </a:p>
          <a:p>
            <a:pPr lvl="1">
              <a:buFont typeface="Wingdings" pitchFamily="2" charset="2"/>
              <a:buChar char="Ø"/>
            </a:pPr>
            <a:r>
              <a:rPr lang="cs-CZ" sz="2400" dirty="0" smtClean="0">
                <a:latin typeface="Arial" pitchFamily="34" charset="0"/>
                <a:cs typeface="Arial" pitchFamily="34" charset="0"/>
              </a:rPr>
              <a:t>Zmenšení, zvětšení obrazu</a:t>
            </a:r>
          </a:p>
          <a:p>
            <a:pPr lvl="1"/>
            <a:endParaRPr lang="cs-CZ" sz="2400" dirty="0" smtClean="0">
              <a:latin typeface="Arial" pitchFamily="34" charset="0"/>
              <a:cs typeface="Arial" pitchFamily="34" charset="0"/>
            </a:endParaRPr>
          </a:p>
          <a:p>
            <a:pPr lvl="1">
              <a:buFont typeface="Wingdings" pitchFamily="2" charset="2"/>
              <a:buChar char="Ø"/>
            </a:pPr>
            <a:r>
              <a:rPr lang="cs-CZ" sz="2400" dirty="0" smtClean="0">
                <a:latin typeface="Arial" pitchFamily="34" charset="0"/>
                <a:cs typeface="Arial" pitchFamily="34" charset="0"/>
              </a:rPr>
              <a:t>Redukce šumu</a:t>
            </a:r>
          </a:p>
          <a:p>
            <a:pPr lvl="1"/>
            <a:endParaRPr lang="cs-CZ" sz="2400" dirty="0" smtClean="0">
              <a:latin typeface="Arial" pitchFamily="34" charset="0"/>
              <a:cs typeface="Arial" pitchFamily="34" charset="0"/>
            </a:endParaRPr>
          </a:p>
          <a:p>
            <a:pPr lvl="1">
              <a:buFont typeface="Wingdings" pitchFamily="2" charset="2"/>
              <a:buChar char="Ø"/>
            </a:pPr>
            <a:r>
              <a:rPr lang="cs-CZ" sz="2400" dirty="0" smtClean="0">
                <a:latin typeface="Arial" pitchFamily="34" charset="0"/>
                <a:cs typeface="Arial" pitchFamily="34" charset="0"/>
              </a:rPr>
              <a:t>Zvýšení kontrastu</a:t>
            </a:r>
          </a:p>
          <a:p>
            <a:endParaRPr lang="cs-CZ"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dirty="0" smtClean="0"/>
              <a:t>Výběr charakteristických rysů</a:t>
            </a:r>
            <a:endParaRPr lang="cs-CZ" dirty="0"/>
          </a:p>
        </p:txBody>
      </p:sp>
      <p:sp>
        <p:nvSpPr>
          <p:cNvPr id="6" name="TextovéPole 5"/>
          <p:cNvSpPr txBox="1"/>
          <p:nvPr/>
        </p:nvSpPr>
        <p:spPr>
          <a:xfrm>
            <a:off x="1357290" y="1714488"/>
            <a:ext cx="6223050" cy="3785652"/>
          </a:xfrm>
          <a:prstGeom prst="rect">
            <a:avLst/>
          </a:prstGeom>
          <a:noFill/>
        </p:spPr>
        <p:txBody>
          <a:bodyPr wrap="none" rtlCol="0">
            <a:spAutoFit/>
          </a:bodyPr>
          <a:lstStyle/>
          <a:p>
            <a:pPr>
              <a:buFont typeface="Wingdings" pitchFamily="2" charset="2"/>
              <a:buChar char="Ø"/>
            </a:pPr>
            <a:r>
              <a:rPr lang="cs-CZ" sz="2400" dirty="0" smtClean="0"/>
              <a:t>Extrakce různých úrovní komplexnosti pixelů</a:t>
            </a:r>
          </a:p>
          <a:p>
            <a:pPr>
              <a:buFont typeface="Wingdings" pitchFamily="2" charset="2"/>
              <a:buChar char="Ø"/>
            </a:pPr>
            <a:endParaRPr lang="cs-CZ" sz="2400" dirty="0" smtClean="0"/>
          </a:p>
          <a:p>
            <a:pPr>
              <a:buFont typeface="Wingdings" pitchFamily="2" charset="2"/>
              <a:buChar char="Ø"/>
            </a:pPr>
            <a:r>
              <a:rPr lang="cs-CZ" sz="2400" dirty="0" smtClean="0"/>
              <a:t>Může to být například:</a:t>
            </a:r>
          </a:p>
          <a:p>
            <a:endParaRPr lang="cs-CZ" sz="2400" dirty="0" smtClean="0"/>
          </a:p>
          <a:p>
            <a:pPr marL="1081088" lvl="0">
              <a:buFont typeface="Wingdings" pitchFamily="2" charset="2"/>
              <a:buChar char="Ø"/>
            </a:pPr>
            <a:r>
              <a:rPr lang="cs-CZ" sz="2400" dirty="0" smtClean="0"/>
              <a:t>Hrany a čary</a:t>
            </a:r>
          </a:p>
          <a:p>
            <a:pPr marL="1081088" lvl="0"/>
            <a:endParaRPr lang="cs-CZ" sz="2400" dirty="0" smtClean="0"/>
          </a:p>
          <a:p>
            <a:pPr marL="1081088" lvl="0">
              <a:buFont typeface="Wingdings" pitchFamily="2" charset="2"/>
              <a:buChar char="Ø"/>
            </a:pPr>
            <a:r>
              <a:rPr lang="cs-CZ" sz="2400" dirty="0" smtClean="0"/>
              <a:t>Lokalizace „zájmových bodů“</a:t>
            </a:r>
          </a:p>
          <a:p>
            <a:pPr marL="1081088" lvl="0"/>
            <a:endParaRPr lang="cs-CZ" sz="2400" dirty="0" smtClean="0"/>
          </a:p>
          <a:p>
            <a:pPr marL="1081088" lvl="0">
              <a:buFont typeface="Wingdings" pitchFamily="2" charset="2"/>
              <a:buChar char="Ø"/>
            </a:pPr>
            <a:r>
              <a:rPr lang="cs-CZ" sz="2400" dirty="0" smtClean="0"/>
              <a:t>Tvary založené na textuře nebo tvaru</a:t>
            </a:r>
          </a:p>
          <a:p>
            <a:endParaRPr lang="cs-CZ"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dirty="0" smtClean="0"/>
              <a:t>Segmentace</a:t>
            </a:r>
            <a:endParaRPr lang="cs-CZ" dirty="0"/>
          </a:p>
        </p:txBody>
      </p:sp>
      <p:sp>
        <p:nvSpPr>
          <p:cNvPr id="6" name="Obdélník 5"/>
          <p:cNvSpPr/>
          <p:nvPr/>
        </p:nvSpPr>
        <p:spPr>
          <a:xfrm>
            <a:off x="1285852" y="1928802"/>
            <a:ext cx="7286676" cy="2677656"/>
          </a:xfrm>
          <a:prstGeom prst="rect">
            <a:avLst/>
          </a:prstGeom>
        </p:spPr>
        <p:txBody>
          <a:bodyPr wrap="square">
            <a:spAutoFit/>
          </a:bodyPr>
          <a:lstStyle/>
          <a:p>
            <a:pPr>
              <a:buFont typeface="Wingdings" pitchFamily="2" charset="2"/>
              <a:buChar char="Ø"/>
            </a:pPr>
            <a:r>
              <a:rPr lang="cs-CZ" sz="2400" dirty="0" smtClean="0"/>
              <a:t>Také nazývána Substrakce pozadí</a:t>
            </a:r>
          </a:p>
          <a:p>
            <a:endParaRPr lang="cs-CZ" sz="2400" dirty="0" smtClean="0"/>
          </a:p>
          <a:p>
            <a:pPr>
              <a:buFont typeface="Wingdings" pitchFamily="2" charset="2"/>
              <a:buChar char="Ø"/>
            </a:pPr>
            <a:r>
              <a:rPr lang="cs-CZ" sz="2400" dirty="0" smtClean="0"/>
              <a:t>Detekce změn a extrakce relevantních změn</a:t>
            </a:r>
          </a:p>
          <a:p>
            <a:endParaRPr lang="cs-CZ" sz="2400" dirty="0" smtClean="0"/>
          </a:p>
          <a:p>
            <a:pPr>
              <a:buFont typeface="Wingdings" pitchFamily="2" charset="2"/>
              <a:buChar char="Ø"/>
              <a:tabLst>
                <a:tab pos="180975" algn="l"/>
              </a:tabLst>
            </a:pPr>
            <a:r>
              <a:rPr lang="cs-CZ" sz="2400" dirty="0" smtClean="0"/>
              <a:t>Jde o vyčlenění pixelů, které se v závislosti na čase mění 	(pixely popředí) a těch, které zůstávají v čase neměnné 	(pixely pozadí).</a:t>
            </a:r>
            <a:endParaRPr lang="cs-CZ" sz="2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dirty="0" smtClean="0"/>
              <a:t>Klasifikace</a:t>
            </a:r>
            <a:endParaRPr lang="cs-CZ" dirty="0"/>
          </a:p>
        </p:txBody>
      </p:sp>
      <p:sp>
        <p:nvSpPr>
          <p:cNvPr id="6" name="Obdélník 5"/>
          <p:cNvSpPr/>
          <p:nvPr/>
        </p:nvSpPr>
        <p:spPr>
          <a:xfrm>
            <a:off x="1357290" y="1500174"/>
            <a:ext cx="7143800" cy="1938992"/>
          </a:xfrm>
          <a:prstGeom prst="rect">
            <a:avLst/>
          </a:prstGeom>
        </p:spPr>
        <p:txBody>
          <a:bodyPr wrap="square">
            <a:spAutoFit/>
          </a:bodyPr>
          <a:lstStyle/>
          <a:p>
            <a:pPr>
              <a:buFont typeface="Wingdings" pitchFamily="2" charset="2"/>
              <a:buChar char="Ø"/>
              <a:tabLst>
                <a:tab pos="269875" algn="l"/>
              </a:tabLst>
            </a:pPr>
            <a:r>
              <a:rPr lang="cs-CZ" sz="2400" dirty="0" smtClean="0"/>
              <a:t>Vytipování objektu v závislosti na jeho rozměrech, 	velikostech a proporcích</a:t>
            </a:r>
          </a:p>
          <a:p>
            <a:pPr>
              <a:buFont typeface="Wingdings" pitchFamily="2" charset="2"/>
              <a:buChar char="Ø"/>
              <a:tabLst>
                <a:tab pos="180975" algn="l"/>
              </a:tabLst>
            </a:pPr>
            <a:endParaRPr lang="cs-CZ" sz="2400" dirty="0" smtClean="0"/>
          </a:p>
          <a:p>
            <a:pPr>
              <a:buFont typeface="Wingdings" pitchFamily="2" charset="2"/>
              <a:buChar char="Ø"/>
              <a:tabLst>
                <a:tab pos="269875" algn="l"/>
              </a:tabLst>
            </a:pPr>
            <a:r>
              <a:rPr lang="cs-CZ" sz="2400" dirty="0" smtClean="0"/>
              <a:t>Jedná –li se o osobu, zvíře, vozidlo nebo jakýkoliv jiný 	předmět určený k detekci.</a:t>
            </a:r>
            <a:endParaRPr lang="cs-CZ" sz="24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dirty="0" smtClean="0"/>
              <a:t>Analýza chování</a:t>
            </a:r>
            <a:endParaRPr lang="cs-CZ" dirty="0"/>
          </a:p>
        </p:txBody>
      </p:sp>
      <p:sp>
        <p:nvSpPr>
          <p:cNvPr id="6" name="Obdélník 5"/>
          <p:cNvSpPr/>
          <p:nvPr/>
        </p:nvSpPr>
        <p:spPr>
          <a:xfrm>
            <a:off x="1357290" y="1714488"/>
            <a:ext cx="7500990" cy="1938992"/>
          </a:xfrm>
          <a:prstGeom prst="rect">
            <a:avLst/>
          </a:prstGeom>
        </p:spPr>
        <p:txBody>
          <a:bodyPr wrap="square">
            <a:spAutoFit/>
          </a:bodyPr>
          <a:lstStyle/>
          <a:p>
            <a:pPr>
              <a:buFont typeface="Wingdings" pitchFamily="2" charset="2"/>
              <a:buChar char="Ø"/>
            </a:pPr>
            <a:r>
              <a:rPr lang="cs-CZ" sz="2400" dirty="0" smtClean="0"/>
              <a:t>Samotný princip analýzy obrazu</a:t>
            </a:r>
          </a:p>
          <a:p>
            <a:pPr>
              <a:buFont typeface="Wingdings" pitchFamily="2" charset="2"/>
              <a:buChar char="Ø"/>
            </a:pPr>
            <a:endParaRPr lang="cs-CZ" sz="2400" dirty="0" smtClean="0"/>
          </a:p>
          <a:p>
            <a:pPr>
              <a:buFont typeface="Wingdings" pitchFamily="2" charset="2"/>
              <a:buChar char="Ø"/>
              <a:tabLst>
                <a:tab pos="269875" algn="l"/>
              </a:tabLst>
            </a:pPr>
            <a:r>
              <a:rPr lang="cs-CZ" sz="2400" dirty="0" smtClean="0"/>
              <a:t>Zjistí jaké jsou parametry pohybu objektu na snímané 	scéně a může být jeho chování popsáno v rámci 	kontextu snímané scény.</a:t>
            </a:r>
            <a:endParaRPr lang="cs-CZ" sz="2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b="1" dirty="0" smtClean="0"/>
              <a:t>Obsah</a:t>
            </a:r>
            <a:endParaRPr lang="cs-CZ" b="1" dirty="0"/>
          </a:p>
        </p:txBody>
      </p:sp>
      <p:sp>
        <p:nvSpPr>
          <p:cNvPr id="3" name="Zástupný symbol pro obsah 2"/>
          <p:cNvSpPr>
            <a:spLocks noGrp="1"/>
          </p:cNvSpPr>
          <p:nvPr>
            <p:ph idx="1"/>
          </p:nvPr>
        </p:nvSpPr>
        <p:spPr/>
        <p:txBody>
          <a:bodyPr>
            <a:normAutofit/>
          </a:bodyPr>
          <a:lstStyle/>
          <a:p>
            <a:r>
              <a:rPr lang="cs-CZ" sz="3600" dirty="0" smtClean="0"/>
              <a:t>IP kamera</a:t>
            </a:r>
          </a:p>
          <a:p>
            <a:r>
              <a:rPr lang="cs-CZ" sz="3600" dirty="0" smtClean="0"/>
              <a:t>Kamerové systémy</a:t>
            </a:r>
          </a:p>
          <a:p>
            <a:r>
              <a:rPr lang="cs-CZ" sz="3600" dirty="0" smtClean="0"/>
              <a:t>Inteligentní analýza obrazu</a:t>
            </a:r>
          </a:p>
          <a:p>
            <a:r>
              <a:rPr lang="cs-CZ" sz="3600" dirty="0" smtClean="0"/>
              <a:t>Princip analýzy obrazu</a:t>
            </a:r>
          </a:p>
          <a:p>
            <a:r>
              <a:rPr lang="cs-CZ" sz="3600" dirty="0" smtClean="0"/>
              <a:t>Druhy analýzy obrazu</a:t>
            </a:r>
          </a:p>
          <a:p>
            <a:r>
              <a:rPr lang="cs-CZ" sz="3600" dirty="0" smtClean="0"/>
              <a:t>Ukázky analýzy obrazu</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b="1" dirty="0" smtClean="0"/>
              <a:t>Kvalita záznamu</a:t>
            </a:r>
            <a:endParaRPr lang="cs-CZ" b="1" dirty="0"/>
          </a:p>
        </p:txBody>
      </p:sp>
      <p:sp>
        <p:nvSpPr>
          <p:cNvPr id="3" name="Zástupný symbol pro obsah 2"/>
          <p:cNvSpPr>
            <a:spLocks noGrp="1"/>
          </p:cNvSpPr>
          <p:nvPr>
            <p:ph idx="1"/>
          </p:nvPr>
        </p:nvSpPr>
        <p:spPr>
          <a:xfrm>
            <a:off x="1435608" y="1447800"/>
            <a:ext cx="7498080" cy="2695580"/>
          </a:xfrm>
        </p:spPr>
        <p:txBody>
          <a:bodyPr>
            <a:normAutofit/>
          </a:bodyPr>
          <a:lstStyle/>
          <a:p>
            <a:pPr>
              <a:buClrTx/>
              <a:buFont typeface="Wingdings" pitchFamily="2" charset="2"/>
              <a:buChar char="Ø"/>
            </a:pPr>
            <a:r>
              <a:rPr lang="cs-CZ" sz="2400" dirty="0" smtClean="0"/>
              <a:t>Rozlišení</a:t>
            </a:r>
          </a:p>
          <a:p>
            <a:pPr>
              <a:buClrTx/>
              <a:buFont typeface="Wingdings" pitchFamily="2" charset="2"/>
              <a:buChar char="Ø"/>
            </a:pPr>
            <a:r>
              <a:rPr lang="cs-CZ" sz="2400" dirty="0" smtClean="0"/>
              <a:t>IR přísvit</a:t>
            </a:r>
          </a:p>
          <a:p>
            <a:pPr>
              <a:buClrTx/>
              <a:buFont typeface="Wingdings" pitchFamily="2" charset="2"/>
              <a:buChar char="Ø"/>
            </a:pPr>
            <a:r>
              <a:rPr lang="cs-CZ" sz="2400" dirty="0" smtClean="0"/>
              <a:t>Režim Den/Noc</a:t>
            </a:r>
          </a:p>
          <a:p>
            <a:pPr>
              <a:buClrTx/>
              <a:buFont typeface="Wingdings" pitchFamily="2" charset="2"/>
              <a:buChar char="Ø"/>
            </a:pPr>
            <a:r>
              <a:rPr lang="cs-CZ" sz="2400" dirty="0" smtClean="0"/>
              <a:t>Polarizační filtr…</a:t>
            </a:r>
          </a:p>
        </p:txBody>
      </p:sp>
      <p:pic>
        <p:nvPicPr>
          <p:cNvPr id="28673" name="Picture 1" descr="H:\foto\av3130-04.gif"/>
          <p:cNvPicPr>
            <a:picLocks noChangeAspect="1" noChangeArrowheads="1" noCrop="1"/>
          </p:cNvPicPr>
          <p:nvPr/>
        </p:nvPicPr>
        <p:blipFill>
          <a:blip r:embed="rId3" cstate="print"/>
          <a:srcRect/>
          <a:stretch>
            <a:fillRect/>
          </a:stretch>
        </p:blipFill>
        <p:spPr bwMode="auto">
          <a:xfrm>
            <a:off x="3786182" y="3214686"/>
            <a:ext cx="5072130" cy="3463314"/>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Analýza v dopravních systémech</a:t>
            </a:r>
            <a:endParaRPr lang="cs-CZ" dirty="0"/>
          </a:p>
        </p:txBody>
      </p:sp>
      <p:pic>
        <p:nvPicPr>
          <p:cNvPr id="8" name="NYtraffic.mpg">
            <a:hlinkClick r:id="" action="ppaction://media"/>
          </p:cNvPr>
          <p:cNvPicPr>
            <a:picLocks noRot="1" noChangeAspect="1"/>
          </p:cNvPicPr>
          <p:nvPr>
            <a:videoFile r:link="rId1"/>
          </p:nvPr>
        </p:nvPicPr>
        <p:blipFill>
          <a:blip r:embed="rId4"/>
          <a:stretch>
            <a:fillRect/>
          </a:stretch>
        </p:blipFill>
        <p:spPr>
          <a:xfrm>
            <a:off x="1785918" y="1785925"/>
            <a:ext cx="6643734" cy="452981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98"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Detekce požáru</a:t>
            </a:r>
            <a:endParaRPr lang="cs-CZ" dirty="0"/>
          </a:p>
        </p:txBody>
      </p:sp>
      <p:pic>
        <p:nvPicPr>
          <p:cNvPr id="3" name="Obrázek 2" descr="C:\Documents and Settings\Hrob\Plocha\Bc\obrázky\pozar_kour.png"/>
          <p:cNvPicPr/>
          <p:nvPr/>
        </p:nvPicPr>
        <p:blipFill>
          <a:blip r:embed="rId3"/>
          <a:srcRect/>
          <a:stretch>
            <a:fillRect/>
          </a:stretch>
        </p:blipFill>
        <p:spPr bwMode="auto">
          <a:xfrm>
            <a:off x="2071670" y="1785926"/>
            <a:ext cx="5929354" cy="42862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dirty="0" smtClean="0"/>
              <a:t>Počítání specifických objektů</a:t>
            </a:r>
            <a:endParaRPr lang="cs-CZ" dirty="0"/>
          </a:p>
        </p:txBody>
      </p:sp>
      <p:sp>
        <p:nvSpPr>
          <p:cNvPr id="7" name="Obdélník 11"/>
          <p:cNvSpPr>
            <a:spLocks noChangeArrowheads="1"/>
          </p:cNvSpPr>
          <p:nvPr/>
        </p:nvSpPr>
        <p:spPr bwMode="auto">
          <a:xfrm>
            <a:off x="250825" y="5934075"/>
            <a:ext cx="8281988" cy="369332"/>
          </a:xfrm>
          <a:prstGeom prst="rect">
            <a:avLst/>
          </a:prstGeom>
          <a:noFill/>
          <a:ln w="9525">
            <a:noFill/>
            <a:miter lim="800000"/>
            <a:headEnd/>
            <a:tailEnd/>
          </a:ln>
        </p:spPr>
        <p:txBody>
          <a:bodyPr>
            <a:spAutoFit/>
          </a:bodyPr>
          <a:lstStyle/>
          <a:p>
            <a:pPr algn="just"/>
            <a:endParaRPr lang="cs-CZ" dirty="0">
              <a:solidFill>
                <a:srgbClr val="FF0000"/>
              </a:solidFill>
              <a:latin typeface="Times New Roman" pitchFamily="18" charset="0"/>
              <a:cs typeface="Times New Roman" pitchFamily="18" charset="0"/>
            </a:endParaRPr>
          </a:p>
        </p:txBody>
      </p:sp>
      <p:pic>
        <p:nvPicPr>
          <p:cNvPr id="4" name="DayCarCount.mpg">
            <a:hlinkClick r:id="" action="ppaction://media"/>
          </p:cNvPr>
          <p:cNvPicPr>
            <a:picLocks noRot="1" noChangeAspect="1"/>
          </p:cNvPicPr>
          <p:nvPr>
            <a:videoFile r:link="rId1"/>
          </p:nvPr>
        </p:nvPicPr>
        <p:blipFill>
          <a:blip r:embed="rId3"/>
          <a:stretch>
            <a:fillRect/>
          </a:stretch>
        </p:blipFill>
        <p:spPr>
          <a:xfrm>
            <a:off x="2143108" y="1928802"/>
            <a:ext cx="5857916" cy="3994034"/>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dirty="0" smtClean="0"/>
              <a:t>Detekce sabotáže kamery</a:t>
            </a:r>
            <a:endParaRPr lang="cs-CZ" dirty="0"/>
          </a:p>
        </p:txBody>
      </p:sp>
      <p:pic>
        <p:nvPicPr>
          <p:cNvPr id="3" name="Obrázek 2" descr="H:\foto\ips_sabotage_detection_01.jpg"/>
          <p:cNvPicPr/>
          <p:nvPr/>
        </p:nvPicPr>
        <p:blipFill>
          <a:blip r:embed="rId3" cstate="print"/>
          <a:srcRect/>
          <a:stretch>
            <a:fillRect/>
          </a:stretch>
        </p:blipFill>
        <p:spPr bwMode="auto">
          <a:xfrm>
            <a:off x="1928794" y="1857364"/>
            <a:ext cx="3836035" cy="2078355"/>
          </a:xfrm>
          <a:prstGeom prst="rect">
            <a:avLst/>
          </a:prstGeom>
          <a:noFill/>
          <a:ln w="9525">
            <a:noFill/>
            <a:miter lim="800000"/>
            <a:headEnd/>
            <a:tailEnd/>
          </a:ln>
        </p:spPr>
      </p:pic>
      <p:pic>
        <p:nvPicPr>
          <p:cNvPr id="4" name="Obrázek 3" descr="C:\Documents and Settings\Hrob\Plocha\Bc\obrázky\detekce zakrytí.bmp"/>
          <p:cNvPicPr/>
          <p:nvPr/>
        </p:nvPicPr>
        <p:blipFill>
          <a:blip r:embed="rId4"/>
          <a:srcRect/>
          <a:stretch>
            <a:fillRect/>
          </a:stretch>
        </p:blipFill>
        <p:spPr bwMode="auto">
          <a:xfrm>
            <a:off x="5357818" y="4286256"/>
            <a:ext cx="2945130" cy="220853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p:txBody>
          <a:bodyPr>
            <a:normAutofit fontScale="90000"/>
          </a:bodyPr>
          <a:lstStyle/>
          <a:p>
            <a:r>
              <a:rPr lang="cs-CZ" dirty="0" smtClean="0"/>
              <a:t>Detekce pohybu, překročení linie</a:t>
            </a:r>
            <a:endParaRPr lang="cs-CZ" dirty="0"/>
          </a:p>
        </p:txBody>
      </p:sp>
      <p:pic>
        <p:nvPicPr>
          <p:cNvPr id="3" name="fence.mpg.mpeg">
            <a:hlinkClick r:id="" action="ppaction://media"/>
          </p:cNvPr>
          <p:cNvPicPr>
            <a:picLocks noRot="1" noChangeAspect="1"/>
          </p:cNvPicPr>
          <p:nvPr>
            <a:videoFile r:link="rId1"/>
          </p:nvPr>
        </p:nvPicPr>
        <p:blipFill>
          <a:blip r:embed="rId4"/>
          <a:stretch>
            <a:fillRect/>
          </a:stretch>
        </p:blipFill>
        <p:spPr>
          <a:xfrm>
            <a:off x="1785918" y="1714487"/>
            <a:ext cx="6357982" cy="47684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2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dirty="0" smtClean="0"/>
              <a:t>Změna konstantních podmínek</a:t>
            </a:r>
            <a:endParaRPr lang="cs-CZ" dirty="0"/>
          </a:p>
        </p:txBody>
      </p:sp>
      <p:pic>
        <p:nvPicPr>
          <p:cNvPr id="4" name="PersonFell.mpg">
            <a:hlinkClick r:id="" action="ppaction://media"/>
          </p:cNvPr>
          <p:cNvPicPr>
            <a:picLocks noRot="1" noChangeAspect="1"/>
          </p:cNvPicPr>
          <p:nvPr>
            <a:videoFile r:link="rId1"/>
          </p:nvPr>
        </p:nvPicPr>
        <p:blipFill>
          <a:blip r:embed="rId4"/>
          <a:stretch>
            <a:fillRect/>
          </a:stretch>
        </p:blipFill>
        <p:spPr>
          <a:xfrm>
            <a:off x="1785918" y="1785925"/>
            <a:ext cx="6429420" cy="43836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93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dirty="0" smtClean="0"/>
              <a:t>Detekce zastavení (postávání)</a:t>
            </a:r>
            <a:endParaRPr lang="cs-CZ" dirty="0"/>
          </a:p>
        </p:txBody>
      </p:sp>
      <p:pic>
        <p:nvPicPr>
          <p:cNvPr id="4" name="talk.mpg">
            <a:hlinkClick r:id="" action="ppaction://media"/>
          </p:cNvPr>
          <p:cNvPicPr>
            <a:picLocks noRot="1" noChangeAspect="1"/>
          </p:cNvPicPr>
          <p:nvPr>
            <a:videoFile r:link="rId1"/>
          </p:nvPr>
        </p:nvPicPr>
        <p:blipFill>
          <a:blip r:embed="rId4"/>
          <a:stretch>
            <a:fillRect/>
          </a:stretch>
        </p:blipFill>
        <p:spPr>
          <a:xfrm>
            <a:off x="1785917" y="1714488"/>
            <a:ext cx="6191293" cy="46434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pPr algn="ctr"/>
            <a:r>
              <a:rPr lang="cs-CZ" dirty="0" smtClean="0"/>
              <a:t>Zaznamenání </a:t>
            </a:r>
            <a:r>
              <a:rPr lang="cs-CZ" dirty="0" smtClean="0"/>
              <a:t>trajektorie,</a:t>
            </a:r>
            <a:br>
              <a:rPr lang="cs-CZ" dirty="0" smtClean="0"/>
            </a:br>
            <a:r>
              <a:rPr lang="cs-CZ" dirty="0" smtClean="0"/>
              <a:t>rychlosti </a:t>
            </a:r>
            <a:r>
              <a:rPr lang="cs-CZ" dirty="0" smtClean="0"/>
              <a:t>objektu</a:t>
            </a:r>
            <a:endParaRPr lang="cs-CZ" dirty="0"/>
          </a:p>
        </p:txBody>
      </p:sp>
      <p:pic>
        <p:nvPicPr>
          <p:cNvPr id="3" name="ExhibitionHall-full.mpg">
            <a:hlinkClick r:id="" action="ppaction://media"/>
          </p:cNvPr>
          <p:cNvPicPr>
            <a:picLocks noRot="1" noChangeAspect="1"/>
          </p:cNvPicPr>
          <p:nvPr>
            <a:videoFile r:link="rId1"/>
          </p:nvPr>
        </p:nvPicPr>
        <p:blipFill>
          <a:blip r:embed="rId4"/>
          <a:stretch>
            <a:fillRect/>
          </a:stretch>
        </p:blipFill>
        <p:spPr>
          <a:xfrm>
            <a:off x="1142976" y="2643182"/>
            <a:ext cx="7715304" cy="257176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7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42976" y="142852"/>
            <a:ext cx="7498080" cy="1143000"/>
          </a:xfrm>
        </p:spPr>
        <p:txBody>
          <a:bodyPr/>
          <a:lstStyle/>
          <a:p>
            <a:r>
              <a:rPr lang="cs-CZ" dirty="0" smtClean="0"/>
              <a:t>Odcizení a zanechání předmětu</a:t>
            </a:r>
            <a:endParaRPr lang="cs-CZ" b="1" dirty="0"/>
          </a:p>
        </p:txBody>
      </p:sp>
      <p:pic>
        <p:nvPicPr>
          <p:cNvPr id="3" name="robberyGUI.avi">
            <a:hlinkClick r:id="" action="ppaction://media"/>
          </p:cNvPr>
          <p:cNvPicPr>
            <a:picLocks noRot="1" noChangeAspect="1"/>
          </p:cNvPicPr>
          <p:nvPr>
            <a:videoFile r:link="rId1"/>
          </p:nvPr>
        </p:nvPicPr>
        <p:blipFill>
          <a:blip r:embed="rId4"/>
          <a:stretch>
            <a:fillRect/>
          </a:stretch>
        </p:blipFill>
        <p:spPr>
          <a:xfrm>
            <a:off x="1785918" y="1571612"/>
            <a:ext cx="6096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23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3357554" y="214290"/>
            <a:ext cx="3714776" cy="1143000"/>
          </a:xfrm>
        </p:spPr>
        <p:txBody>
          <a:bodyPr/>
          <a:lstStyle/>
          <a:p>
            <a:r>
              <a:rPr lang="cs-CZ" b="1" dirty="0" smtClean="0"/>
              <a:t>IP kamera</a:t>
            </a:r>
            <a:endParaRPr lang="cs-CZ" b="1" dirty="0"/>
          </a:p>
        </p:txBody>
      </p:sp>
      <p:pic>
        <p:nvPicPr>
          <p:cNvPr id="16385" name="Picture 1"/>
          <p:cNvPicPr>
            <a:picLocks noChangeAspect="1" noChangeArrowheads="1"/>
          </p:cNvPicPr>
          <p:nvPr/>
        </p:nvPicPr>
        <p:blipFill>
          <a:blip r:embed="rId3"/>
          <a:srcRect/>
          <a:stretch>
            <a:fillRect/>
          </a:stretch>
        </p:blipFill>
        <p:spPr bwMode="auto">
          <a:xfrm>
            <a:off x="1258129" y="1857364"/>
            <a:ext cx="7319147" cy="3500462"/>
          </a:xfrm>
          <a:prstGeom prst="rect">
            <a:avLst/>
          </a:prstGeom>
          <a:noFill/>
          <a:ln w="9525">
            <a:noFill/>
            <a:miter lim="800000"/>
            <a:headEnd/>
            <a:tailEnd/>
          </a:ln>
          <a:effectLst/>
        </p:spPr>
      </p:pic>
      <p:sp>
        <p:nvSpPr>
          <p:cNvPr id="6" name="Obdélník 5">
            <a:hlinkClick r:id="rId4" action="ppaction://hlinksldjump"/>
          </p:cNvPr>
          <p:cNvSpPr/>
          <p:nvPr/>
        </p:nvSpPr>
        <p:spPr>
          <a:xfrm>
            <a:off x="2214546" y="5072074"/>
            <a:ext cx="1714512" cy="285752"/>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b="1" dirty="0" smtClean="0"/>
              <a:t>Snímací čip</a:t>
            </a:r>
            <a:endParaRPr lang="cs-CZ" b="1" dirty="0"/>
          </a:p>
        </p:txBody>
      </p:sp>
      <p:sp>
        <p:nvSpPr>
          <p:cNvPr id="7" name="Obdélník 6">
            <a:hlinkClick r:id="rId5" action="ppaction://hlinksldjump"/>
          </p:cNvPr>
          <p:cNvSpPr/>
          <p:nvPr/>
        </p:nvSpPr>
        <p:spPr>
          <a:xfrm>
            <a:off x="1428728" y="2428868"/>
            <a:ext cx="1714512" cy="285752"/>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b="1" dirty="0" smtClean="0"/>
              <a:t>Objektiv</a:t>
            </a:r>
            <a:endParaRPr lang="cs-CZ" b="1" dirty="0"/>
          </a:p>
        </p:txBody>
      </p:sp>
      <p:sp>
        <p:nvSpPr>
          <p:cNvPr id="8" name="Obdélník 7">
            <a:hlinkClick r:id="rId6" action="ppaction://hlinksldjump"/>
          </p:cNvPr>
          <p:cNvSpPr/>
          <p:nvPr/>
        </p:nvSpPr>
        <p:spPr>
          <a:xfrm>
            <a:off x="4000496" y="2928934"/>
            <a:ext cx="785818" cy="928694"/>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000" b="1" dirty="0" smtClean="0"/>
              <a:t>Obrazový procesor</a:t>
            </a:r>
            <a:endParaRPr lang="cs-CZ" sz="1000" b="1" dirty="0"/>
          </a:p>
        </p:txBody>
      </p:sp>
      <p:sp>
        <p:nvSpPr>
          <p:cNvPr id="9" name="Obdélník 8">
            <a:hlinkClick r:id="rId7" action="ppaction://hlinksldjump"/>
          </p:cNvPr>
          <p:cNvSpPr/>
          <p:nvPr/>
        </p:nvSpPr>
        <p:spPr>
          <a:xfrm>
            <a:off x="4857752" y="2928934"/>
            <a:ext cx="857256" cy="928694"/>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000" b="1" dirty="0" smtClean="0"/>
              <a:t>Komprese</a:t>
            </a:r>
            <a:endParaRPr lang="cs-CZ" sz="1000" b="1" dirty="0"/>
          </a:p>
        </p:txBody>
      </p:sp>
      <p:sp>
        <p:nvSpPr>
          <p:cNvPr id="10" name="Obdélník 9">
            <a:hlinkClick r:id="rId6" action="ppaction://hlinksldjump"/>
          </p:cNvPr>
          <p:cNvSpPr/>
          <p:nvPr/>
        </p:nvSpPr>
        <p:spPr>
          <a:xfrm>
            <a:off x="5857884" y="2928934"/>
            <a:ext cx="1000132" cy="928694"/>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400" b="1" dirty="0" smtClean="0"/>
              <a:t>Procesor</a:t>
            </a:r>
            <a:endParaRPr lang="cs-CZ" sz="1400" b="1" dirty="0"/>
          </a:p>
        </p:txBody>
      </p:sp>
      <p:sp>
        <p:nvSpPr>
          <p:cNvPr id="11" name="Obdélník 10">
            <a:hlinkClick r:id="rId6" action="ppaction://hlinksldjump"/>
          </p:cNvPr>
          <p:cNvSpPr/>
          <p:nvPr/>
        </p:nvSpPr>
        <p:spPr>
          <a:xfrm>
            <a:off x="6072198" y="4214818"/>
            <a:ext cx="642942" cy="571504"/>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400" b="1" dirty="0" smtClean="0"/>
              <a:t>RAM</a:t>
            </a:r>
            <a:endParaRPr lang="cs-CZ" sz="1400" b="1" dirty="0"/>
          </a:p>
        </p:txBody>
      </p:sp>
      <p:sp>
        <p:nvSpPr>
          <p:cNvPr id="12" name="Obdélník 11">
            <a:hlinkClick r:id="rId6" action="ppaction://hlinksldjump"/>
          </p:cNvPr>
          <p:cNvSpPr/>
          <p:nvPr/>
        </p:nvSpPr>
        <p:spPr>
          <a:xfrm>
            <a:off x="6072198" y="2143116"/>
            <a:ext cx="642942" cy="571504"/>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400" b="1" dirty="0" err="1" smtClean="0"/>
              <a:t>Flash</a:t>
            </a:r>
            <a:endParaRPr lang="cs-CZ" sz="1400" b="1" dirty="0"/>
          </a:p>
        </p:txBody>
      </p:sp>
      <p:sp>
        <p:nvSpPr>
          <p:cNvPr id="13" name="Obdélník 12">
            <a:hlinkClick r:id="rId7" action="ppaction://hlinksldjump"/>
          </p:cNvPr>
          <p:cNvSpPr/>
          <p:nvPr/>
        </p:nvSpPr>
        <p:spPr>
          <a:xfrm>
            <a:off x="6929454" y="2928934"/>
            <a:ext cx="642942" cy="928694"/>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800" b="1" dirty="0" smtClean="0"/>
              <a:t>Komunikační rozhraní</a:t>
            </a:r>
            <a:endParaRPr lang="cs-CZ" sz="800" b="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dirty="0" smtClean="0"/>
              <a:t>Rozpoznávání obličejů</a:t>
            </a:r>
            <a:endParaRPr lang="cs-CZ" dirty="0"/>
          </a:p>
        </p:txBody>
      </p:sp>
      <p:pic>
        <p:nvPicPr>
          <p:cNvPr id="4" name="Obrázek 3"/>
          <p:cNvPicPr/>
          <p:nvPr/>
        </p:nvPicPr>
        <p:blipFill>
          <a:blip r:embed="rId3"/>
          <a:srcRect/>
          <a:stretch>
            <a:fillRect/>
          </a:stretch>
        </p:blipFill>
        <p:spPr bwMode="auto">
          <a:xfrm>
            <a:off x="6429388" y="3929066"/>
            <a:ext cx="2149475" cy="2339340"/>
          </a:xfrm>
          <a:prstGeom prst="rect">
            <a:avLst/>
          </a:prstGeom>
          <a:noFill/>
          <a:ln w="9525">
            <a:noFill/>
            <a:miter lim="800000"/>
            <a:headEnd/>
            <a:tailEnd/>
          </a:ln>
        </p:spPr>
      </p:pic>
      <p:pic>
        <p:nvPicPr>
          <p:cNvPr id="5" name="Obrázek 4"/>
          <p:cNvPicPr/>
          <p:nvPr/>
        </p:nvPicPr>
        <p:blipFill>
          <a:blip r:embed="rId4"/>
          <a:srcRect/>
          <a:stretch>
            <a:fillRect/>
          </a:stretch>
        </p:blipFill>
        <p:spPr bwMode="auto">
          <a:xfrm>
            <a:off x="1571604" y="1785926"/>
            <a:ext cx="4536440" cy="30759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smtClean="0"/>
              <a:t>Rozpoznání osob na základě Bipedální lokomoce</a:t>
            </a:r>
            <a:endParaRPr lang="cs-CZ" dirty="0"/>
          </a:p>
        </p:txBody>
      </p:sp>
      <p:pic>
        <p:nvPicPr>
          <p:cNvPr id="4" name="Obrázek 3"/>
          <p:cNvPicPr/>
          <p:nvPr/>
        </p:nvPicPr>
        <p:blipFill>
          <a:blip r:embed="rId3"/>
          <a:srcRect/>
          <a:stretch>
            <a:fillRect/>
          </a:stretch>
        </p:blipFill>
        <p:spPr bwMode="auto">
          <a:xfrm>
            <a:off x="2357422" y="2000240"/>
            <a:ext cx="5272405" cy="1211580"/>
          </a:xfrm>
          <a:prstGeom prst="rect">
            <a:avLst/>
          </a:prstGeom>
          <a:noFill/>
          <a:ln w="9525">
            <a:noFill/>
            <a:miter lim="800000"/>
            <a:headEnd/>
            <a:tailEnd/>
          </a:ln>
        </p:spPr>
      </p:pic>
      <p:pic>
        <p:nvPicPr>
          <p:cNvPr id="5" name="Obrázek 4"/>
          <p:cNvPicPr/>
          <p:nvPr/>
        </p:nvPicPr>
        <p:blipFill>
          <a:blip r:embed="rId4"/>
          <a:srcRect/>
          <a:stretch>
            <a:fillRect/>
          </a:stretch>
        </p:blipFill>
        <p:spPr bwMode="auto">
          <a:xfrm>
            <a:off x="2000232" y="3214686"/>
            <a:ext cx="5759450" cy="331343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Objektiv</a:t>
            </a:r>
            <a:endParaRPr lang="cs-CZ" dirty="0"/>
          </a:p>
        </p:txBody>
      </p:sp>
      <p:sp>
        <p:nvSpPr>
          <p:cNvPr id="4" name="Obdélník 3"/>
          <p:cNvSpPr/>
          <p:nvPr/>
        </p:nvSpPr>
        <p:spPr>
          <a:xfrm>
            <a:off x="1500166" y="1714488"/>
            <a:ext cx="5143536" cy="2246769"/>
          </a:xfrm>
          <a:prstGeom prst="rect">
            <a:avLst/>
          </a:prstGeom>
        </p:spPr>
        <p:txBody>
          <a:bodyPr wrap="square">
            <a:spAutoFit/>
          </a:bodyPr>
          <a:lstStyle/>
          <a:p>
            <a:pPr lvl="0">
              <a:buFont typeface="Wingdings" pitchFamily="2" charset="2"/>
              <a:buChar char="Ø"/>
            </a:pPr>
            <a:r>
              <a:rPr lang="cs-CZ" sz="2800" dirty="0" smtClean="0"/>
              <a:t>Ohnisková vzdálenost</a:t>
            </a:r>
          </a:p>
          <a:p>
            <a:pPr lvl="0">
              <a:buFont typeface="Wingdings" pitchFamily="2" charset="2"/>
              <a:buChar char="Ø"/>
            </a:pPr>
            <a:r>
              <a:rPr lang="cs-CZ" sz="2800" dirty="0" smtClean="0"/>
              <a:t>Světelnost</a:t>
            </a:r>
          </a:p>
          <a:p>
            <a:pPr lvl="0">
              <a:buFont typeface="Wingdings" pitchFamily="2" charset="2"/>
              <a:buChar char="Ø"/>
            </a:pPr>
            <a:r>
              <a:rPr lang="cs-CZ" sz="2800" dirty="0" smtClean="0"/>
              <a:t>Clona</a:t>
            </a:r>
          </a:p>
          <a:p>
            <a:pPr lvl="0">
              <a:buFont typeface="Wingdings" pitchFamily="2" charset="2"/>
              <a:buChar char="Ø"/>
            </a:pPr>
            <a:r>
              <a:rPr lang="cs-CZ" sz="2800" dirty="0" smtClean="0"/>
              <a:t>Hloubka ostrosti</a:t>
            </a:r>
          </a:p>
          <a:p>
            <a:pPr lvl="0">
              <a:buFont typeface="Wingdings" pitchFamily="2" charset="2"/>
              <a:buChar char="Ø"/>
            </a:pPr>
            <a:r>
              <a:rPr lang="cs-CZ" sz="2800" dirty="0" smtClean="0"/>
              <a:t>Uchycení objektivu </a:t>
            </a:r>
            <a:endParaRPr lang="cs-CZ" sz="2800" dirty="0"/>
          </a:p>
        </p:txBody>
      </p:sp>
      <p:pic>
        <p:nvPicPr>
          <p:cNvPr id="5" name="Obrázek 4"/>
          <p:cNvPicPr/>
          <p:nvPr/>
        </p:nvPicPr>
        <p:blipFill>
          <a:blip r:embed="rId3"/>
          <a:srcRect/>
          <a:stretch>
            <a:fillRect/>
          </a:stretch>
        </p:blipFill>
        <p:spPr bwMode="auto">
          <a:xfrm>
            <a:off x="5572132" y="2714620"/>
            <a:ext cx="2428892" cy="335758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Snímací čipy</a:t>
            </a:r>
            <a:endParaRPr lang="cs-CZ" dirty="0"/>
          </a:p>
        </p:txBody>
      </p:sp>
      <p:pic>
        <p:nvPicPr>
          <p:cNvPr id="7" name="Obrázek 6" descr="filtrace barev"/>
          <p:cNvPicPr/>
          <p:nvPr/>
        </p:nvPicPr>
        <p:blipFill>
          <a:blip r:embed="rId3"/>
          <a:srcRect/>
          <a:stretch>
            <a:fillRect/>
          </a:stretch>
        </p:blipFill>
        <p:spPr bwMode="auto">
          <a:xfrm>
            <a:off x="2857488" y="1785926"/>
            <a:ext cx="4906348" cy="40005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ek 1" descr="CCD_sch"/>
          <p:cNvPicPr/>
          <p:nvPr/>
        </p:nvPicPr>
        <p:blipFill>
          <a:blip r:embed="rId3"/>
          <a:srcRect/>
          <a:stretch>
            <a:fillRect/>
          </a:stretch>
        </p:blipFill>
        <p:spPr bwMode="auto">
          <a:xfrm>
            <a:off x="2071670" y="0"/>
            <a:ext cx="5929354"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descr="CMOS_sch"/>
          <p:cNvPicPr/>
          <p:nvPr/>
        </p:nvPicPr>
        <p:blipFill>
          <a:blip r:embed="rId3"/>
          <a:srcRect/>
          <a:stretch>
            <a:fillRect/>
          </a:stretch>
        </p:blipFill>
        <p:spPr bwMode="auto">
          <a:xfrm>
            <a:off x="1928794" y="0"/>
            <a:ext cx="6000792"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dirty="0" smtClean="0"/>
              <a:t>Procesor</a:t>
            </a:r>
            <a:endParaRPr lang="cs-CZ" dirty="0"/>
          </a:p>
        </p:txBody>
      </p:sp>
      <p:pic>
        <p:nvPicPr>
          <p:cNvPr id="43009" name="Picture 1" descr="C:\Documents and Settings\Hrob\Plocha\Bc\obrázky\grafika.jpg"/>
          <p:cNvPicPr>
            <a:picLocks noChangeAspect="1" noChangeArrowheads="1"/>
          </p:cNvPicPr>
          <p:nvPr/>
        </p:nvPicPr>
        <p:blipFill>
          <a:blip r:embed="rId3"/>
          <a:srcRect/>
          <a:stretch>
            <a:fillRect/>
          </a:stretch>
        </p:blipFill>
        <p:spPr bwMode="auto">
          <a:xfrm>
            <a:off x="2143108" y="1785926"/>
            <a:ext cx="5715040" cy="428628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Komprese</a:t>
            </a:r>
            <a:endParaRPr lang="cs-CZ" dirty="0"/>
          </a:p>
        </p:txBody>
      </p:sp>
      <p:pic>
        <p:nvPicPr>
          <p:cNvPr id="3" name="Obrázek 2" descr="komprese_h264"/>
          <p:cNvPicPr/>
          <p:nvPr/>
        </p:nvPicPr>
        <p:blipFill>
          <a:blip r:embed="rId3"/>
          <a:srcRect/>
          <a:stretch>
            <a:fillRect/>
          </a:stretch>
        </p:blipFill>
        <p:spPr bwMode="auto">
          <a:xfrm>
            <a:off x="1285852" y="1785926"/>
            <a:ext cx="6786610" cy="45720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lunovrat">
  <a:themeElements>
    <a:clrScheme name="Slunovrat">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lunovrat">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lunovrat">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1458</TotalTime>
  <Words>1357</Words>
  <Application>Microsoft Office PowerPoint</Application>
  <PresentationFormat>Předvádění na obrazovce (4:3)</PresentationFormat>
  <Paragraphs>192</Paragraphs>
  <Slides>31</Slides>
  <Notes>22</Notes>
  <HiddenSlides>0</HiddenSlides>
  <MMClips>7</MMClips>
  <ScaleCrop>false</ScaleCrop>
  <HeadingPairs>
    <vt:vector size="4" baseType="variant">
      <vt:variant>
        <vt:lpstr>Motiv</vt:lpstr>
      </vt:variant>
      <vt:variant>
        <vt:i4>1</vt:i4>
      </vt:variant>
      <vt:variant>
        <vt:lpstr>Nadpisy snímků</vt:lpstr>
      </vt:variant>
      <vt:variant>
        <vt:i4>31</vt:i4>
      </vt:variant>
    </vt:vector>
  </HeadingPairs>
  <TitlesOfParts>
    <vt:vector size="32" baseType="lpstr">
      <vt:lpstr>Slunovrat</vt:lpstr>
      <vt:lpstr>IP kamerové systémy  a využití analýzy obrazu</vt:lpstr>
      <vt:lpstr>Obsah</vt:lpstr>
      <vt:lpstr>IP kamera</vt:lpstr>
      <vt:lpstr>Objektiv</vt:lpstr>
      <vt:lpstr>Snímací čipy</vt:lpstr>
      <vt:lpstr>Snímek 6</vt:lpstr>
      <vt:lpstr>Snímek 7</vt:lpstr>
      <vt:lpstr>Procesor</vt:lpstr>
      <vt:lpstr>Komprese</vt:lpstr>
      <vt:lpstr>Kamerové systémy</vt:lpstr>
      <vt:lpstr>Centralizovaná analýzy obrazu</vt:lpstr>
      <vt:lpstr>Decentralizovaná analýza obrazu</vt:lpstr>
      <vt:lpstr>Srovnání výhod</vt:lpstr>
      <vt:lpstr>Inteligentní analýza obrazu</vt:lpstr>
      <vt:lpstr>Pre-procesing</vt:lpstr>
      <vt:lpstr>Výběr charakteristických rysů</vt:lpstr>
      <vt:lpstr>Segmentace</vt:lpstr>
      <vt:lpstr>Klasifikace</vt:lpstr>
      <vt:lpstr>Analýza chování</vt:lpstr>
      <vt:lpstr>Kvalita záznamu</vt:lpstr>
      <vt:lpstr>Analýza v dopravních systémech</vt:lpstr>
      <vt:lpstr>Detekce požáru</vt:lpstr>
      <vt:lpstr>Počítání specifických objektů</vt:lpstr>
      <vt:lpstr>Detekce sabotáže kamery</vt:lpstr>
      <vt:lpstr>Detekce pohybu, překročení linie</vt:lpstr>
      <vt:lpstr>Změna konstantních podmínek</vt:lpstr>
      <vt:lpstr>Detekce zastavení (postávání)</vt:lpstr>
      <vt:lpstr>Zaznamenání trajektorie, rychlosti objektu</vt:lpstr>
      <vt:lpstr>Odcizení a zanechání předmětu</vt:lpstr>
      <vt:lpstr>Rozpoznávání obličejů</vt:lpstr>
      <vt:lpstr>Rozpoznání osob na základě Bipedální lokomoce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Požadavky pojišťoven (ČAP) na zabezpečení objektů, pojistné třídy</dc:title>
  <dc:creator>romel</dc:creator>
  <cp:lastModifiedBy>Hrobinho</cp:lastModifiedBy>
  <cp:revision>47</cp:revision>
  <dcterms:created xsi:type="dcterms:W3CDTF">2012-03-20T21:43:54Z</dcterms:created>
  <dcterms:modified xsi:type="dcterms:W3CDTF">2012-05-31T08:33:18Z</dcterms:modified>
</cp:coreProperties>
</file>