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0"/>
  </p:notesMasterIdLst>
  <p:sldIdLst>
    <p:sldId id="256" r:id="rId2"/>
    <p:sldId id="295" r:id="rId3"/>
    <p:sldId id="413" r:id="rId4"/>
    <p:sldId id="305" r:id="rId5"/>
    <p:sldId id="414" r:id="rId6"/>
    <p:sldId id="435" r:id="rId7"/>
    <p:sldId id="306" r:id="rId8"/>
    <p:sldId id="307" r:id="rId9"/>
    <p:sldId id="308" r:id="rId10"/>
    <p:sldId id="309" r:id="rId11"/>
    <p:sldId id="310" r:id="rId12"/>
    <p:sldId id="311" r:id="rId13"/>
    <p:sldId id="316" r:id="rId14"/>
    <p:sldId id="313" r:id="rId15"/>
    <p:sldId id="415" r:id="rId16"/>
    <p:sldId id="416" r:id="rId17"/>
    <p:sldId id="299" r:id="rId18"/>
    <p:sldId id="317" r:id="rId19"/>
    <p:sldId id="320" r:id="rId20"/>
    <p:sldId id="321" r:id="rId21"/>
    <p:sldId id="417" r:id="rId22"/>
    <p:sldId id="322" r:id="rId23"/>
    <p:sldId id="318" r:id="rId24"/>
    <p:sldId id="328" r:id="rId25"/>
    <p:sldId id="418" r:id="rId26"/>
    <p:sldId id="419" r:id="rId27"/>
    <p:sldId id="329" r:id="rId28"/>
    <p:sldId id="332" r:id="rId29"/>
    <p:sldId id="330" r:id="rId30"/>
    <p:sldId id="420" r:id="rId31"/>
    <p:sldId id="333" r:id="rId32"/>
    <p:sldId id="421" r:id="rId33"/>
    <p:sldId id="422" r:id="rId34"/>
    <p:sldId id="436" r:id="rId35"/>
    <p:sldId id="334" r:id="rId36"/>
    <p:sldId id="335" r:id="rId37"/>
    <p:sldId id="423" r:id="rId38"/>
    <p:sldId id="424" r:id="rId39"/>
    <p:sldId id="336" r:id="rId40"/>
    <p:sldId id="337" r:id="rId41"/>
    <p:sldId id="425" r:id="rId42"/>
    <p:sldId id="339" r:id="rId43"/>
    <p:sldId id="341" r:id="rId44"/>
    <p:sldId id="426" r:id="rId45"/>
    <p:sldId id="427" r:id="rId46"/>
    <p:sldId id="428" r:id="rId47"/>
    <p:sldId id="437" r:id="rId48"/>
    <p:sldId id="302" r:id="rId49"/>
    <p:sldId id="343" r:id="rId50"/>
    <p:sldId id="344" r:id="rId51"/>
    <p:sldId id="429" r:id="rId52"/>
    <p:sldId id="430" r:id="rId53"/>
    <p:sldId id="431" r:id="rId54"/>
    <p:sldId id="348" r:id="rId55"/>
    <p:sldId id="432" r:id="rId56"/>
    <p:sldId id="438" r:id="rId57"/>
    <p:sldId id="349" r:id="rId58"/>
    <p:sldId id="351" r:id="rId59"/>
    <p:sldId id="352" r:id="rId60"/>
    <p:sldId id="356" r:id="rId61"/>
    <p:sldId id="353" r:id="rId62"/>
    <p:sldId id="433" r:id="rId63"/>
    <p:sldId id="434" r:id="rId64"/>
    <p:sldId id="357" r:id="rId65"/>
    <p:sldId id="342" r:id="rId66"/>
    <p:sldId id="301" r:id="rId67"/>
    <p:sldId id="358" r:id="rId68"/>
    <p:sldId id="359" r:id="rId69"/>
    <p:sldId id="360" r:id="rId70"/>
    <p:sldId id="361" r:id="rId71"/>
    <p:sldId id="362" r:id="rId72"/>
    <p:sldId id="363" r:id="rId73"/>
    <p:sldId id="364" r:id="rId74"/>
    <p:sldId id="365" r:id="rId75"/>
    <p:sldId id="366" r:id="rId76"/>
    <p:sldId id="369" r:id="rId77"/>
    <p:sldId id="370" r:id="rId78"/>
    <p:sldId id="371" r:id="rId79"/>
    <p:sldId id="372" r:id="rId80"/>
    <p:sldId id="373" r:id="rId81"/>
    <p:sldId id="374" r:id="rId82"/>
    <p:sldId id="375" r:id="rId83"/>
    <p:sldId id="376" r:id="rId84"/>
    <p:sldId id="377" r:id="rId85"/>
    <p:sldId id="378" r:id="rId86"/>
    <p:sldId id="379" r:id="rId87"/>
    <p:sldId id="382" r:id="rId88"/>
    <p:sldId id="296" r:id="rId89"/>
    <p:sldId id="384" r:id="rId90"/>
    <p:sldId id="387" r:id="rId91"/>
    <p:sldId id="388" r:id="rId92"/>
    <p:sldId id="439" r:id="rId93"/>
    <p:sldId id="389" r:id="rId94"/>
    <p:sldId id="390" r:id="rId95"/>
    <p:sldId id="391" r:id="rId96"/>
    <p:sldId id="393" r:id="rId97"/>
    <p:sldId id="394" r:id="rId98"/>
    <p:sldId id="395" r:id="rId99"/>
    <p:sldId id="396" r:id="rId100"/>
    <p:sldId id="397" r:id="rId101"/>
    <p:sldId id="398" r:id="rId102"/>
    <p:sldId id="399" r:id="rId103"/>
    <p:sldId id="400" r:id="rId104"/>
    <p:sldId id="401" r:id="rId105"/>
    <p:sldId id="402" r:id="rId106"/>
    <p:sldId id="403" r:id="rId107"/>
    <p:sldId id="404" r:id="rId108"/>
    <p:sldId id="405" r:id="rId109"/>
    <p:sldId id="406" r:id="rId110"/>
    <p:sldId id="441" r:id="rId111"/>
    <p:sldId id="298" r:id="rId112"/>
    <p:sldId id="385" r:id="rId113"/>
    <p:sldId id="407" r:id="rId114"/>
    <p:sldId id="408" r:id="rId115"/>
    <p:sldId id="409" r:id="rId116"/>
    <p:sldId id="410" r:id="rId117"/>
    <p:sldId id="412" r:id="rId118"/>
    <p:sldId id="292" r:id="rId119"/>
  </p:sldIdLst>
  <p:sldSz cx="9144000" cy="6858000" type="screen4x3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B57"/>
    <a:srgbClr val="DB93FF"/>
    <a:srgbClr val="FFE285"/>
    <a:srgbClr val="81FF81"/>
    <a:srgbClr val="159BFF"/>
    <a:srgbClr val="0D97FF"/>
    <a:srgbClr val="00FFFF"/>
    <a:srgbClr val="00FF00"/>
    <a:srgbClr val="FF3399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88" autoAdjust="0"/>
    <p:restoredTop sz="94671" autoAdjust="0"/>
  </p:normalViewPr>
  <p:slideViewPr>
    <p:cSldViewPr>
      <p:cViewPr>
        <p:scale>
          <a:sx n="70" d="100"/>
          <a:sy n="70" d="100"/>
        </p:scale>
        <p:origin x="-1386" y="-9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150" y="94056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theme" Target="theme/theme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tableStyles" Target="tableStyles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presProps" Target="pres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443F3C-FF02-4451-845B-1F13429A1DB4}" type="datetimeFigureOut">
              <a:rPr lang="cs-CZ" smtClean="0"/>
              <a:t>20.5.2012</a:t>
            </a:fld>
            <a:endParaRPr lang="cs-CZ"/>
          </a:p>
        </p:txBody>
      </p:sp>
      <p:sp>
        <p:nvSpPr>
          <p:cNvPr id="4" name="Zástupný symbol pro obrázek snímku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cs-CZ"/>
          </a:p>
        </p:txBody>
      </p:sp>
      <p:sp>
        <p:nvSpPr>
          <p:cNvPr id="5" name="Zástupný symbol pro poznámky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E2B6DF1-4E1C-4A7C-8619-0E836B33F07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776726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2B6DF1-4E1C-4A7C-8619-0E836B33F07F}" type="slidenum">
              <a:rPr lang="cs-CZ" smtClean="0"/>
              <a:t>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401378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2B6DF1-4E1C-4A7C-8619-0E836B33F07F}" type="slidenum">
              <a:rPr lang="cs-CZ" smtClean="0"/>
              <a:t>12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580757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2B6DF1-4E1C-4A7C-8619-0E836B33F07F}" type="slidenum">
              <a:rPr lang="cs-CZ" smtClean="0"/>
              <a:t>13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580757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2B6DF1-4E1C-4A7C-8619-0E836B33F07F}" type="slidenum">
              <a:rPr lang="cs-CZ" smtClean="0"/>
              <a:t>14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580757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2B6DF1-4E1C-4A7C-8619-0E836B33F07F}" type="slidenum">
              <a:rPr lang="cs-CZ" smtClean="0"/>
              <a:t>15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580757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2B6DF1-4E1C-4A7C-8619-0E836B33F07F}" type="slidenum">
              <a:rPr lang="cs-CZ" smtClean="0"/>
              <a:t>16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580757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 smtClean="0"/>
              <a:t>Kliknutím lze upravit styl předlohy.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C434C3-F3CC-4B13-853D-08F94198DBF2}" type="datetime1">
              <a:rPr lang="cs-CZ" smtClean="0"/>
              <a:t>20.5.2012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317301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95760D-E1D8-4E0C-8530-754C5E85EB20}" type="datetime1">
              <a:rPr lang="cs-CZ" smtClean="0"/>
              <a:t>20.5.2012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558550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544B4E-423C-4C17-8780-8AB62CCC6BB8}" type="datetime1">
              <a:rPr lang="cs-CZ" smtClean="0"/>
              <a:t>20.5.2012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671311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18E74E-A629-4D7D-B4B9-F214C345CB7B}" type="datetime1">
              <a:rPr lang="cs-CZ" smtClean="0"/>
              <a:t>20.5.2012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861805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F503B4-92BF-4C6D-84EF-49DEB69DE108}" type="datetime1">
              <a:rPr lang="cs-CZ" smtClean="0"/>
              <a:t>20.5.2012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463443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EE55C9-CCA6-4E2C-8CB0-45D722A8513D}" type="datetime1">
              <a:rPr lang="cs-CZ" smtClean="0"/>
              <a:t>20.5.2012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339310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835F38-662A-4997-8890-1843FA3BAE2A}" type="datetime1">
              <a:rPr lang="cs-CZ" smtClean="0"/>
              <a:t>20.5.2012</a:t>
            </a:fld>
            <a:endParaRPr 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328891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940F19-D311-472D-8656-79C782A55E25}" type="datetime1">
              <a:rPr lang="cs-CZ" smtClean="0"/>
              <a:t>20.5.2012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7689981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6C7694-8FA9-4A03-BAA0-F7223EB2150A}" type="datetime1">
              <a:rPr lang="cs-CZ" smtClean="0"/>
              <a:t>20.5.2012</a:t>
            </a:fld>
            <a:endParaRPr 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686199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4F71F5-5766-45D7-BDB7-BF04127B7C0F}" type="datetime1">
              <a:rPr lang="cs-CZ" smtClean="0"/>
              <a:t>20.5.2012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22900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81A309-6D0B-49F6-83E3-768BFE079649}" type="datetime1">
              <a:rPr lang="cs-CZ" smtClean="0"/>
              <a:t>20.5.2012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53124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pct25">
          <a:fgClr>
            <a:srgbClr val="159BFF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4B67C9-7688-4656-93BA-80122EA7FC16}" type="datetime1">
              <a:rPr lang="cs-CZ" smtClean="0"/>
              <a:t>20.5.2012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4B3470-2C30-4509-9F4A-5D29148F338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26697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65.png"/><Relationship Id="rId7" Type="http://schemas.openxmlformats.org/officeDocument/2006/relationships/image" Target="../media/image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5" Type="http://schemas.openxmlformats.org/officeDocument/2006/relationships/image" Target="../media/image7.gif"/><Relationship Id="rId10" Type="http://schemas.openxmlformats.org/officeDocument/2006/relationships/image" Target="../media/image6.png"/><Relationship Id="rId4" Type="http://schemas.openxmlformats.org/officeDocument/2006/relationships/image" Target="../media/image66.png"/><Relationship Id="rId9" Type="http://schemas.openxmlformats.org/officeDocument/2006/relationships/image" Target="../media/image3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hyperlink" Target="http://www.seznamsebezpecne.cz/desatero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z/" TargetMode="External"/><Relationship Id="rId13" Type="http://schemas.openxmlformats.org/officeDocument/2006/relationships/image" Target="../media/image6.png"/><Relationship Id="rId3" Type="http://schemas.openxmlformats.org/officeDocument/2006/relationships/hyperlink" Target="http://www.seznamsebezpecne.cz/desatero" TargetMode="External"/><Relationship Id="rId7" Type="http://schemas.openxmlformats.org/officeDocument/2006/relationships/hyperlink" Target="https://www.facebook.com/" TargetMode="External"/><Relationship Id="rId12" Type="http://schemas.openxmlformats.org/officeDocument/2006/relationships/image" Target="../media/image3.png"/><Relationship Id="rId2" Type="http://schemas.openxmlformats.org/officeDocument/2006/relationships/hyperlink" Target="http://cs.wikipedia.org/wiki/Klokan_rud%C3%BD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seznam.cz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://www.root.cz/zpravicky/pet-skrytych-nebezpeci-facebooku/" TargetMode="External"/><Relationship Id="rId10" Type="http://schemas.openxmlformats.org/officeDocument/2006/relationships/image" Target="../media/image5.png"/><Relationship Id="rId4" Type="http://schemas.openxmlformats.org/officeDocument/2006/relationships/hyperlink" Target="http://magazin.libimseti.cz/lifestyle/3314-facebook-neni-tak-dokonaly" TargetMode="External"/><Relationship Id="rId9" Type="http://schemas.openxmlformats.org/officeDocument/2006/relationships/image" Target="../media/image2.png"/><Relationship Id="rId14" Type="http://schemas.openxmlformats.org/officeDocument/2006/relationships/image" Target="../media/image7.gi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5.png"/><Relationship Id="rId3" Type="http://schemas.openxmlformats.org/officeDocument/2006/relationships/slide" Target="slide15.xml"/><Relationship Id="rId7" Type="http://schemas.openxmlformats.org/officeDocument/2006/relationships/slide" Target="slide13.xml"/><Relationship Id="rId12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11" Type="http://schemas.openxmlformats.org/officeDocument/2006/relationships/image" Target="../media/image7.gif"/><Relationship Id="rId5" Type="http://schemas.openxmlformats.org/officeDocument/2006/relationships/slide" Target="slide16.xml"/><Relationship Id="rId15" Type="http://schemas.openxmlformats.org/officeDocument/2006/relationships/image" Target="../media/image3.png"/><Relationship Id="rId10" Type="http://schemas.openxmlformats.org/officeDocument/2006/relationships/image" Target="../media/image16.png"/><Relationship Id="rId4" Type="http://schemas.openxmlformats.org/officeDocument/2006/relationships/image" Target="../media/image14.png"/><Relationship Id="rId9" Type="http://schemas.openxmlformats.org/officeDocument/2006/relationships/slide" Target="slide14.xml"/><Relationship Id="rId1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1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image" Target="../media/image17.g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1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gif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image" Target="../media/image17.g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1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gif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Relationship Id="rId9" Type="http://schemas.openxmlformats.org/officeDocument/2006/relationships/image" Target="../media/image8.gi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0.png"/><Relationship Id="rId7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5" Type="http://schemas.openxmlformats.org/officeDocument/2006/relationships/image" Target="../media/image7.gif"/><Relationship Id="rId10" Type="http://schemas.openxmlformats.org/officeDocument/2006/relationships/image" Target="../media/image6.png"/><Relationship Id="rId4" Type="http://schemas.openxmlformats.org/officeDocument/2006/relationships/image" Target="../media/image21.png"/><Relationship Id="rId9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5.png"/><Relationship Id="rId7" Type="http://schemas.openxmlformats.org/officeDocument/2006/relationships/image" Target="../media/image22.png"/><Relationship Id="rId12" Type="http://schemas.openxmlformats.org/officeDocument/2006/relationships/image" Target="../media/image8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slide" Target="slide25.xml"/><Relationship Id="rId5" Type="http://schemas.openxmlformats.org/officeDocument/2006/relationships/image" Target="../media/image3.png"/><Relationship Id="rId10" Type="http://schemas.openxmlformats.org/officeDocument/2006/relationships/image" Target="../media/image7.gif"/><Relationship Id="rId4" Type="http://schemas.openxmlformats.org/officeDocument/2006/relationships/image" Target="../media/image4.png"/><Relationship Id="rId9" Type="http://schemas.openxmlformats.org/officeDocument/2006/relationships/image" Target="../media/image24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5.png"/><Relationship Id="rId7" Type="http://schemas.openxmlformats.org/officeDocument/2006/relationships/image" Target="../media/image2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10" Type="http://schemas.openxmlformats.org/officeDocument/2006/relationships/image" Target="../media/image7.gif"/><Relationship Id="rId4" Type="http://schemas.openxmlformats.org/officeDocument/2006/relationships/image" Target="../media/image4.png"/><Relationship Id="rId9" Type="http://schemas.openxmlformats.org/officeDocument/2006/relationships/image" Target="../media/image24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5.png"/><Relationship Id="rId7" Type="http://schemas.openxmlformats.org/officeDocument/2006/relationships/image" Target="../media/image5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5" Type="http://schemas.openxmlformats.org/officeDocument/2006/relationships/image" Target="../media/image7.gif"/><Relationship Id="rId4" Type="http://schemas.openxmlformats.org/officeDocument/2006/relationships/image" Target="../media/image6.png"/><Relationship Id="rId9" Type="http://schemas.openxmlformats.org/officeDocument/2006/relationships/image" Target="../media/image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5.png"/><Relationship Id="rId7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gif"/><Relationship Id="rId5" Type="http://schemas.openxmlformats.org/officeDocument/2006/relationships/image" Target="../media/image2.png"/><Relationship Id="rId4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10" Type="http://schemas.openxmlformats.org/officeDocument/2006/relationships/image" Target="../media/image8.gif"/><Relationship Id="rId4" Type="http://schemas.openxmlformats.org/officeDocument/2006/relationships/image" Target="../media/image2.png"/><Relationship Id="rId9" Type="http://schemas.openxmlformats.org/officeDocument/2006/relationships/slide" Target="slide30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Relationship Id="rId9" Type="http://schemas.openxmlformats.org/officeDocument/2006/relationships/image" Target="../media/image8.gif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26.png"/><Relationship Id="rId7" Type="http://schemas.openxmlformats.org/officeDocument/2006/relationships/image" Target="../media/image5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11" Type="http://schemas.openxmlformats.org/officeDocument/2006/relationships/image" Target="../media/image8.gif"/><Relationship Id="rId5" Type="http://schemas.openxmlformats.org/officeDocument/2006/relationships/image" Target="../media/image7.gif"/><Relationship Id="rId10" Type="http://schemas.openxmlformats.org/officeDocument/2006/relationships/slide" Target="slide32.xml"/><Relationship Id="rId4" Type="http://schemas.openxmlformats.org/officeDocument/2006/relationships/image" Target="../media/image4.png"/><Relationship Id="rId9" Type="http://schemas.openxmlformats.org/officeDocument/2006/relationships/image" Target="../media/image6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gif"/><Relationship Id="rId5" Type="http://schemas.openxmlformats.org/officeDocument/2006/relationships/image" Target="../media/image30.gif"/><Relationship Id="rId4" Type="http://schemas.openxmlformats.org/officeDocument/2006/relationships/image" Target="../media/image2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gif"/><Relationship Id="rId5" Type="http://schemas.openxmlformats.org/officeDocument/2006/relationships/image" Target="../media/image30.gif"/><Relationship Id="rId4" Type="http://schemas.openxmlformats.org/officeDocument/2006/relationships/image" Target="../media/image34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26.png"/><Relationship Id="rId7" Type="http://schemas.openxmlformats.org/officeDocument/2006/relationships/image" Target="../media/image5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5" Type="http://schemas.openxmlformats.org/officeDocument/2006/relationships/image" Target="../media/image7.gif"/><Relationship Id="rId4" Type="http://schemas.openxmlformats.org/officeDocument/2006/relationships/image" Target="../media/image4.png"/><Relationship Id="rId9" Type="http://schemas.openxmlformats.org/officeDocument/2006/relationships/image" Target="../media/image6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5" Type="http://schemas.openxmlformats.org/officeDocument/2006/relationships/image" Target="../media/image7.gif"/><Relationship Id="rId4" Type="http://schemas.openxmlformats.org/officeDocument/2006/relationships/image" Target="../media/image35.png"/><Relationship Id="rId9" Type="http://schemas.openxmlformats.org/officeDocument/2006/relationships/image" Target="../media/image6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37.png"/><Relationship Id="rId7" Type="http://schemas.openxmlformats.org/officeDocument/2006/relationships/image" Target="../media/image4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2.png"/><Relationship Id="rId4" Type="http://schemas.openxmlformats.org/officeDocument/2006/relationships/image" Target="../media/image7.gif"/><Relationship Id="rId9" Type="http://schemas.openxmlformats.org/officeDocument/2006/relationships/image" Target="../media/image6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slide" Target="slide38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Relationship Id="rId9" Type="http://schemas.openxmlformats.org/officeDocument/2006/relationships/image" Target="../media/image8.gi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7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Relationship Id="rId9" Type="http://schemas.openxmlformats.org/officeDocument/2006/relationships/image" Target="../media/image8.gi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10" Type="http://schemas.openxmlformats.org/officeDocument/2006/relationships/image" Target="../media/image8.gif"/><Relationship Id="rId4" Type="http://schemas.openxmlformats.org/officeDocument/2006/relationships/image" Target="../media/image2.png"/><Relationship Id="rId9" Type="http://schemas.openxmlformats.org/officeDocument/2006/relationships/slide" Target="slide4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gif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gi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slide" Target="slide44.xml"/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Relationship Id="rId9" Type="http://schemas.openxmlformats.org/officeDocument/2006/relationships/image" Target="../media/image8.gi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gif"/><Relationship Id="rId7" Type="http://schemas.openxmlformats.org/officeDocument/2006/relationships/image" Target="../media/image45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gif"/><Relationship Id="rId5" Type="http://schemas.openxmlformats.org/officeDocument/2006/relationships/image" Target="../media/image43.png"/><Relationship Id="rId4" Type="http://schemas.openxmlformats.org/officeDocument/2006/relationships/image" Target="../media/image42.gi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slide" Target="slide46.xml"/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Relationship Id="rId9" Type="http://schemas.openxmlformats.org/officeDocument/2006/relationships/image" Target="../media/image8.gi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7.gi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2.gif"/><Relationship Id="rId4" Type="http://schemas.openxmlformats.org/officeDocument/2006/relationships/image" Target="../media/image11.gi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47.png"/><Relationship Id="rId7" Type="http://schemas.openxmlformats.org/officeDocument/2006/relationships/image" Target="../media/image4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8.gif"/><Relationship Id="rId5" Type="http://schemas.openxmlformats.org/officeDocument/2006/relationships/image" Target="../media/image2.png"/><Relationship Id="rId10" Type="http://schemas.openxmlformats.org/officeDocument/2006/relationships/slide" Target="slide51.xml"/><Relationship Id="rId4" Type="http://schemas.openxmlformats.org/officeDocument/2006/relationships/image" Target="../media/image7.gif"/><Relationship Id="rId9" Type="http://schemas.openxmlformats.org/officeDocument/2006/relationships/image" Target="../media/image6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gif"/><Relationship Id="rId7" Type="http://schemas.openxmlformats.org/officeDocument/2006/relationships/image" Target="../media/image45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gif"/><Relationship Id="rId5" Type="http://schemas.openxmlformats.org/officeDocument/2006/relationships/image" Target="../media/image43.png"/><Relationship Id="rId4" Type="http://schemas.openxmlformats.org/officeDocument/2006/relationships/image" Target="../media/image42.gif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47.png"/><Relationship Id="rId7" Type="http://schemas.openxmlformats.org/officeDocument/2006/relationships/image" Target="../media/image4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8.gif"/><Relationship Id="rId5" Type="http://schemas.openxmlformats.org/officeDocument/2006/relationships/image" Target="../media/image2.png"/><Relationship Id="rId10" Type="http://schemas.openxmlformats.org/officeDocument/2006/relationships/slide" Target="slide53.xml"/><Relationship Id="rId4" Type="http://schemas.openxmlformats.org/officeDocument/2006/relationships/image" Target="../media/image7.gif"/><Relationship Id="rId9" Type="http://schemas.openxmlformats.org/officeDocument/2006/relationships/image" Target="../media/image6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image" Target="../media/image12.gif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slide" Target="slide55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Relationship Id="rId9" Type="http://schemas.openxmlformats.org/officeDocument/2006/relationships/image" Target="../media/image8.gi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gif"/><Relationship Id="rId7" Type="http://schemas.openxmlformats.org/officeDocument/2006/relationships/image" Target="../media/image50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2.gif"/><Relationship Id="rId5" Type="http://schemas.openxmlformats.org/officeDocument/2006/relationships/image" Target="../media/image41.gif"/><Relationship Id="rId4" Type="http://schemas.openxmlformats.org/officeDocument/2006/relationships/image" Target="../media/image45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54.png"/><Relationship Id="rId7" Type="http://schemas.openxmlformats.org/officeDocument/2006/relationships/image" Target="../media/image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2.png"/><Relationship Id="rId4" Type="http://schemas.openxmlformats.org/officeDocument/2006/relationships/image" Target="../media/image7.gif"/><Relationship Id="rId9" Type="http://schemas.openxmlformats.org/officeDocument/2006/relationships/image" Target="../media/image6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10" Type="http://schemas.openxmlformats.org/officeDocument/2006/relationships/image" Target="../media/image8.gif"/><Relationship Id="rId4" Type="http://schemas.openxmlformats.org/officeDocument/2006/relationships/image" Target="../media/image2.png"/><Relationship Id="rId9" Type="http://schemas.openxmlformats.org/officeDocument/2006/relationships/slide" Target="slide6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gif"/><Relationship Id="rId7" Type="http://schemas.openxmlformats.org/officeDocument/2006/relationships/image" Target="../media/image55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2.gif"/><Relationship Id="rId5" Type="http://schemas.openxmlformats.org/officeDocument/2006/relationships/image" Target="../media/image41.gif"/><Relationship Id="rId4" Type="http://schemas.openxmlformats.org/officeDocument/2006/relationships/image" Target="../media/image45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gif"/><Relationship Id="rId7" Type="http://schemas.openxmlformats.org/officeDocument/2006/relationships/image" Target="../media/image3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57.png"/><Relationship Id="rId7" Type="http://schemas.openxmlformats.org/officeDocument/2006/relationships/image" Target="../media/image4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2.png"/><Relationship Id="rId4" Type="http://schemas.openxmlformats.org/officeDocument/2006/relationships/image" Target="../media/image7.gif"/><Relationship Id="rId9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25">
          <a:fgClr>
            <a:srgbClr val="0070C0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6"/>
          <p:cNvSpPr>
            <a:spLocks noChangeArrowheads="1"/>
          </p:cNvSpPr>
          <p:nvPr/>
        </p:nvSpPr>
        <p:spPr bwMode="auto">
          <a:xfrm>
            <a:off x="0" y="0"/>
            <a:ext cx="1524000" cy="6858000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10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782" y="119569"/>
            <a:ext cx="1259854" cy="1659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cs-CZ" dirty="0" smtClean="0"/>
              <a:t>INTERNET</a:t>
            </a:r>
            <a:endParaRPr lang="cs-CZ" sz="1100" dirty="0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cs-CZ" dirty="0" smtClean="0"/>
              <a:t>Učební materiál do předmětu Informační </a:t>
            </a:r>
            <a:r>
              <a:rPr lang="cs-CZ" dirty="0"/>
              <a:t>a komunikační </a:t>
            </a:r>
            <a:r>
              <a:rPr lang="cs-CZ" dirty="0" smtClean="0"/>
              <a:t>technologie</a:t>
            </a:r>
            <a:endParaRPr lang="cs-CZ" dirty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pSp>
        <p:nvGrpSpPr>
          <p:cNvPr id="7" name="Group 1388" descr="Stack of books"/>
          <p:cNvGrpSpPr>
            <a:grpSpLocks noChangeAspect="1"/>
          </p:cNvGrpSpPr>
          <p:nvPr/>
        </p:nvGrpSpPr>
        <p:grpSpPr bwMode="auto">
          <a:xfrm>
            <a:off x="152400" y="1981200"/>
            <a:ext cx="1196975" cy="4525963"/>
            <a:chOff x="96" y="1248"/>
            <a:chExt cx="754" cy="2851"/>
          </a:xfrm>
        </p:grpSpPr>
        <p:sp>
          <p:nvSpPr>
            <p:cNvPr id="8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103" name="Rectangle 13"/>
          <p:cNvSpPr>
            <a:spLocks noChangeArrowheads="1"/>
          </p:cNvSpPr>
          <p:nvPr/>
        </p:nvSpPr>
        <p:spPr bwMode="auto">
          <a:xfrm>
            <a:off x="3178915" y="2415381"/>
            <a:ext cx="2761237" cy="826295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2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704" y="289916"/>
            <a:ext cx="703683" cy="67553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3768" y="590827"/>
            <a:ext cx="695147" cy="66492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3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9673" y="1028824"/>
            <a:ext cx="703683" cy="67661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4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704" y="1170634"/>
            <a:ext cx="703683" cy="70368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5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6704" y="1522475"/>
            <a:ext cx="691356" cy="64014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58585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Co je </a:t>
            </a:r>
            <a:r>
              <a:rPr lang="cs-CZ" b="1" i="1" dirty="0" smtClean="0">
                <a:solidFill>
                  <a:srgbClr val="0070C0"/>
                </a:solidFill>
              </a:rPr>
              <a:t>Internet</a:t>
            </a:r>
            <a:r>
              <a:rPr lang="cs-CZ" dirty="0" smtClean="0"/>
              <a:t>?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Z toho, co jsme si teď řekli, bychom si konečně mohli říct, co to ten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internet</a:t>
            </a:r>
            <a:r>
              <a:rPr lang="cs-CZ" dirty="0" smtClean="0">
                <a:sym typeface="Wingdings" pitchFamily="2" charset="2"/>
              </a:rPr>
              <a:t> vlastně je</a:t>
            </a:r>
            <a:endParaRPr lang="cs-CZ" u="sng" dirty="0">
              <a:uFill>
                <a:solidFill>
                  <a:srgbClr val="0070C0"/>
                </a:solidFill>
              </a:uFill>
              <a:sym typeface="Wingdings" pitchFamily="2" charset="2"/>
            </a:endParaRPr>
          </a:p>
          <a:p>
            <a:pPr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Internet je </a:t>
            </a:r>
          </a:p>
          <a:p>
            <a:pPr lvl="1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Nekonečná zásoba informací</a:t>
            </a:r>
          </a:p>
          <a:p>
            <a:pPr lvl="1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Celosvětová síť vzájemně propojených počítačů</a:t>
            </a: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95386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Máme otevřený nějaký svůj email a chceme začít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Nejprve si najdeme tlačítko, kde bude nápis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Napiš email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Nový e-mail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Napsat email </a:t>
            </a:r>
            <a:r>
              <a:rPr lang="cs-CZ" dirty="0" smtClean="0">
                <a:sym typeface="Wingdings" pitchFamily="2" charset="2"/>
              </a:rPr>
              <a:t>nebo nějaký podobný a klikneme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 kliknutí se nám                                                       na obrazovce objeví                                                  několik okýnek, která                                                  můžou vypadat třeba                                                     takto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573016"/>
            <a:ext cx="4255020" cy="272321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Šipka doprava 5"/>
          <p:cNvSpPr/>
          <p:nvPr/>
        </p:nvSpPr>
        <p:spPr>
          <a:xfrm rot="20617215">
            <a:off x="3550851" y="5527692"/>
            <a:ext cx="2218401" cy="369332"/>
          </a:xfrm>
          <a:prstGeom prst="right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2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3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6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7" name="Obrázek 1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8" name="Obrázek 10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62549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A co musíme vyplnit?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Emailovou adresu kamaráda </a:t>
            </a:r>
            <a:r>
              <a:rPr lang="cs-CZ" dirty="0" smtClean="0">
                <a:sym typeface="Wingdings" pitchFamily="2" charset="2"/>
              </a:rPr>
              <a:t>– email by sám nevěděl, komu jsme chtěli email poslat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Předmět</a:t>
            </a:r>
            <a:r>
              <a:rPr lang="cs-CZ" dirty="0" smtClean="0">
                <a:sym typeface="Wingdings" pitchFamily="2" charset="2"/>
              </a:rPr>
              <a:t> – to znamená, o čem píšeme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Vyplnit toto políčko je také důležité – kdyby si ten náš email chtěl kamarád přečíst za nějakou dobu a mezitím mu přišlo spousto dalších zpráv, těžko by jej mezi těmi všemi emaily hledal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Pokud bychom ale vyplnili políčko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předmět</a:t>
            </a:r>
            <a:r>
              <a:rPr lang="cs-CZ" b="1" dirty="0" smtClean="0">
                <a:sym typeface="Wingdings" pitchFamily="2" charset="2"/>
              </a:rPr>
              <a:t> </a:t>
            </a:r>
            <a:r>
              <a:rPr lang="cs-CZ" dirty="0" smtClean="0">
                <a:sym typeface="Wingdings" pitchFamily="2" charset="2"/>
              </a:rPr>
              <a:t>slovem </a:t>
            </a:r>
            <a:r>
              <a:rPr lang="cs-CZ" b="1" dirty="0" err="1" smtClean="0">
                <a:sym typeface="Wingdings" pitchFamily="2" charset="2"/>
              </a:rPr>
              <a:t>prazdniny</a:t>
            </a:r>
            <a:r>
              <a:rPr lang="cs-CZ" dirty="0" smtClean="0">
                <a:sym typeface="Wingdings" pitchFamily="2" charset="2"/>
              </a:rPr>
              <a:t>, hledal by kamarád podle tohoto slova a hledalo by se mu lépe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999278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Další, co vyplňujeme, je pole pro psaní textu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My jsme se psát zatím ještě neučili, nevadí, aspoň si řekneme, co má v tomto políčku správně být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Text emailu se naučíme psát sami, až budeme umět pracovat s textem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V textu emailu by nemělo chybět oslovení – třeba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Ahoj Pepo </a:t>
            </a:r>
            <a:r>
              <a:rPr lang="cs-CZ" dirty="0" smtClean="0">
                <a:sym typeface="Wingdings" pitchFamily="2" charset="2"/>
              </a:rPr>
              <a:t>nebo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Milý Tome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Potom můžeme napsat třeba kde jsme, co děláme, proč mu píšeme a co bychom mu chtěli říct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Na konec emailu bychom se měli podepsat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35157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A proč se podepisovat?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Jestli kamarád naši emailovou adresu má nebo ji zná, bude vědět, kdo mu píše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Co ale pokud ji nezná a my si navíc vymyslíme takovou, ze které to ani poznat nemůže – třeba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ja123@seznam.cz</a:t>
            </a:r>
            <a:r>
              <a:rPr lang="cs-CZ" dirty="0" smtClean="0">
                <a:sym typeface="Wingdings" pitchFamily="2" charset="2"/>
              </a:rPr>
              <a:t> – </a:t>
            </a:r>
            <a:r>
              <a:rPr lang="cs-CZ" i="1" dirty="0" smtClean="0">
                <a:sym typeface="Wingdings" pitchFamily="2" charset="2"/>
              </a:rPr>
              <a:t>kdo by z takové adresy poznal, od koho mu email přišel?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Právě proto nakonec napíšeme třeba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S pozdravem Petr Malý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Takto vyplněný email už bychom mohli odeslat...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16161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Ale co ty fotky, které chceme, aby kamarád viděl?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Ty můžeme k emailu klidně přiložit… k tomu ale potřebujeme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Mít je v počítači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Vědět, kde přesně v počítači jsou</a:t>
            </a:r>
          </a:p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>
                <a:sym typeface="Wingdings" pitchFamily="2" charset="2"/>
              </a:rPr>
              <a:t>J</a:t>
            </a:r>
            <a:r>
              <a:rPr lang="cs-CZ" i="1" dirty="0" smtClean="0">
                <a:sym typeface="Wingdings" pitchFamily="2" charset="2"/>
              </a:rPr>
              <a:t>ak k emailu přiložíme fotky?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Najdeme si tlačítko, které se jmenuje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Připojit soubor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Připojit přílohu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Přiložit k emailu soubor </a:t>
            </a:r>
            <a:r>
              <a:rPr lang="cs-CZ" dirty="0" smtClean="0">
                <a:sym typeface="Wingdings" pitchFamily="2" charset="2"/>
              </a:rPr>
              <a:t>nebo nějak podobně a klikneme na něj myší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0605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Pokud jsme na něj kliknuli, objeví se buď další tlačítko, které se bude jmenovat podobně jako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Vybrat soubor </a:t>
            </a:r>
            <a:r>
              <a:rPr lang="cs-CZ" dirty="0" smtClean="0">
                <a:sym typeface="Wingdings" pitchFamily="2" charset="2"/>
              </a:rPr>
              <a:t>nebo nám náš email zrovna nabídne okýnko,                                                       kde máme soubor                                                         najít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Tak soubor najdeme                                                     a klikneme dolů                                                                  na tlačítko                                                                     nebo</a:t>
            </a:r>
            <a:endParaRPr lang="cs-CZ" dirty="0">
              <a:sym typeface="Wingdings" pitchFamily="2" charset="2"/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6065" y="2996952"/>
            <a:ext cx="4661270" cy="327585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5642872"/>
            <a:ext cx="1101849" cy="35113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4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5210720"/>
            <a:ext cx="1101849" cy="36728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3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4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6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7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8" name="Obrázek 10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9" name="Obrázek 10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0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1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95319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Okýnko zmizne a my máme připojenou přílohu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Jestli chceme k emailu připojit víc příloh, přidáme je úplně stejně jako teď tuto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S přílohami to ale nepřeháníme, email by je nemusel všechny unést a neodeslal by se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Kromě fotek můžeme k emailu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jako přílohu připojit obrázky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,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video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,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písničku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 nebo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jakýkoliv jiný soubor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, který máme v počítači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5355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Kdybychom ten samý email chtěli poslat ne jednomu, ale třeba třem kamarádům, nemusíme ho psát třikrát, stačí, když do políčka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Komu</a:t>
            </a:r>
            <a:r>
              <a:rPr lang="cs-CZ" dirty="0" smtClean="0">
                <a:sym typeface="Wingdings" pitchFamily="2" charset="2"/>
              </a:rPr>
              <a:t> zadáme emailové adresy všech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Pokud už máme v emailu všechno, co jsme chtěli, najedeme myší na tlačítko s nápisem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Odeslat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Odeslat email</a:t>
            </a:r>
            <a:r>
              <a:rPr lang="cs-CZ" b="1" dirty="0" smtClean="0">
                <a:sym typeface="Wingdings" pitchFamily="2" charset="2"/>
              </a:rPr>
              <a:t> </a:t>
            </a:r>
            <a:r>
              <a:rPr lang="cs-CZ" dirty="0" smtClean="0">
                <a:sym typeface="Wingdings" pitchFamily="2" charset="2"/>
              </a:rPr>
              <a:t>anebo podobné a klikneme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86123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Tak už umíme správně napsat email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Že to nebylo vůbec těžké?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Čtení emailu je ještě jednodušší a bude to pro nás fakt hračka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Emaily, které nám někdo napsal se řadí do složky s názvem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Doručená pošta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Doručené</a:t>
            </a:r>
            <a:r>
              <a:rPr lang="cs-CZ" dirty="0" smtClean="0">
                <a:sym typeface="Wingdings" pitchFamily="2" charset="2"/>
              </a:rPr>
              <a:t> nebo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Příchozí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Zase platí, že název složky nemusí být úplně stejný, bude ale podobný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01894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Pokud máme složku s našimi emaily otevřenou, vidíme seřazený seznam emailů, které nám od někoho přišly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Nepřečtené emaily poznáme tak, že bývají nějak zvýrazněné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Přečteme si je tak, že na ně myší najedeme a klikneme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Email se mám otevře a my se v něm kolečkem myši nebo posuvníkem napravo posouváme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5131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Umíme si vůbec představit, že by internet neexistoval?</a:t>
            </a:r>
          </a:p>
          <a:p>
            <a:pPr lvl="1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Většina z vás si to asi představit neumí – </a:t>
            </a:r>
            <a:r>
              <a:rPr lang="cs-CZ" i="1" dirty="0" smtClean="0">
                <a:sym typeface="Wingdings" pitchFamily="2" charset="2"/>
              </a:rPr>
              <a:t>co bychom bez něj dělali, že?</a:t>
            </a:r>
            <a:r>
              <a:rPr lang="cs-CZ" dirty="0" smtClean="0">
                <a:sym typeface="Wingdings" pitchFamily="2" charset="2"/>
              </a:rPr>
              <a:t> </a:t>
            </a:r>
          </a:p>
          <a:p>
            <a:pPr lvl="1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Na to se můžeme zeptat mamky s taťkou nebo babičky s dědou – když jim bylo tolik, kolik je teď vám, internet doma ani ve škole neměli </a:t>
            </a:r>
          </a:p>
          <a:p>
            <a:pPr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My ale máme to štěstí, že už internet máme a proto se pojďme naučit, jak s ním správně pracovat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76787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70C0"/>
                </a:solidFill>
              </a:rPr>
              <a:t> 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342900" lvl="1" indent="-342900">
              <a:buClr>
                <a:srgbClr val="0070C0"/>
              </a:buClr>
              <a:buFont typeface="Wingdings" pitchFamily="2" charset="2"/>
              <a:buChar char="§"/>
            </a:pPr>
            <a:endParaRPr lang="cs-CZ" sz="4400" i="1" dirty="0" smtClean="0">
              <a:sym typeface="Wingdings" pitchFamily="2" charset="2"/>
            </a:endParaRPr>
          </a:p>
          <a:p>
            <a:pPr marL="0" lvl="1" indent="0">
              <a:buClr>
                <a:srgbClr val="0070C0"/>
              </a:buClr>
              <a:buNone/>
            </a:pPr>
            <a:r>
              <a:rPr lang="cs-CZ" sz="4400" i="1" dirty="0" smtClean="0">
                <a:sym typeface="Wingdings" pitchFamily="2" charset="2"/>
              </a:rPr>
              <a:t>Teď </a:t>
            </a:r>
            <a:r>
              <a:rPr lang="cs-CZ" sz="4400" i="1" dirty="0">
                <a:sym typeface="Wingdings" pitchFamily="2" charset="2"/>
              </a:rPr>
              <a:t>už můžeme říct, že umíme pracovat na internetu </a:t>
            </a:r>
            <a:r>
              <a:rPr lang="cs-CZ" sz="4400" dirty="0">
                <a:sym typeface="Wingdings" pitchFamily="2" charset="2"/>
              </a:rPr>
              <a:t>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17302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Rizika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Internet je sice skvělá věc, ale i když se to nezdá, hrozí nám na něm hodně nebezpečí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My si ale řekneme pár pravidel a když se budeme snažit je dodržovat, měli bychom být v bezpečí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Pravidla, o kterých si řekneme, najdete také na internetové stránce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hlinkClick r:id="rId2"/>
              </a:rPr>
              <a:t>http</a:t>
            </a:r>
            <a:r>
              <a:rPr lang="cs-CZ" dirty="0">
                <a:hlinkClick r:id="rId2"/>
              </a:rPr>
              <a:t>://www.seznamsebezpecne.cz/desatero</a:t>
            </a: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40090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Rizika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Jsou to tato pravidla: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Nedávej nikomu, s kým si přes internet píšeš, svoje telefonní číslo ani adresu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uFill>
                  <a:solidFill>
                    <a:srgbClr val="0070C0"/>
                  </a:solidFill>
                </a:uFill>
              </a:rPr>
              <a:t> 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I když ti pošle fotku, nemůžeš vědět, jestli je to doopravdy on → může ti celou dobu lhát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Neposílej nikomu, koho neznáš, svoji fotku a už vůbec ne nějakou odvážnou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Mohl by ji dát na internet a všichni by ji viděli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Nikomu neříkej, jaké máš heslo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I dobrý kamarád se na tebe někdy může naštvat a něco ti provést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97717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Rizika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Nikdy neodepisuj na neslušné nebo hrubé emaily nebo zprávy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 Mohl by si na tebe někdo někde počkat a ublížit ti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Pokud budeš chtít jít na schůzku s někým, s kým si píšeš přes internet, řekni někomu kdy a kam jdete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Chtěj, aby ta schůzka byla třeba v cukrárně, na hřišti nebo na náměstí – prostě někde, kde je víc lidí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Nejlepší by bylo, kdyby šel někdo s tebou a čekal někde „za rohem“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83997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Rizika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Pokud někde na internetu najdeš obrázek nebo video, které tě vyděsí, jdi z této internetové stránky pryč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Pokud se to stane, řekni to někomu dospělému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Dej si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pozor na viry z internetu, mohly by poškodit tvůj počítač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Pokud ti přijde email z adresy, kterou neznáš, neotvírej přílohu – v příloze emailu totiž bývají viry nejčastěji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Nevěř každé informaci, kterou si na internetu přečteš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83660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Rizika – </a:t>
            </a:r>
            <a:r>
              <a:rPr lang="cs-CZ" b="1" dirty="0" smtClean="0">
                <a:solidFill>
                  <a:srgbClr val="0070C0"/>
                </a:solidFill>
              </a:rPr>
              <a:t>Facebook 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Článek na internet totiž může dát, kdo chce a může si ho klidně vymyslet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Je důležité se těchto pravidel držet, aby nám z internetu nic nehrozilo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Další, na co bychom si měli dát pozor, je náš oblíbený Facebook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Ano, i z něj nám hrozí nebezpečí, vůbec si totiž neuvědomujeme, kdo všechno si o nás může cokoliv přečíst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59073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Rizika – </a:t>
            </a:r>
            <a:r>
              <a:rPr lang="cs-CZ" b="1" dirty="0" smtClean="0">
                <a:solidFill>
                  <a:srgbClr val="0070C0"/>
                </a:solidFill>
              </a:rPr>
              <a:t>Facebook 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Na Facebooku si budeme dávat pozor hlavně na tyto 2 věci </a:t>
            </a:r>
          </a:p>
          <a:p>
            <a:pPr marL="971550" lvl="1" indent="-514350">
              <a:buClr>
                <a:srgbClr val="0070C0"/>
              </a:buClr>
              <a:buFont typeface="+mj-lt"/>
              <a:buAutoNum type="arabicPeriod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Pozor na to, koho si do přátel přidáváme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Je jasné, že své kamarády, se kterými se potkáváme třeba ve škole, si do přátel dáme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uFill>
                  <a:solidFill>
                    <a:srgbClr val="0070C0"/>
                  </a:solidFill>
                </a:uFill>
              </a:rPr>
              <a:t>Co ale s lidmi, které neznáme a nikdy jsme je neviděli?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Dobrá rada: do přátel si je nepřidávat! 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Nikdy totiž nevíme, jestli si někdo jenom nezaložil falešný profil, aby se o nás něco dověděl a chce nám ublížit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Přestaňme proto „sbírat přátele“ a zamysleme se nad tím, koho v přátelích máme navíc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278532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Rizika – </a:t>
            </a:r>
            <a:r>
              <a:rPr lang="cs-CZ" b="1" dirty="0" smtClean="0">
                <a:solidFill>
                  <a:srgbClr val="0070C0"/>
                </a:solidFill>
              </a:rPr>
              <a:t>Facebook 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Na Facebooku si budeme dávat pozor hlavně na tyto 2 věci </a:t>
            </a:r>
          </a:p>
          <a:p>
            <a:pPr marL="971550" lvl="1" indent="-514350">
              <a:buClr>
                <a:srgbClr val="0070C0"/>
              </a:buClr>
              <a:buFont typeface="+mj-lt"/>
              <a:buAutoNum type="arabicPeriod" startAt="2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Pozor na to, jaké si píšeme statusy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Třeba status – </a:t>
            </a:r>
            <a:r>
              <a:rPr lang="cs-CZ" b="1" i="1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budu celý víkend sám doma</a:t>
            </a:r>
            <a:r>
              <a:rPr lang="cs-CZ" b="1" dirty="0" smtClean="0">
                <a:uFill>
                  <a:solidFill>
                    <a:srgbClr val="0070C0"/>
                  </a:solidFill>
                </a:uFill>
              </a:rPr>
              <a:t> 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je pro zloděje to nejlepší lákadlo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Neznamená to hned, že v přátelích máte zloděje… ale pokud nemáte nastavené, že vaše příspěvky uvidí jen vaši přátelé, může je vidět kdokoliv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Zloděje ale můžete mít klidně i v přátelích – jenom nevíte, </a:t>
            </a:r>
            <a:r>
              <a:rPr lang="cs-CZ" smtClean="0">
                <a:uFill>
                  <a:solidFill>
                    <a:srgbClr val="0070C0"/>
                  </a:solidFill>
                </a:uFill>
              </a:rPr>
              <a:t>že </a:t>
            </a:r>
            <a:r>
              <a:rPr lang="cs-CZ" smtClean="0">
                <a:uFill>
                  <a:solidFill>
                    <a:srgbClr val="0070C0"/>
                  </a:solidFill>
                </a:uFill>
              </a:rPr>
              <a:t>neznámí 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Michal Janota nebo Klára Jahodová se tak vůbec nejmenují…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26375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Literatura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spcAft>
                <a:spcPts val="600"/>
              </a:spcAft>
              <a:buClr>
                <a:srgbClr val="0070C0"/>
              </a:buClr>
              <a:buFont typeface="Wingdings" pitchFamily="2" charset="2"/>
              <a:buChar char="§"/>
            </a:pPr>
            <a:r>
              <a:rPr lang="cs-CZ" sz="2200" dirty="0"/>
              <a:t>NAVRÁTIL, Pavel. </a:t>
            </a:r>
            <a:r>
              <a:rPr lang="cs-CZ" sz="2200" i="1" dirty="0"/>
              <a:t>Počítačové vzdělávání</a:t>
            </a:r>
            <a:r>
              <a:rPr lang="cs-CZ" sz="2200" dirty="0"/>
              <a:t>: </a:t>
            </a:r>
            <a:r>
              <a:rPr lang="cs-CZ" sz="2200" i="1" dirty="0"/>
              <a:t>program Z</a:t>
            </a:r>
            <a:r>
              <a:rPr lang="cs-CZ" sz="2200" dirty="0"/>
              <a:t>. </a:t>
            </a:r>
            <a:r>
              <a:rPr lang="cs-CZ" sz="2200" dirty="0" err="1"/>
              <a:t>Aktualiz</a:t>
            </a:r>
            <a:r>
              <a:rPr lang="cs-CZ" sz="2200" dirty="0"/>
              <a:t>. 2. vyd. Kralice na Hané: </a:t>
            </a:r>
            <a:r>
              <a:rPr lang="cs-CZ" sz="2200" dirty="0" err="1"/>
              <a:t>Computer</a:t>
            </a:r>
            <a:r>
              <a:rPr lang="cs-CZ" sz="2200" dirty="0"/>
              <a:t> Media, 2006. ISBN 80-866-8667-1</a:t>
            </a:r>
            <a:r>
              <a:rPr lang="cs-CZ" sz="2200" dirty="0" smtClean="0"/>
              <a:t>.</a:t>
            </a:r>
          </a:p>
          <a:p>
            <a:pPr>
              <a:spcAft>
                <a:spcPts val="600"/>
              </a:spcAft>
              <a:buClr>
                <a:srgbClr val="0070C0"/>
              </a:buClr>
              <a:buFont typeface="Wingdings" pitchFamily="2" charset="2"/>
              <a:buChar char="§"/>
            </a:pPr>
            <a:r>
              <a:rPr lang="cs-CZ" sz="2200" dirty="0"/>
              <a:t>RŮŽIČKA, Oldřich. </a:t>
            </a:r>
            <a:r>
              <a:rPr lang="cs-CZ" sz="2200" i="1" dirty="0"/>
              <a:t>Internet pro děti</a:t>
            </a:r>
            <a:r>
              <a:rPr lang="cs-CZ" sz="2200" dirty="0"/>
              <a:t>. Vyd. 1. Praha: </a:t>
            </a:r>
            <a:r>
              <a:rPr lang="cs-CZ" sz="2200" dirty="0" err="1"/>
              <a:t>Computer</a:t>
            </a:r>
            <a:r>
              <a:rPr lang="cs-CZ" sz="2200" dirty="0"/>
              <a:t> </a:t>
            </a:r>
            <a:r>
              <a:rPr lang="cs-CZ" sz="2200" dirty="0" err="1"/>
              <a:t>Press</a:t>
            </a:r>
            <a:r>
              <a:rPr lang="cs-CZ" sz="2200" dirty="0"/>
              <a:t>, c2002, 67 s. ISBN 80-722-6684-5.</a:t>
            </a:r>
            <a:endParaRPr lang="cs-CZ" sz="2200" dirty="0" smtClean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sz="2200" dirty="0" smtClean="0">
                <a:hlinkClick r:id="rId2"/>
              </a:rPr>
              <a:t>http</a:t>
            </a:r>
            <a:r>
              <a:rPr lang="cs-CZ" sz="2200" dirty="0">
                <a:hlinkClick r:id="rId2"/>
              </a:rPr>
              <a:t>://</a:t>
            </a:r>
            <a:r>
              <a:rPr lang="cs-CZ" sz="2200" dirty="0" smtClean="0">
                <a:hlinkClick r:id="rId2"/>
              </a:rPr>
              <a:t>cs.wikipedia.org/wiki/Klokan_rud%C3%BD</a:t>
            </a:r>
            <a:endParaRPr lang="cs-CZ" sz="2200" dirty="0" smtClean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sz="2200" dirty="0">
                <a:hlinkClick r:id="rId3"/>
              </a:rPr>
              <a:t>http://</a:t>
            </a:r>
            <a:r>
              <a:rPr lang="cs-CZ" sz="2200" dirty="0" smtClean="0">
                <a:hlinkClick r:id="rId3"/>
              </a:rPr>
              <a:t>www.seznamsebezpecne.cz/desatero</a:t>
            </a:r>
            <a:endParaRPr lang="cs-CZ" sz="2200" dirty="0" smtClean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sz="2200" dirty="0">
                <a:hlinkClick r:id="rId4"/>
              </a:rPr>
              <a:t>http://</a:t>
            </a:r>
            <a:r>
              <a:rPr lang="cs-CZ" sz="2200" dirty="0" smtClean="0">
                <a:hlinkClick r:id="rId4"/>
              </a:rPr>
              <a:t>magazin.libimseti.cz/lifestyle/3314-facebook-neni-tak-dokonaly</a:t>
            </a:r>
            <a:endParaRPr lang="cs-CZ" sz="2200" dirty="0" smtClean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sz="2200" dirty="0">
                <a:hlinkClick r:id="rId5"/>
              </a:rPr>
              <a:t>http://www.root.cz/zpravicky/pet-skrytych-nebezpeci-facebooku/</a:t>
            </a:r>
            <a:endParaRPr lang="cs-CZ" sz="2200" dirty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sz="2200" dirty="0">
                <a:hlinkClick r:id="rId6"/>
              </a:rPr>
              <a:t>http://www.seznam.cz</a:t>
            </a:r>
            <a:r>
              <a:rPr lang="cs-CZ" sz="2200" dirty="0" smtClean="0">
                <a:hlinkClick r:id="rId6"/>
              </a:rPr>
              <a:t>/</a:t>
            </a:r>
            <a:endParaRPr lang="cs-CZ" sz="2200" dirty="0" smtClean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sz="2200" dirty="0">
                <a:hlinkClick r:id="rId7"/>
              </a:rPr>
              <a:t>https://www.facebook.com</a:t>
            </a:r>
            <a:r>
              <a:rPr lang="cs-CZ" sz="2200" dirty="0" smtClean="0">
                <a:hlinkClick r:id="rId7"/>
              </a:rPr>
              <a:t>/</a:t>
            </a:r>
            <a:endParaRPr lang="cs-CZ" sz="2200" dirty="0" smtClean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sz="2200" dirty="0">
                <a:hlinkClick r:id="rId8"/>
              </a:rPr>
              <a:t>http://www.google.cz/</a:t>
            </a:r>
            <a:endParaRPr lang="cs-CZ" sz="2200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38421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25">
          <a:fgClr>
            <a:srgbClr val="159BFF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9" name="Picture 5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6902" y="3842486"/>
            <a:ext cx="742950" cy="819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Nejdřív si zobrazíme pracovní plochu a pozorně si ji prohlédneme</a:t>
            </a:r>
          </a:p>
          <a:p>
            <a:pPr lvl="1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Pomocí které ikony z těchto 4 bychom se mohli dostat na internet?</a:t>
            </a:r>
          </a:p>
          <a:p>
            <a:pPr marL="457200" lvl="1" indent="0">
              <a:buClr>
                <a:srgbClr val="0070C0"/>
              </a:buClr>
              <a:buSzPct val="100000"/>
              <a:buNone/>
            </a:pP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026" name="Picture 2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863" y="3842486"/>
            <a:ext cx="621764" cy="819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752" y="3829506"/>
            <a:ext cx="635545" cy="8238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888" y="3842486"/>
            <a:ext cx="676688" cy="819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9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0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4" name="Obrázek 10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5" name="Obrázek 10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0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7" name="Picture 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4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1" name="Picture 3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97768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ovéPole 9">
            <a:hlinkClick r:id="rId3" action="ppaction://hlinksldjump"/>
          </p:cNvPr>
          <p:cNvSpPr txBox="1"/>
          <p:nvPr/>
        </p:nvSpPr>
        <p:spPr>
          <a:xfrm>
            <a:off x="0" y="0"/>
            <a:ext cx="9144000" cy="6858000"/>
          </a:xfrm>
          <a:prstGeom prst="rect">
            <a:avLst/>
          </a:prstGeom>
          <a:pattFill prst="pct25">
            <a:fgClr>
              <a:srgbClr val="159BFF"/>
            </a:fgClr>
            <a:bgClr>
              <a:schemeClr val="bg1"/>
            </a:bgClr>
          </a:patt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endParaRPr lang="cs-CZ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457200" lvl="1" indent="0" algn="ctr">
              <a:buClr>
                <a:srgbClr val="0070C0"/>
              </a:buClr>
              <a:buSzPct val="100000"/>
              <a:buNone/>
            </a:pPr>
            <a:endParaRPr lang="cs-CZ" sz="4000" dirty="0" smtClean="0">
              <a:sym typeface="Wingdings" pitchFamily="2" charset="2"/>
            </a:endParaRPr>
          </a:p>
          <a:p>
            <a:pPr marL="457200" lvl="1" indent="0" algn="ctr">
              <a:buClr>
                <a:srgbClr val="0070C0"/>
              </a:buClr>
              <a:buSzPct val="100000"/>
              <a:buNone/>
            </a:pPr>
            <a:r>
              <a:rPr lang="cs-CZ" sz="6000" dirty="0" smtClean="0">
                <a:sym typeface="Wingdings" pitchFamily="2" charset="2"/>
              </a:rPr>
              <a:t>ŠPATNĚ!!</a:t>
            </a:r>
            <a:endParaRPr lang="cs-CZ" sz="4000" dirty="0" smtClean="0">
              <a:sym typeface="Wingdings" pitchFamily="2" charset="2"/>
            </a:endParaRPr>
          </a:p>
          <a:p>
            <a:pPr marL="57150" indent="0" algn="ctr">
              <a:buClr>
                <a:srgbClr val="0070C0"/>
              </a:buClr>
              <a:buSzPct val="100000"/>
              <a:buNone/>
            </a:pPr>
            <a:r>
              <a:rPr lang="cs-CZ" sz="3800" dirty="0" smtClean="0">
                <a:sym typeface="Wingdings" pitchFamily="2" charset="2"/>
              </a:rPr>
              <a:t>   TOTO        JE PŘECE IKONA KOŠE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8" name="Picture 19" descr="C:\Users\Denisa\Desktop\DIPLOMOVÁ PRÁCE\PRAKTICKÁ ČÁST\zamračení.gif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5770" y="116632"/>
            <a:ext cx="1746581" cy="14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808" y="3340923"/>
            <a:ext cx="635545" cy="8238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2634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ovéPole 4">
            <a:hlinkClick r:id="rId3" action="ppaction://hlinksldjump"/>
          </p:cNvPr>
          <p:cNvSpPr txBox="1"/>
          <p:nvPr/>
        </p:nvSpPr>
        <p:spPr>
          <a:xfrm>
            <a:off x="0" y="0"/>
            <a:ext cx="9144000" cy="6858000"/>
          </a:xfrm>
          <a:prstGeom prst="rect">
            <a:avLst/>
          </a:prstGeom>
          <a:pattFill prst="pct25">
            <a:fgClr>
              <a:srgbClr val="159BFF"/>
            </a:fgClr>
            <a:bgClr>
              <a:schemeClr val="bg1"/>
            </a:bgClr>
          </a:patt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endParaRPr lang="cs-CZ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457200" lvl="1" indent="0" algn="ctr">
              <a:buClr>
                <a:srgbClr val="0070C0"/>
              </a:buClr>
              <a:buSzPct val="100000"/>
              <a:buNone/>
            </a:pPr>
            <a:endParaRPr lang="cs-CZ" sz="4000" dirty="0" smtClean="0">
              <a:sym typeface="Wingdings" pitchFamily="2" charset="2"/>
            </a:endParaRPr>
          </a:p>
          <a:p>
            <a:pPr marL="457200" lvl="1" indent="0" algn="ctr">
              <a:buClr>
                <a:srgbClr val="0070C0"/>
              </a:buClr>
              <a:buSzPct val="100000"/>
              <a:buNone/>
            </a:pPr>
            <a:r>
              <a:rPr lang="cs-CZ" sz="6000" dirty="0" smtClean="0">
                <a:sym typeface="Wingdings" pitchFamily="2" charset="2"/>
              </a:rPr>
              <a:t>ŠPATNĚ!!</a:t>
            </a:r>
            <a:endParaRPr lang="cs-CZ" sz="4000" dirty="0" smtClean="0">
              <a:sym typeface="Wingdings" pitchFamily="2" charset="2"/>
            </a:endParaRPr>
          </a:p>
          <a:p>
            <a:pPr marL="57150" indent="0" algn="ctr">
              <a:buClr>
                <a:srgbClr val="0070C0"/>
              </a:buClr>
              <a:buSzPct val="100000"/>
              <a:buNone/>
            </a:pPr>
            <a:r>
              <a:rPr lang="cs-CZ" sz="3800" dirty="0" smtClean="0">
                <a:sym typeface="Wingdings" pitchFamily="2" charset="2"/>
              </a:rPr>
              <a:t>   TOTO        JE PŘECE IKONA POČÍTAČE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7" name="Picture 4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1499" y="3345630"/>
            <a:ext cx="676688" cy="819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19" descr="C:\Users\Denisa\Desktop\DIPLOMOVÁ PRÁCE\PRAKTICKÁ ČÁST\zamračení.gif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5770" y="116632"/>
            <a:ext cx="1746581" cy="14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0031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ovéPole 4">
            <a:hlinkClick r:id="rId3" action="ppaction://hlinksldjump"/>
          </p:cNvPr>
          <p:cNvSpPr txBox="1"/>
          <p:nvPr/>
        </p:nvSpPr>
        <p:spPr>
          <a:xfrm>
            <a:off x="0" y="0"/>
            <a:ext cx="9144000" cy="6858000"/>
          </a:xfrm>
          <a:prstGeom prst="rect">
            <a:avLst/>
          </a:prstGeom>
          <a:pattFill prst="pct25">
            <a:fgClr>
              <a:srgbClr val="159BFF"/>
            </a:fgClr>
            <a:bgClr>
              <a:schemeClr val="bg1"/>
            </a:bgClr>
          </a:patt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endParaRPr lang="cs-CZ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457200" lvl="1" indent="0" algn="ctr">
              <a:buClr>
                <a:srgbClr val="0070C0"/>
              </a:buClr>
              <a:buSzPct val="100000"/>
              <a:buNone/>
            </a:pPr>
            <a:endParaRPr lang="cs-CZ" sz="4000" dirty="0" smtClean="0">
              <a:sym typeface="Wingdings" pitchFamily="2" charset="2"/>
            </a:endParaRPr>
          </a:p>
          <a:p>
            <a:pPr marL="457200" lvl="1" indent="0" algn="ctr">
              <a:buClr>
                <a:srgbClr val="0070C0"/>
              </a:buClr>
              <a:buSzPct val="100000"/>
              <a:buNone/>
            </a:pPr>
            <a:r>
              <a:rPr lang="cs-CZ" sz="6000" dirty="0">
                <a:sym typeface="Wingdings" pitchFamily="2" charset="2"/>
              </a:rPr>
              <a:t>ŠPATNĚ!!</a:t>
            </a:r>
            <a:endParaRPr lang="cs-CZ" sz="4000" dirty="0">
              <a:sym typeface="Wingdings" pitchFamily="2" charset="2"/>
            </a:endParaRPr>
          </a:p>
          <a:p>
            <a:pPr marL="57150" indent="0" algn="ctr">
              <a:buClr>
                <a:srgbClr val="0070C0"/>
              </a:buClr>
              <a:buSzPct val="100000"/>
              <a:buNone/>
            </a:pPr>
            <a:r>
              <a:rPr lang="cs-CZ" sz="3800" dirty="0">
                <a:sym typeface="Wingdings" pitchFamily="2" charset="2"/>
              </a:rPr>
              <a:t>TOTO        JE PŘECE IKONA DOKUMENTŮ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8" name="Picture 19" descr="C:\Users\Denisa\Desktop\DIPLOMOVÁ PRÁCE\PRAKTICKÁ ČÁST\zamračení.gif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5770" y="116632"/>
            <a:ext cx="1746581" cy="14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3370425"/>
            <a:ext cx="742950" cy="819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14691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ovéPole 4">
            <a:hlinkClick r:id="rId3" action="ppaction://hlinksldjump"/>
          </p:cNvPr>
          <p:cNvSpPr txBox="1"/>
          <p:nvPr/>
        </p:nvSpPr>
        <p:spPr>
          <a:xfrm>
            <a:off x="0" y="0"/>
            <a:ext cx="9144000" cy="6858000"/>
          </a:xfrm>
          <a:prstGeom prst="rect">
            <a:avLst/>
          </a:prstGeom>
          <a:pattFill prst="pct25">
            <a:fgClr>
              <a:srgbClr val="159BFF"/>
            </a:fgClr>
            <a:bgClr>
              <a:schemeClr val="bg1"/>
            </a:bgClr>
          </a:patt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endParaRPr lang="cs-CZ" dirty="0"/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3155" y="3370425"/>
            <a:ext cx="621764" cy="819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17" descr="C:\Users\Denisa\Desktop\DIPLOMOVÁ PRÁCE\PRAKTICKÁ ČÁST\úsměv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153324"/>
            <a:ext cx="1754267" cy="14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457200" lvl="1" indent="0" algn="ctr">
              <a:buClr>
                <a:srgbClr val="0070C0"/>
              </a:buClr>
              <a:buSzPct val="100000"/>
              <a:buNone/>
            </a:pPr>
            <a:endParaRPr lang="cs-CZ" sz="4000" dirty="0" smtClean="0">
              <a:sym typeface="Wingdings" pitchFamily="2" charset="2"/>
            </a:endParaRPr>
          </a:p>
          <a:p>
            <a:pPr marL="457200" lvl="1" indent="0" algn="ctr">
              <a:buClr>
                <a:srgbClr val="0070C0"/>
              </a:buClr>
              <a:buSzPct val="100000"/>
              <a:buNone/>
            </a:pPr>
            <a:r>
              <a:rPr lang="cs-CZ" sz="6000" dirty="0">
                <a:sym typeface="Wingdings" pitchFamily="2" charset="2"/>
              </a:rPr>
              <a:t>SPRÁVNĚ!!</a:t>
            </a:r>
            <a:endParaRPr lang="cs-CZ" sz="4000" dirty="0">
              <a:sym typeface="Wingdings" pitchFamily="2" charset="2"/>
            </a:endParaRPr>
          </a:p>
          <a:p>
            <a:pPr marL="57150" indent="0" algn="ctr">
              <a:buClr>
                <a:srgbClr val="0070C0"/>
              </a:buClr>
              <a:buSzPct val="100000"/>
              <a:buNone/>
            </a:pPr>
            <a:r>
              <a:rPr lang="cs-CZ" sz="3800" dirty="0">
                <a:sym typeface="Wingdings" pitchFamily="2" charset="2"/>
              </a:rPr>
              <a:t>TOTO        JE IKONA, POMOCÍ KTERÉ SE DOSTANEME NA INTERNET – TAK SI HO SPUSŤME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56180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Pokud se nám podařilo internet spustit, vidíme něco podobného, jako je na obrázku </a:t>
            </a:r>
          </a:p>
          <a:p>
            <a:pPr marL="914400" lvl="2" indent="0">
              <a:buClr>
                <a:srgbClr val="FF6600"/>
              </a:buClr>
              <a:buNone/>
            </a:pPr>
            <a:endParaRPr lang="cs-CZ" dirty="0" smtClean="0"/>
          </a:p>
          <a:p>
            <a:pPr>
              <a:buClr>
                <a:srgbClr val="FF660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9632" y="2594307"/>
            <a:ext cx="6624736" cy="372424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grpSp>
        <p:nvGrpSpPr>
          <p:cNvPr id="6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7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1" name="Obrázek 1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2" name="Obrázek 10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79088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Ví někdo, jak se říká programu, ve kterém si spouštíme internet?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Program se jmenuje </a:t>
            </a:r>
            <a:r>
              <a:rPr lang="cs-CZ" b="1" i="1" dirty="0" smtClean="0">
                <a:solidFill>
                  <a:srgbClr val="0070C0"/>
                </a:solidFill>
              </a:rPr>
              <a:t>internetový prohlížeč</a:t>
            </a:r>
            <a:r>
              <a:rPr lang="cs-CZ" b="1" dirty="0" smtClean="0"/>
              <a:t> </a:t>
            </a:r>
            <a:r>
              <a:rPr lang="cs-CZ" dirty="0" smtClean="0"/>
              <a:t>– název si zapamatujeme jednoduše – už podle toho, že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internet si prohlížíme v internetovém prohlížeči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A protože my jsme si už internet spustili, je jasné, že v počítači program internetový prohlížeč máme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A jak ho poznáme?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02958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Stačí, když si vzpomeneme, pomocí jaké ikony jsme si internet spouštěli…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No ano, přece pomocí této!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Takže náš internetový prohlížeč se jmenuje        </a:t>
            </a:r>
            <a:r>
              <a:rPr lang="cs-CZ" dirty="0"/>
              <a:t> </a:t>
            </a:r>
            <a:r>
              <a:rPr lang="cs-CZ" dirty="0" smtClean="0"/>
              <a:t>   </a:t>
            </a:r>
            <a:r>
              <a:rPr lang="cs-CZ" b="1" dirty="0" smtClean="0">
                <a:solidFill>
                  <a:srgbClr val="0070C0"/>
                </a:solidFill>
              </a:rPr>
              <a:t>G _ _ _ _ e Ch _ _ _ e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7780" y="2470423"/>
            <a:ext cx="621764" cy="819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8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2" name="Obrázek 10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3" name="Obrázek 10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83275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Co je </a:t>
            </a:r>
            <a:r>
              <a:rPr lang="cs-CZ" b="1" i="1" dirty="0" smtClean="0">
                <a:solidFill>
                  <a:srgbClr val="0070C0"/>
                </a:solidFill>
              </a:rPr>
              <a:t>Internet</a:t>
            </a:r>
            <a:r>
              <a:rPr lang="cs-CZ" dirty="0" smtClean="0"/>
              <a:t>?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Slovo </a:t>
            </a:r>
            <a:r>
              <a:rPr lang="cs-CZ" b="1" dirty="0" smtClean="0"/>
              <a:t>internet</a:t>
            </a:r>
            <a:r>
              <a:rPr lang="cs-CZ" dirty="0" smtClean="0"/>
              <a:t> už jsme nejspíš všichni slyšeli… a asi všichni i víme, co je internet – to je přece jasné – říkáte si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No jo, ale dokázal by někdo ostatním říct, co to vlastně ten internet je?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i="1" dirty="0" smtClean="0">
                <a:sym typeface="Wingdings" pitchFamily="2" charset="2"/>
              </a:rPr>
              <a:t>To už tak jednoduché není, že? </a:t>
            </a:r>
            <a:r>
              <a:rPr lang="cs-CZ" dirty="0" smtClean="0">
                <a:sym typeface="Wingdings" pitchFamily="2" charset="2"/>
              </a:rPr>
              <a:t>Vlastně je to docela těžké 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Zkusíme na to teda přijít společně…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8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9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3" name="Obrázek 10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4" name="Obrázek 10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1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93723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0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Stačí, když si vzpomeneme, pomocí jaké ikony jsme si internet spouštěli…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No ano, přece pomocí této!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Takže náš internetový prohlížeč se jmenuje            </a:t>
            </a:r>
            <a:r>
              <a:rPr lang="cs-CZ" b="1" dirty="0" smtClean="0">
                <a:solidFill>
                  <a:srgbClr val="0070C0"/>
                </a:solidFill>
              </a:rPr>
              <a:t>G o </a:t>
            </a:r>
            <a:r>
              <a:rPr lang="cs-CZ" b="1" dirty="0" err="1" smtClean="0">
                <a:solidFill>
                  <a:srgbClr val="0070C0"/>
                </a:solidFill>
              </a:rPr>
              <a:t>o</a:t>
            </a:r>
            <a:r>
              <a:rPr lang="cs-CZ" b="1" dirty="0" smtClean="0">
                <a:solidFill>
                  <a:srgbClr val="0070C0"/>
                </a:solidFill>
              </a:rPr>
              <a:t> g l e  Ch r o m e</a:t>
            </a:r>
            <a:endParaRPr lang="cs-CZ" b="1" u="sng" dirty="0" smtClean="0">
              <a:solidFill>
                <a:srgbClr val="0070C0"/>
              </a:solidFill>
            </a:endParaRP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Teď už víme, co je </a:t>
            </a:r>
            <a:r>
              <a:rPr lang="cs-CZ" b="1" i="1" dirty="0" smtClean="0">
                <a:solidFill>
                  <a:srgbClr val="0070C0"/>
                </a:solidFill>
              </a:rPr>
              <a:t>internetový prohlížeč</a:t>
            </a:r>
            <a:r>
              <a:rPr lang="cs-CZ" dirty="0" smtClean="0"/>
              <a:t>… 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7780" y="2470423"/>
            <a:ext cx="621764" cy="819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" name="Obrázek 10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5" name="Obrázek 10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0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1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71689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spcAft>
                <a:spcPts val="1200"/>
              </a:spcAft>
              <a:buClr>
                <a:srgbClr val="FFC000"/>
              </a:buClr>
              <a:buSzPct val="150000"/>
              <a:buFont typeface="Calibri" pitchFamily="34" charset="0"/>
              <a:buChar char="?"/>
            </a:pPr>
            <a:endParaRPr lang="cs-CZ" sz="4400" i="1" dirty="0" smtClean="0">
              <a:sym typeface="Wingdings" pitchFamily="2" charset="2"/>
            </a:endParaRPr>
          </a:p>
          <a:p>
            <a:pPr>
              <a:spcAft>
                <a:spcPts val="1200"/>
              </a:spcAft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sz="4400" i="1" dirty="0" smtClean="0"/>
              <a:t>Zkuste </a:t>
            </a:r>
            <a:r>
              <a:rPr lang="cs-CZ" sz="4400" i="1" dirty="0"/>
              <a:t>se zamyslet a říct, jaký internetový prohlížeč používáte doma nebo jaký jiný znáte?</a:t>
            </a:r>
          </a:p>
          <a:p>
            <a:pPr>
              <a:spcAft>
                <a:spcPts val="1200"/>
              </a:spcAft>
              <a:buClr>
                <a:srgbClr val="0070C0"/>
              </a:buClr>
              <a:buSzPct val="150000"/>
              <a:buFont typeface="Calibri" pitchFamily="34" charset="0"/>
              <a:buChar char="?"/>
            </a:pPr>
            <a:endParaRPr lang="cs-CZ" sz="4400" i="1" dirty="0" smtClean="0">
              <a:sym typeface="Wingdings" pitchFamily="2" charset="2"/>
            </a:endParaRPr>
          </a:p>
          <a:p>
            <a:pPr>
              <a:lnSpc>
                <a:spcPct val="150000"/>
              </a:lnSpc>
              <a:buClr>
                <a:srgbClr val="FFC000"/>
              </a:buClr>
              <a:buSzPct val="150000"/>
              <a:buFont typeface="Calibri" pitchFamily="34" charset="0"/>
              <a:buChar char="?"/>
            </a:pPr>
            <a:endParaRPr lang="cs-CZ" sz="4400" i="1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108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09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0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1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203" name="Obrázek 20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204" name="Obrázek 20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205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20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1" name="Obrázek 210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4168" y="4349085"/>
            <a:ext cx="2472856" cy="15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7759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Podle obrázků: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         Google Chrome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        </a:t>
            </a:r>
            <a:r>
              <a:rPr lang="cs-CZ" dirty="0" err="1"/>
              <a:t>Mozilla</a:t>
            </a:r>
            <a:r>
              <a:rPr lang="cs-CZ" dirty="0"/>
              <a:t> </a:t>
            </a:r>
            <a:r>
              <a:rPr lang="cs-CZ" dirty="0" err="1"/>
              <a:t>Firefox</a:t>
            </a:r>
            <a:endParaRPr lang="cs-CZ" dirty="0" smtClean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         Internet Explorer</a:t>
            </a:r>
          </a:p>
          <a:p>
            <a:pPr marL="457200" lvl="1" indent="0">
              <a:buClr>
                <a:srgbClr val="0070C0"/>
              </a:buClr>
              <a:buNone/>
            </a:pPr>
            <a:endParaRPr lang="cs-CZ" sz="2000" dirty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 další: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Safari, Opera…</a:t>
            </a:r>
            <a:endParaRPr lang="cs-CZ" dirty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528" y="2074674"/>
            <a:ext cx="621764" cy="819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528" y="4077072"/>
            <a:ext cx="628650" cy="828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5147" y="3068960"/>
            <a:ext cx="633145" cy="828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9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0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4" name="Obrázek 1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5" name="Obrázek 10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0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1" name="Picture 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123713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7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 teď už se budeme věnovat jenom našemu </a:t>
            </a:r>
            <a:r>
              <a:rPr lang="cs-CZ" b="1" i="1" dirty="0" smtClean="0">
                <a:solidFill>
                  <a:srgbClr val="0070C0"/>
                </a:solidFill>
              </a:rPr>
              <a:t>internetovému prohlížeči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i="1" dirty="0" smtClean="0">
                <a:solidFill>
                  <a:srgbClr val="0070C0"/>
                </a:solidFill>
              </a:rPr>
              <a:t>Internetový prohlížeč </a:t>
            </a:r>
            <a:r>
              <a:rPr lang="cs-CZ" dirty="0" smtClean="0"/>
              <a:t>se nám spustil do nového okna, které teď vidíme každý na své obrazovce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Abychom věděli, jak s internetem správně pracovat, okno si popíšeme – nejdůležitější je pro nás jeho vrchní část</a:t>
            </a:r>
          </a:p>
          <a:p>
            <a:pPr>
              <a:buClr>
                <a:srgbClr val="FF660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507" y="5733256"/>
            <a:ext cx="8386154" cy="52797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2" name="Obrázek 10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22312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0" indent="0">
              <a:buClr>
                <a:srgbClr val="0070C0"/>
              </a:buClr>
              <a:buNone/>
            </a:pPr>
            <a:endParaRPr lang="cs-CZ" sz="1800" dirty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Nejprve se podíváme na levou polovinu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Úplně vlevo nahoře </a:t>
            </a:r>
            <a:r>
              <a:rPr lang="cs-CZ" dirty="0"/>
              <a:t>vidíme </a:t>
            </a:r>
            <a:r>
              <a:rPr lang="cs-CZ" u="sng" dirty="0">
                <a:uFill>
                  <a:solidFill>
                    <a:srgbClr val="0070C0"/>
                  </a:solidFill>
                </a:uFill>
              </a:rPr>
              <a:t>název</a:t>
            </a:r>
            <a:r>
              <a:rPr lang="cs-CZ" dirty="0"/>
              <a:t> naší spuštěné internetové </a:t>
            </a:r>
            <a:r>
              <a:rPr lang="cs-CZ" dirty="0" smtClean="0"/>
              <a:t>stránky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/>
              <a:t>Jak se </a:t>
            </a:r>
            <a:r>
              <a:rPr lang="cs-CZ" i="1" dirty="0" smtClean="0"/>
              <a:t>jmenuje naše spuštěná stránka?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Pod názvem je symbol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Je to šipka, která nás vrací na stránku, na které jsme byli předtím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Budeme jí říkat </a:t>
            </a:r>
            <a:r>
              <a:rPr lang="cs-CZ" b="1" i="1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šipka Zpátky</a:t>
            </a:r>
            <a:endParaRPr lang="cs-CZ" sz="2800" b="1" i="1" dirty="0">
              <a:solidFill>
                <a:srgbClr val="0070C0"/>
              </a:solidFill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507" y="1352856"/>
            <a:ext cx="8386154" cy="52797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7" name="Zaoblený obdélník 6"/>
          <p:cNvSpPr/>
          <p:nvPr/>
        </p:nvSpPr>
        <p:spPr>
          <a:xfrm>
            <a:off x="181603" y="1220798"/>
            <a:ext cx="2232248" cy="792088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960" y="3122478"/>
            <a:ext cx="2133203" cy="289950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3362" y="4024684"/>
            <a:ext cx="410662" cy="39280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1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7" name="Obrázek 11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6216" y="3412428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0305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32568" y="1600200"/>
            <a:ext cx="8054232" cy="4525963"/>
          </a:xfrm>
        </p:spPr>
        <p:txBody>
          <a:bodyPr>
            <a:noAutofit/>
          </a:bodyPr>
          <a:lstStyle/>
          <a:p>
            <a:pPr marL="0" lvl="2" indent="0">
              <a:buClr>
                <a:srgbClr val="FF6600"/>
              </a:buClr>
              <a:buSzPct val="150000"/>
              <a:buNone/>
            </a:pPr>
            <a:endParaRPr lang="cs-CZ" sz="4400" i="1" dirty="0">
              <a:uFill>
                <a:solidFill>
                  <a:srgbClr val="FF6600"/>
                </a:solidFill>
              </a:uFill>
            </a:endParaRPr>
          </a:p>
          <a:p>
            <a:pPr marL="0" lvl="2" indent="0">
              <a:buClr>
                <a:srgbClr val="FF6600"/>
              </a:buClr>
              <a:buSzPct val="150000"/>
              <a:buNone/>
            </a:pPr>
            <a:endParaRPr lang="cs-CZ" sz="2000" i="1" dirty="0">
              <a:uFill>
                <a:solidFill>
                  <a:srgbClr val="FF6600"/>
                </a:solidFill>
              </a:uFill>
            </a:endParaRPr>
          </a:p>
          <a:p>
            <a:pPr marL="0" lvl="2" indent="0">
              <a:buClr>
                <a:srgbClr val="FF6600"/>
              </a:buClr>
              <a:buSzPct val="150000"/>
              <a:buNone/>
            </a:pPr>
            <a:r>
              <a:rPr lang="cs-CZ" sz="5000" i="1" dirty="0" smtClean="0">
                <a:uFill>
                  <a:solidFill>
                    <a:srgbClr val="FF6600"/>
                  </a:solidFill>
                </a:uFill>
              </a:rPr>
              <a:t>Seznam – najdu tam, co hledám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1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22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3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4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5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6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7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8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9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0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1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2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3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4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5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6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7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8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9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0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1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2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3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4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5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6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7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8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9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0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1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2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3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4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5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6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7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8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9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0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1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2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3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4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5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6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7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8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9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0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1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2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3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4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5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6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7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8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9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0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1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2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3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4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5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6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7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8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9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0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1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2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3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4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5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6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7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8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9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0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1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2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3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4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5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9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0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1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2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3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4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5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6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217" name="Obrázek 21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218" name="Obrázek 21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21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220" name="Picture 17" descr="C:\Users\Denisa\Desktop\DIPLOMOVÁ PRÁCE\PRAKTICKÁ ČÁST\úsměv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240" y="4869160"/>
            <a:ext cx="1754267" cy="14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15935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0" indent="0">
              <a:buClr>
                <a:srgbClr val="0070C0"/>
              </a:buClr>
              <a:buNone/>
            </a:pPr>
            <a:endParaRPr lang="cs-CZ" sz="1800" dirty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Nejprve se podíváme na levou polovinu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Úplně vlevo nahoře </a:t>
            </a:r>
            <a:r>
              <a:rPr lang="cs-CZ" dirty="0"/>
              <a:t>vidíme </a:t>
            </a:r>
            <a:r>
              <a:rPr lang="cs-CZ" u="sng" dirty="0">
                <a:uFill>
                  <a:solidFill>
                    <a:srgbClr val="0070C0"/>
                  </a:solidFill>
                </a:uFill>
              </a:rPr>
              <a:t>název</a:t>
            </a:r>
            <a:r>
              <a:rPr lang="cs-CZ" dirty="0"/>
              <a:t> naší spuštěné internetové </a:t>
            </a:r>
            <a:r>
              <a:rPr lang="cs-CZ" dirty="0" smtClean="0"/>
              <a:t>stránky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/>
              <a:t>Jak se </a:t>
            </a:r>
            <a:r>
              <a:rPr lang="cs-CZ" i="1" dirty="0" smtClean="0"/>
              <a:t>jmenuje naše spuštěná stránka?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Pod názvem je symbol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Je to šipka, která nás vrací na stránku, na které jsme byli předtím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Budeme jí říkat </a:t>
            </a:r>
            <a:r>
              <a:rPr lang="cs-CZ" b="1" i="1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šipka Zpátky</a:t>
            </a:r>
            <a:endParaRPr lang="cs-CZ" sz="2800" b="1" i="1" dirty="0">
              <a:solidFill>
                <a:srgbClr val="0070C0"/>
              </a:solidFill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507" y="1352856"/>
            <a:ext cx="8386154" cy="52797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7" name="Zaoblený obdélník 6"/>
          <p:cNvSpPr/>
          <p:nvPr/>
        </p:nvSpPr>
        <p:spPr>
          <a:xfrm>
            <a:off x="181603" y="1220798"/>
            <a:ext cx="2232248" cy="792088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960" y="3122478"/>
            <a:ext cx="2133203" cy="289950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3362" y="4024684"/>
            <a:ext cx="410662" cy="39280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1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2308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457200" lvl="1" indent="0">
              <a:buClr>
                <a:srgbClr val="0070C0"/>
              </a:buClr>
              <a:buNone/>
            </a:pPr>
            <a:endParaRPr lang="cs-CZ" sz="1800" dirty="0" smtClean="0"/>
          </a:p>
          <a:p>
            <a:pPr marL="457200" lvl="1" indent="0">
              <a:buClr>
                <a:srgbClr val="0070C0"/>
              </a:buClr>
              <a:buNone/>
            </a:pPr>
            <a:endParaRPr lang="cs-CZ" sz="100" dirty="0" smtClean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Vedle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šipky Zpátky </a:t>
            </a:r>
            <a:r>
              <a:rPr lang="cs-CZ" dirty="0" smtClean="0"/>
              <a:t>vidíme další šipku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Je to šipka, která nás vrací na stránku, na které jsme byli, než jsme kliknuli na šipku Zpátky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Budeme jí říkat </a:t>
            </a:r>
            <a:r>
              <a:rPr lang="cs-CZ" b="1" i="1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šipka Dopředu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Vedle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šipky Dopředu </a:t>
            </a:r>
            <a:r>
              <a:rPr lang="cs-CZ" dirty="0" smtClean="0"/>
              <a:t>vidíme další šipku, která jde dokola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Tato šipka znovu načítá stránku, říkáme, že ji aktualizuje – to znamená, že pokud se na stránce od doby, kdy jsme ji zobrazili, něco změnilo, touto šipkou si to zobrazíme</a:t>
            </a:r>
            <a:endParaRPr lang="cs-CZ" dirty="0"/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Budeme jí říkat </a:t>
            </a:r>
            <a:r>
              <a:rPr lang="cs-CZ" b="1" i="1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šipka Znovu načti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507" y="1352856"/>
            <a:ext cx="8386154" cy="52797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9438" y="2028081"/>
            <a:ext cx="434893" cy="39280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849" y="4293433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9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0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4" name="Obrázek 1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5" name="Obrázek 10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0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1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Zaoblený obdélník 6"/>
          <p:cNvSpPr/>
          <p:nvPr/>
        </p:nvSpPr>
        <p:spPr>
          <a:xfrm>
            <a:off x="181603" y="1220798"/>
            <a:ext cx="2232248" cy="792088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99646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457200" lvl="1" indent="0">
              <a:buClr>
                <a:srgbClr val="0070C0"/>
              </a:buClr>
              <a:buNone/>
            </a:pPr>
            <a:endParaRPr lang="cs-CZ" sz="1800" dirty="0" smtClean="0"/>
          </a:p>
          <a:p>
            <a:pPr marL="457200" lvl="1" indent="0">
              <a:buClr>
                <a:srgbClr val="0070C0"/>
              </a:buClr>
              <a:buNone/>
            </a:pPr>
            <a:endParaRPr lang="cs-CZ" sz="100" dirty="0" smtClean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Místo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šipky Znovu načti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 </a:t>
            </a:r>
            <a:r>
              <a:rPr lang="cs-CZ" dirty="0" smtClean="0"/>
              <a:t>může být na jejím místě i takový křížek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Tento křížek se místo šipky          objevuje vždycky, když internet načítá stránku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Podle křížku poznáme, že stránka ještě není hotová → a tak, když se křížek objeví, nebudeme nic dělat a počkáme, až zase zmizí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/>
              <a:t>Vedle </a:t>
            </a:r>
            <a:r>
              <a:rPr lang="cs-CZ" u="sng" dirty="0">
                <a:uFill>
                  <a:solidFill>
                    <a:srgbClr val="0070C0"/>
                  </a:solidFill>
                </a:uFill>
              </a:rPr>
              <a:t>šipky Znovu načti</a:t>
            </a:r>
            <a:r>
              <a:rPr lang="cs-CZ" dirty="0">
                <a:uFill>
                  <a:solidFill>
                    <a:srgbClr val="0070C0"/>
                  </a:solidFill>
                </a:uFill>
              </a:rPr>
              <a:t> už další šipka není, je tam obrázek 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domečk</a:t>
            </a:r>
            <a:r>
              <a:rPr lang="cs-CZ" dirty="0" smtClean="0"/>
              <a:t>u </a:t>
            </a:r>
          </a:p>
          <a:p>
            <a:pPr marL="914400" lvl="2" indent="0">
              <a:buClr>
                <a:srgbClr val="0070C0"/>
              </a:buClr>
              <a:buNone/>
            </a:pPr>
            <a:endParaRPr lang="cs-CZ" dirty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507" y="1352856"/>
            <a:ext cx="8386154" cy="52797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5856" y="2492896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56" y="2946095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0973" y="5445224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3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6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7" name="Obrázek 10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8" name="Obrázek 10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Zaoblený obdélník 6"/>
          <p:cNvSpPr/>
          <p:nvPr/>
        </p:nvSpPr>
        <p:spPr>
          <a:xfrm>
            <a:off x="181603" y="1220798"/>
            <a:ext cx="2232248" cy="792088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03929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457200" lvl="1" indent="0">
              <a:buClr>
                <a:srgbClr val="0070C0"/>
              </a:buClr>
              <a:buNone/>
            </a:pPr>
            <a:endParaRPr lang="cs-CZ" sz="1800" dirty="0" smtClean="0"/>
          </a:p>
          <a:p>
            <a:pPr marL="457200" lvl="1" indent="0">
              <a:buClr>
                <a:srgbClr val="0070C0"/>
              </a:buClr>
              <a:buNone/>
            </a:pPr>
            <a:endParaRPr lang="cs-CZ" sz="100" dirty="0" smtClean="0"/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Po kliknutí na obrázek domečku se dostaneme na naši domovskou stránku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/>
              <a:t>Tomuto symbolu budeme říkat </a:t>
            </a:r>
            <a:r>
              <a:rPr lang="cs-CZ" b="1" i="1" dirty="0" smtClean="0">
                <a:solidFill>
                  <a:srgbClr val="0070C0"/>
                </a:solidFill>
              </a:rPr>
              <a:t>Domeček</a:t>
            </a:r>
            <a:endParaRPr lang="cs-CZ" b="1" dirty="0" smtClean="0"/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Slyšeli jsme už někdy o </a:t>
            </a:r>
            <a:r>
              <a:rPr lang="cs-CZ" i="1" u="sng" dirty="0" smtClean="0">
                <a:uFill>
                  <a:solidFill>
                    <a:srgbClr val="0070C0"/>
                  </a:solidFill>
                </a:uFill>
              </a:rPr>
              <a:t>domovské stránce</a:t>
            </a:r>
            <a:r>
              <a:rPr lang="cs-CZ" i="1" dirty="0" smtClean="0"/>
              <a:t>?</a:t>
            </a:r>
            <a:endParaRPr lang="cs-CZ" i="1" dirty="0"/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/>
              <a:t>Je to </a:t>
            </a:r>
            <a:r>
              <a:rPr lang="cs-CZ" u="sng" dirty="0">
                <a:uFill>
                  <a:solidFill>
                    <a:srgbClr val="0070C0"/>
                  </a:solidFill>
                </a:uFill>
              </a:rPr>
              <a:t>stránka, která se zobrazí vždycky, když spustíme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internet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Můžeme si ji i změnit –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nejčastěji </a:t>
            </a:r>
            <a:r>
              <a:rPr lang="cs-CZ" u="sng" dirty="0">
                <a:uFill>
                  <a:solidFill>
                    <a:srgbClr val="0070C0"/>
                  </a:solidFill>
                </a:uFill>
              </a:rPr>
              <a:t>si jako domovskou dáváme stránku, kterou používáme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nejvíc</a:t>
            </a:r>
          </a:p>
          <a:p>
            <a:pPr lvl="1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/>
              <a:t>Všichni se podíváme k sobě na obrazovku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Kterou </a:t>
            </a:r>
            <a:r>
              <a:rPr lang="cs-CZ" i="1" dirty="0"/>
              <a:t>stránku máme </a:t>
            </a:r>
            <a:r>
              <a:rPr lang="cs-CZ" i="1" dirty="0" smtClean="0"/>
              <a:t>teď </a:t>
            </a:r>
            <a:r>
              <a:rPr lang="cs-CZ" i="1" dirty="0"/>
              <a:t>nastavenou jako domovskou</a:t>
            </a:r>
            <a:r>
              <a:rPr lang="cs-CZ" i="1" dirty="0" smtClean="0"/>
              <a:t>?</a:t>
            </a:r>
            <a:endParaRPr lang="cs-CZ" i="1" dirty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507" y="1352856"/>
            <a:ext cx="8386154" cy="52797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grpSp>
        <p:nvGrpSpPr>
          <p:cNvPr id="8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9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3" name="Obrázek 10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4" name="Obrázek 10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Zaoblený obdélník 6"/>
          <p:cNvSpPr/>
          <p:nvPr/>
        </p:nvSpPr>
        <p:spPr>
          <a:xfrm>
            <a:off x="181603" y="1220798"/>
            <a:ext cx="2232248" cy="792088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15" name="Obrázek 114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6376" y="6128102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700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spcAft>
                <a:spcPts val="1200"/>
              </a:spcAft>
              <a:buClr>
                <a:srgbClr val="FFC000"/>
              </a:buClr>
              <a:buSzPct val="150000"/>
              <a:buFont typeface="Calibri" pitchFamily="34" charset="0"/>
              <a:buChar char="?"/>
            </a:pPr>
            <a:endParaRPr lang="cs-CZ" sz="4400" i="1" dirty="0" smtClean="0">
              <a:sym typeface="Wingdings" pitchFamily="2" charset="2"/>
            </a:endParaRPr>
          </a:p>
          <a:p>
            <a:pPr>
              <a:spcAft>
                <a:spcPts val="1200"/>
              </a:spcAft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sz="4400" i="1" dirty="0" smtClean="0">
                <a:sym typeface="Wingdings" pitchFamily="2" charset="2"/>
              </a:rPr>
              <a:t>Co všechno můžeme dělat na internetu?</a:t>
            </a:r>
          </a:p>
          <a:p>
            <a:pPr>
              <a:lnSpc>
                <a:spcPct val="150000"/>
              </a:lnSpc>
              <a:buClr>
                <a:srgbClr val="FFC000"/>
              </a:buClr>
              <a:buSzPct val="150000"/>
              <a:buFont typeface="Calibri" pitchFamily="34" charset="0"/>
              <a:buChar char="?"/>
            </a:pPr>
            <a:endParaRPr lang="cs-CZ" sz="4400" i="1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108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09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0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1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203" name="Obrázek 20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204" name="Obrázek 20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205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20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1" name="Obrázek 210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6136" y="3527173"/>
            <a:ext cx="2472856" cy="15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976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32568" y="1600200"/>
            <a:ext cx="8054232" cy="4525963"/>
          </a:xfrm>
        </p:spPr>
        <p:txBody>
          <a:bodyPr>
            <a:noAutofit/>
          </a:bodyPr>
          <a:lstStyle/>
          <a:p>
            <a:pPr marL="0" lvl="2" indent="0">
              <a:buClr>
                <a:srgbClr val="FF6600"/>
              </a:buClr>
              <a:buSzPct val="150000"/>
              <a:buNone/>
            </a:pPr>
            <a:endParaRPr lang="cs-CZ" sz="4400" i="1" dirty="0" smtClean="0">
              <a:uFill>
                <a:solidFill>
                  <a:srgbClr val="FF6600"/>
                </a:solidFill>
              </a:uFill>
            </a:endParaRPr>
          </a:p>
          <a:p>
            <a:pPr marL="0" lvl="2" indent="0">
              <a:buClr>
                <a:srgbClr val="FF6600"/>
              </a:buClr>
              <a:buSzPct val="150000"/>
              <a:buNone/>
            </a:pPr>
            <a:endParaRPr lang="cs-CZ" sz="4400" i="1" dirty="0">
              <a:uFill>
                <a:solidFill>
                  <a:srgbClr val="FF6600"/>
                </a:solidFill>
              </a:uFill>
            </a:endParaRPr>
          </a:p>
          <a:p>
            <a:pPr marL="0" lvl="2" indent="0">
              <a:buClr>
                <a:srgbClr val="FF6600"/>
              </a:buClr>
              <a:buSzPct val="150000"/>
              <a:buNone/>
            </a:pPr>
            <a:r>
              <a:rPr lang="cs-CZ" sz="5000" i="1" dirty="0" smtClean="0">
                <a:uFill>
                  <a:solidFill>
                    <a:srgbClr val="FF6600"/>
                  </a:solidFill>
                </a:uFill>
              </a:rPr>
              <a:t>www.seznam.cz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1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22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3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4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5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6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7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8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9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0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1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2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3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4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5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6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7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8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9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0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1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2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3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4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5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6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7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8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9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0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1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2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3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4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5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6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7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8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9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0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1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2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3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4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5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6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7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8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9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0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1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2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3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4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5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6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7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8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9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0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1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2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3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4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5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6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7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8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9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0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1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2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3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4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5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6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7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8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9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0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1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2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3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4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5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9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0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1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2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3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4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5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6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217" name="Obrázek 21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218" name="Obrázek 21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21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220" name="Picture 17" descr="C:\Users\Denisa\Desktop\DIPLOMOVÁ PRÁCE\PRAKTICKÁ ČÁST\úsměv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240" y="4869160"/>
            <a:ext cx="1754267" cy="14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23804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0" indent="0">
              <a:buClr>
                <a:srgbClr val="0070C0"/>
              </a:buClr>
              <a:buNone/>
            </a:pPr>
            <a:endParaRPr lang="cs-CZ" sz="1800" dirty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Teď se podíváme na část pravou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Úplně </a:t>
            </a:r>
            <a:r>
              <a:rPr lang="cs-CZ" dirty="0"/>
              <a:t>nahoře v pravém rohu vidíme nám známé symboly                       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Co znamenají? 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endParaRPr lang="cs-CZ" sz="1200" dirty="0" smtClean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Pod těmito známými symboly vidíme ještě další dva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Symbol úplně vpravo         se používá k nastavování internetového prohlížeče – ten my používat nebudeme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507" y="1352856"/>
            <a:ext cx="8386154" cy="52797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7" name="Zaoblený obdélník 6"/>
          <p:cNvSpPr/>
          <p:nvPr/>
        </p:nvSpPr>
        <p:spPr>
          <a:xfrm>
            <a:off x="7956376" y="1213297"/>
            <a:ext cx="936104" cy="792088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9121" y="3068960"/>
            <a:ext cx="1728192" cy="39354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0017" y="509535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2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Obrázek 112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3267" y="3623420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424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pattFill prst="pct25">
          <a:fgClr>
            <a:srgbClr val="FFE285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FFC000"/>
                </a:solidFill>
              </a:rPr>
              <a:t>Okna</a:t>
            </a:r>
            <a:endParaRPr lang="cs-CZ" b="1" dirty="0">
              <a:solidFill>
                <a:srgbClr val="FFC00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FFC000"/>
              </a:buClr>
              <a:buFont typeface="Wingdings" pitchFamily="2" charset="2"/>
              <a:buChar char="§"/>
            </a:pPr>
            <a:r>
              <a:rPr lang="cs-CZ" dirty="0" smtClean="0"/>
              <a:t>Každé okno má vpravo nahoře 3 tlačítka a to buď tato                         nebo tato</a:t>
            </a:r>
          </a:p>
          <a:p>
            <a:pPr>
              <a:buClr>
                <a:srgbClr val="FFC00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A co jednotlivé obrázky v obdélníčcích znamenají?</a:t>
            </a:r>
          </a:p>
          <a:p>
            <a:pPr lvl="1">
              <a:buClr>
                <a:srgbClr val="FFC000"/>
              </a:buClr>
              <a:buSzPct val="100000"/>
              <a:buFont typeface="Wingdings" pitchFamily="2" charset="2"/>
              <a:buChar char="§"/>
            </a:pPr>
            <a:r>
              <a:rPr lang="cs-CZ" dirty="0"/>
              <a:t> </a:t>
            </a:r>
            <a:r>
              <a:rPr lang="cs-CZ" dirty="0" smtClean="0"/>
              <a:t>        </a:t>
            </a:r>
            <a:r>
              <a:rPr lang="cs-CZ" b="1" dirty="0" smtClean="0"/>
              <a:t>minimalizovat</a:t>
            </a:r>
            <a:r>
              <a:rPr lang="cs-CZ" dirty="0" smtClean="0"/>
              <a:t> – pokud klikneme na toto tlačítko, otevřený program se zmenší do obrázku na hlavním panelu a z pracovní plochy zmizí</a:t>
            </a:r>
          </a:p>
          <a:p>
            <a:pPr lvl="2">
              <a:buClr>
                <a:srgbClr val="FFC000"/>
              </a:buClr>
              <a:buSzPct val="100000"/>
              <a:buFont typeface="Wingdings" pitchFamily="2" charset="2"/>
              <a:buChar char="§"/>
            </a:pPr>
            <a:r>
              <a:rPr lang="cs-CZ" dirty="0" smtClean="0"/>
              <a:t>Nemusíme se bát, okno nezmizelo úplně, jenom jsme ho na chvilku skryli, protože ho zrovna nepotřebujeme</a:t>
            </a:r>
          </a:p>
          <a:p>
            <a:pPr lvl="2">
              <a:buClr>
                <a:srgbClr val="FFC000"/>
              </a:buClr>
              <a:buSzPct val="100000"/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2132856"/>
            <a:ext cx="2145771" cy="603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0192" y="2152976"/>
            <a:ext cx="2116800" cy="6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3850439"/>
            <a:ext cx="568677" cy="33451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 cap="flat" cmpd="sng">
            <a:solidFill>
              <a:srgbClr val="FFC000"/>
            </a:solidFill>
            <a:miter lim="800000"/>
            <a:headEnd/>
            <a:tailEnd/>
          </a:ln>
          <a:effectLst>
            <a:outerShdw blurRad="50800" dist="50800" dir="54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cs-CZ"/>
          </a:p>
        </p:txBody>
      </p:sp>
      <p:pic>
        <p:nvPicPr>
          <p:cNvPr id="9" name="Obrázek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13" y="156576"/>
            <a:ext cx="1285670" cy="1152128"/>
          </a:xfrm>
          <a:prstGeom prst="rect">
            <a:avLst/>
          </a:prstGeom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37" y="4077072"/>
            <a:ext cx="502705" cy="412648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142" y="6411383"/>
            <a:ext cx="502705" cy="412648"/>
          </a:xfrm>
          <a:prstGeom prst="rect">
            <a:avLst/>
          </a:prstGeom>
        </p:spPr>
      </p:pic>
      <p:sp>
        <p:nvSpPr>
          <p:cNvPr id="107" name="Zaoblený obdélník 106"/>
          <p:cNvSpPr/>
          <p:nvPr/>
        </p:nvSpPr>
        <p:spPr>
          <a:xfrm>
            <a:off x="830772" y="3666108"/>
            <a:ext cx="7773676" cy="2376264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882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pattFill prst="pct25">
          <a:fgClr>
            <a:srgbClr val="FFE285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FFC000"/>
                </a:solidFill>
              </a:rPr>
              <a:t>Okna</a:t>
            </a:r>
            <a:endParaRPr lang="cs-CZ" b="1" dirty="0">
              <a:solidFill>
                <a:srgbClr val="FFC00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FFC000"/>
              </a:buClr>
              <a:buFont typeface="Wingdings" pitchFamily="2" charset="2"/>
              <a:buChar char="§"/>
            </a:pPr>
            <a:r>
              <a:rPr lang="cs-CZ" dirty="0" smtClean="0"/>
              <a:t>Okno znovu zobrazíme kliknutím na obrázek na hlavním panelu</a:t>
            </a:r>
            <a:endParaRPr lang="cs-CZ" dirty="0" smtClean="0">
              <a:solidFill>
                <a:srgbClr val="FF0000"/>
              </a:solidFill>
            </a:endParaRPr>
          </a:p>
          <a:p>
            <a:pPr lvl="1">
              <a:buClr>
                <a:srgbClr val="FFC000"/>
              </a:buClr>
              <a:buFont typeface="Wingdings" pitchFamily="2" charset="2"/>
              <a:buChar char="§"/>
            </a:pPr>
            <a:r>
              <a:rPr lang="cs-CZ" dirty="0" smtClean="0"/>
              <a:t>         </a:t>
            </a:r>
            <a:r>
              <a:rPr lang="cs-CZ" b="1" dirty="0" smtClean="0"/>
              <a:t>maximalizovat</a:t>
            </a:r>
            <a:r>
              <a:rPr lang="cs-CZ" dirty="0" smtClean="0"/>
              <a:t> – pokud klikneme na toto tlačítko, okno se zvětší přes celou obrazovku a tlačítko se změní na </a:t>
            </a:r>
          </a:p>
          <a:p>
            <a:pPr lvl="1">
              <a:buClr>
                <a:srgbClr val="FFC000"/>
              </a:buClr>
              <a:buFont typeface="Wingdings" pitchFamily="2" charset="2"/>
              <a:buChar char="§"/>
            </a:pPr>
            <a:r>
              <a:rPr lang="cs-CZ" dirty="0" smtClean="0"/>
              <a:t>         </a:t>
            </a:r>
            <a:r>
              <a:rPr lang="cs-CZ" b="1" dirty="0" smtClean="0"/>
              <a:t>obnovení </a:t>
            </a:r>
            <a:r>
              <a:rPr lang="cs-CZ" b="1" dirty="0"/>
              <a:t>z </a:t>
            </a:r>
            <a:r>
              <a:rPr lang="cs-CZ" b="1" dirty="0" smtClean="0"/>
              <a:t>max. </a:t>
            </a:r>
            <a:r>
              <a:rPr lang="cs-CZ" dirty="0" smtClean="0"/>
              <a:t>– pokud klikneme na toto tlačítko, okno se zmenší doprostřed obrazovky tak, že už ji nezabírá celou a tlačítko se  změní na </a:t>
            </a:r>
          </a:p>
          <a:p>
            <a:pPr lvl="1">
              <a:buClr>
                <a:srgbClr val="FFC000"/>
              </a:buClr>
              <a:buSzPct val="100000"/>
              <a:buFont typeface="Wingdings" pitchFamily="2" charset="2"/>
              <a:buChar char="§"/>
            </a:pPr>
            <a:r>
              <a:rPr lang="cs-CZ" dirty="0" smtClean="0"/>
              <a:t>         </a:t>
            </a:r>
            <a:r>
              <a:rPr lang="cs-CZ" b="1" dirty="0" smtClean="0"/>
              <a:t>zavřít</a:t>
            </a:r>
            <a:r>
              <a:rPr lang="cs-CZ" dirty="0"/>
              <a:t> </a:t>
            </a:r>
            <a:r>
              <a:rPr lang="cs-CZ" dirty="0" smtClean="0"/>
              <a:t>– pokud </a:t>
            </a:r>
            <a:r>
              <a:rPr lang="cs-CZ" dirty="0"/>
              <a:t>klikneme na toto tlačítko, </a:t>
            </a:r>
            <a:r>
              <a:rPr lang="cs-CZ" dirty="0" smtClean="0"/>
              <a:t>okno se zavře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3079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30" y="5273329"/>
            <a:ext cx="568677" cy="351241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32" y="3933056"/>
            <a:ext cx="568677" cy="32495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2359" y="4797152"/>
            <a:ext cx="568677" cy="33451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32" y="2549309"/>
            <a:ext cx="568677" cy="33451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3922" y="3429000"/>
            <a:ext cx="568677" cy="32495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 cap="flat" cmpd="sng">
            <a:solidFill>
              <a:srgbClr val="FFC000"/>
            </a:solidFill>
            <a:miter lim="800000"/>
            <a:headEnd/>
            <a:tailEnd/>
          </a:ln>
          <a:effectLst>
            <a:outerShdw blurRad="50800" dist="50800" dir="54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4" name="Obrázek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13" y="156576"/>
            <a:ext cx="1285670" cy="1152128"/>
          </a:xfrm>
          <a:prstGeom prst="rect">
            <a:avLst/>
          </a:prstGeom>
        </p:spPr>
      </p:pic>
      <p:grpSp>
        <p:nvGrpSpPr>
          <p:cNvPr id="1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10" name="Obrázek 10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37" y="4077072"/>
            <a:ext cx="502705" cy="412648"/>
          </a:xfrm>
          <a:prstGeom prst="rect">
            <a:avLst/>
          </a:prstGeom>
        </p:spPr>
      </p:pic>
      <p:pic>
        <p:nvPicPr>
          <p:cNvPr id="111" name="Obrázek 11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142" y="6411383"/>
            <a:ext cx="502705" cy="412648"/>
          </a:xfrm>
          <a:prstGeom prst="rect">
            <a:avLst/>
          </a:prstGeom>
        </p:spPr>
      </p:pic>
      <p:sp>
        <p:nvSpPr>
          <p:cNvPr id="112" name="Zaoblený obdélník 111"/>
          <p:cNvSpPr/>
          <p:nvPr/>
        </p:nvSpPr>
        <p:spPr>
          <a:xfrm>
            <a:off x="830772" y="3753958"/>
            <a:ext cx="7989700" cy="2623398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4992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0" indent="0">
              <a:buClr>
                <a:srgbClr val="0070C0"/>
              </a:buClr>
              <a:buNone/>
            </a:pPr>
            <a:endParaRPr lang="cs-CZ" sz="1800" dirty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Teď se podíváme na část pravou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Úplně </a:t>
            </a:r>
            <a:r>
              <a:rPr lang="cs-CZ" dirty="0"/>
              <a:t>nahoře v pravém rohu vidíme nám známé symboly                       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Co znamenají? 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endParaRPr lang="cs-CZ" sz="1200" dirty="0" smtClean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Pod těmito známými symboly vidíme ještě další dva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Symbol úplně vpravo         se používá k nastavování internetového prohlížeče – ten my používat nebudeme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507" y="1352856"/>
            <a:ext cx="8386154" cy="52797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7" name="Zaoblený obdélník 6"/>
          <p:cNvSpPr/>
          <p:nvPr/>
        </p:nvSpPr>
        <p:spPr>
          <a:xfrm>
            <a:off x="7956376" y="1213297"/>
            <a:ext cx="936104" cy="792088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9121" y="3068960"/>
            <a:ext cx="1728192" cy="39354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0017" y="509535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2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97291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0" indent="0">
              <a:buClr>
                <a:srgbClr val="0070C0"/>
              </a:buClr>
              <a:buNone/>
            </a:pPr>
            <a:endParaRPr lang="cs-CZ" sz="1800" dirty="0"/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Na symbol hvězdičky         klikneme, když chceme stránku, na kterou se zrovna díváme, přidat do záložek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i="1" dirty="0" smtClean="0"/>
              <a:t>Víme, co jsou to záložky? </a:t>
            </a:r>
            <a:r>
              <a:rPr lang="cs-CZ" dirty="0" smtClean="0"/>
              <a:t>Jednu na obrázku nahoře máme </a:t>
            </a:r>
            <a:r>
              <a:rPr lang="cs-CZ" dirty="0" smtClean="0">
                <a:sym typeface="Wingdings" pitchFamily="2" charset="2"/>
              </a:rPr>
              <a:t> - je to tato</a:t>
            </a:r>
            <a:r>
              <a:rPr lang="cs-CZ" dirty="0" smtClean="0"/>
              <a:t>       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Záložky na internetu používáme proto, abychom naše oblíbené stránky nemuseli pořád hledat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Jednoduše si všechny oblíbené stránky přidáme do záložek a když je budeme chtít zobrazit, jenom na ně najedeme myší a klikneme → pojďme si to vyzkoušet!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©"/>
            </a:pPr>
            <a:r>
              <a:rPr lang="cs-CZ" dirty="0" smtClean="0"/>
              <a:t>Najedeme myší na záložku                a klikneme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507" y="1352856"/>
            <a:ext cx="8386154" cy="527972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7" name="Zaoblený obdélník 6"/>
          <p:cNvSpPr/>
          <p:nvPr/>
        </p:nvSpPr>
        <p:spPr>
          <a:xfrm>
            <a:off x="349039" y="1677838"/>
            <a:ext cx="576064" cy="327547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4368" y="2005385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7795" y="3294746"/>
            <a:ext cx="864096" cy="38690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1223" y="5733256"/>
            <a:ext cx="864096" cy="38690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2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1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07930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5" y="1351778"/>
            <a:ext cx="8397135" cy="5286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0" indent="0">
              <a:buClr>
                <a:srgbClr val="0070C0"/>
              </a:buClr>
              <a:buNone/>
            </a:pPr>
            <a:endParaRPr lang="cs-CZ" sz="1800" dirty="0"/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Co se stalo?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Změnila se zobrazená stránka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 bílém okýnku nahoře se změnil nápis na 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O tomto okýnku jsme si zatím nic neříkali, pojďme to tedy napravit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Bílé okýnko je pro práci s internetem moc důležité - píšeme do něj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adresy </a:t>
            </a:r>
            <a:r>
              <a:rPr lang="cs-CZ" u="sng" dirty="0">
                <a:uFill>
                  <a:solidFill>
                    <a:srgbClr val="0070C0"/>
                  </a:solidFill>
                </a:uFill>
              </a:rPr>
              <a:t>internetových stránek</a:t>
            </a:r>
            <a:r>
              <a:rPr lang="cs-CZ" dirty="0"/>
              <a:t>, na které se chceme podívat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7" name="Zaoblený obdélník 6"/>
          <p:cNvSpPr/>
          <p:nvPr/>
        </p:nvSpPr>
        <p:spPr>
          <a:xfrm>
            <a:off x="990188" y="1456968"/>
            <a:ext cx="7398236" cy="319748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9542" y="3006596"/>
            <a:ext cx="1542881" cy="32556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8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9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3" name="Obrázek 10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4" name="Obrázek 1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43596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spcAft>
                <a:spcPts val="1200"/>
              </a:spcAft>
              <a:buClr>
                <a:srgbClr val="FFC000"/>
              </a:buClr>
              <a:buSzPct val="150000"/>
              <a:buFont typeface="Calibri" pitchFamily="34" charset="0"/>
              <a:buChar char="?"/>
            </a:pPr>
            <a:endParaRPr lang="cs-CZ" sz="4400" i="1" dirty="0" smtClean="0">
              <a:sym typeface="Wingdings" pitchFamily="2" charset="2"/>
            </a:endParaRPr>
          </a:p>
          <a:p>
            <a:pPr>
              <a:spcAft>
                <a:spcPts val="1200"/>
              </a:spcAft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sz="4400" i="1" dirty="0" smtClean="0"/>
              <a:t>Na </a:t>
            </a:r>
            <a:r>
              <a:rPr lang="cs-CZ" sz="4400" i="1" dirty="0"/>
              <a:t>jaké internetové adrese jsme teď?</a:t>
            </a:r>
          </a:p>
          <a:p>
            <a:pPr>
              <a:spcAft>
                <a:spcPts val="1200"/>
              </a:spcAft>
              <a:buClr>
                <a:srgbClr val="0070C0"/>
              </a:buClr>
              <a:buSzPct val="150000"/>
              <a:buFont typeface="Calibri" pitchFamily="34" charset="0"/>
              <a:buChar char="?"/>
            </a:pPr>
            <a:endParaRPr lang="cs-CZ" sz="4400" i="1" dirty="0"/>
          </a:p>
          <a:p>
            <a:pPr>
              <a:spcAft>
                <a:spcPts val="1200"/>
              </a:spcAft>
              <a:buClr>
                <a:srgbClr val="0070C0"/>
              </a:buClr>
              <a:buSzPct val="150000"/>
              <a:buFont typeface="Calibri" pitchFamily="34" charset="0"/>
              <a:buChar char="?"/>
            </a:pPr>
            <a:endParaRPr lang="cs-CZ" sz="4400" i="1" dirty="0" smtClean="0">
              <a:sym typeface="Wingdings" pitchFamily="2" charset="2"/>
            </a:endParaRPr>
          </a:p>
          <a:p>
            <a:pPr>
              <a:lnSpc>
                <a:spcPct val="150000"/>
              </a:lnSpc>
              <a:buClr>
                <a:srgbClr val="FFC000"/>
              </a:buClr>
              <a:buSzPct val="150000"/>
              <a:buFont typeface="Calibri" pitchFamily="34" charset="0"/>
              <a:buChar char="?"/>
            </a:pPr>
            <a:endParaRPr lang="cs-CZ" sz="4400" i="1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108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09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0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1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203" name="Obrázek 20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204" name="Obrázek 20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205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20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1" name="Obrázek 210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0072" y="3502425"/>
            <a:ext cx="2472856" cy="15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1513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 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32568" y="1600200"/>
            <a:ext cx="8054232" cy="4525963"/>
          </a:xfrm>
        </p:spPr>
        <p:txBody>
          <a:bodyPr>
            <a:noAutofit/>
          </a:bodyPr>
          <a:lstStyle/>
          <a:p>
            <a:pPr marL="0" lvl="2" indent="0">
              <a:buClr>
                <a:srgbClr val="FF6600"/>
              </a:buClr>
              <a:buSzPct val="150000"/>
              <a:buNone/>
            </a:pPr>
            <a:endParaRPr lang="cs-CZ" sz="4400" i="1" dirty="0" smtClean="0">
              <a:uFill>
                <a:solidFill>
                  <a:srgbClr val="FF6600"/>
                </a:solidFill>
              </a:uFill>
            </a:endParaRPr>
          </a:p>
          <a:p>
            <a:pPr marL="0" lvl="2" indent="0">
              <a:buClr>
                <a:srgbClr val="FF6600"/>
              </a:buClr>
              <a:buSzPct val="150000"/>
              <a:buNone/>
            </a:pPr>
            <a:endParaRPr lang="cs-CZ" sz="4400" i="1" dirty="0">
              <a:uFill>
                <a:solidFill>
                  <a:srgbClr val="FF6600"/>
                </a:solidFill>
              </a:uFill>
            </a:endParaRPr>
          </a:p>
          <a:p>
            <a:pPr marL="0" lvl="2" indent="0">
              <a:buClr>
                <a:srgbClr val="FF6600"/>
              </a:buClr>
              <a:buSzPct val="150000"/>
              <a:buNone/>
            </a:pPr>
            <a:r>
              <a:rPr lang="cs-CZ" sz="5000" i="1" dirty="0" smtClean="0">
                <a:uFill>
                  <a:solidFill>
                    <a:srgbClr val="FF6600"/>
                  </a:solidFill>
                </a:uFill>
              </a:rPr>
              <a:t>www.google.cz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1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22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3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4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5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6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7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8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9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0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1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2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3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4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5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6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7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8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9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0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1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2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3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4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5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6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7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8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9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0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1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2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3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4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5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6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7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8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9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0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1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2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3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4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5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6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7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8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9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0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1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2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3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4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5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6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7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8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9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0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1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2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3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4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5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6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7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8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9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0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1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2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3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4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5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6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7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8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9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0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1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2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3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4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5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6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7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8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9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0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1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2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3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4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5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6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217" name="Obrázek 21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218" name="Obrázek 21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21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220" name="Picture 17" descr="C:\Users\Denisa\Desktop\DIPLOMOVÁ PRÁCE\PRAKTICKÁ ČÁST\úsměv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240" y="4869160"/>
            <a:ext cx="1754267" cy="14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96298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Tak jsme si to vyzkoušeli a teď chceme jít zase zpátky na stránku, na které jsme byli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Už bychom mohli vědět, jak to uděláme…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Máme 2 možnosti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Klikneme na </a:t>
            </a:r>
            <a:r>
              <a:rPr lang="cs-CZ" b="1" i="1" dirty="0" smtClean="0">
                <a:solidFill>
                  <a:srgbClr val="0070C0"/>
                </a:solidFill>
              </a:rPr>
              <a:t>šipku Zpátky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Klikneme na </a:t>
            </a:r>
            <a:r>
              <a:rPr lang="cs-CZ" b="1" dirty="0" smtClean="0">
                <a:solidFill>
                  <a:srgbClr val="0070C0"/>
                </a:solidFill>
              </a:rPr>
              <a:t>Domeček</a:t>
            </a:r>
            <a:r>
              <a:rPr lang="cs-CZ" dirty="0" smtClean="0"/>
              <a:t>         – byli jsme přece na naší domovské stránce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Tak si jednu možnost vyberte a klikněte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4845" y="3755214"/>
            <a:ext cx="410662" cy="39280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5729" y="414802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8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9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3" name="Obrázek 10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4" name="Obrázek 1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464140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Co je </a:t>
            </a:r>
            <a:r>
              <a:rPr lang="cs-CZ" b="1" i="1" dirty="0" smtClean="0">
                <a:solidFill>
                  <a:srgbClr val="0070C0"/>
                </a:solidFill>
              </a:rPr>
              <a:t>Internet</a:t>
            </a:r>
            <a:r>
              <a:rPr lang="cs-CZ" dirty="0" smtClean="0"/>
              <a:t>?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Můžeme </a:t>
            </a:r>
            <a:r>
              <a:rPr lang="cs-CZ" dirty="0">
                <a:sym typeface="Wingdings" pitchFamily="2" charset="2"/>
              </a:rPr>
              <a:t>v něm hledat, co potřebujeme – třeba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Informace k referátu do školy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Informace o tom, co nás baví a zajímá</a:t>
            </a:r>
            <a:r>
              <a:rPr lang="cs-CZ" dirty="0" smtClean="0">
                <a:sym typeface="Wingdings" pitchFamily="2" charset="2"/>
              </a:rPr>
              <a:t>…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Můžeme si dopisovat s kamarády nebo i s někým, koho vůbec neznáme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Můžeme někomu poslat nějaký soubor – třeba přes e-mail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>
                <a:sym typeface="Wingdings" pitchFamily="2" charset="2"/>
              </a:rPr>
              <a:t>Co je to soubor?</a:t>
            </a:r>
            <a:endParaRPr lang="cs-CZ" i="1" dirty="0" smtClean="0">
              <a:sym typeface="Wingdings" pitchFamily="2" charset="2"/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Můžeme si pouštět písničky, filmy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Můžeme na něm hrát </a:t>
            </a:r>
            <a:r>
              <a:rPr lang="cs-CZ" dirty="0" smtClean="0">
                <a:sym typeface="Wingdings" pitchFamily="2" charset="2"/>
              </a:rPr>
              <a:t>hry</a:t>
            </a:r>
            <a:endParaRPr lang="cs-CZ" dirty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1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Obrázek 107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9912" y="4727964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7566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i="1" dirty="0" smtClean="0"/>
              <a:t>Jsme všichni zpátky na naší domovské stránce? </a:t>
            </a:r>
            <a:r>
              <a:rPr lang="cs-CZ" dirty="0" smtClean="0"/>
              <a:t>Měli bychom být, protože si na ní musíme ještě něco ukázat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Všichni se podíváme na svou obrazovku asi tak doprostřed a úplně doprava – vidíme tam toto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Takový obrázek už někde byl, že ano? 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Jak se to, co vidíme na obrázku, jmenuje?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i="1" dirty="0" smtClean="0"/>
              <a:t>Že nevíme? </a:t>
            </a:r>
            <a:r>
              <a:rPr lang="cs-CZ" dirty="0" smtClean="0"/>
              <a:t>Ale měli bychom! No, připomeňme si to tedy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4448" y="3429000"/>
            <a:ext cx="228600" cy="3238500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grpSp>
        <p:nvGrpSpPr>
          <p:cNvPr id="6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7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1" name="Obrázek 1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2" name="Obrázek 10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Obrázek 112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5698594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664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pattFill prst="pct25">
          <a:fgClr>
            <a:srgbClr val="FFE285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FFC000"/>
                </a:solidFill>
              </a:rPr>
              <a:t>Okna</a:t>
            </a:r>
            <a:endParaRPr lang="cs-CZ" b="1" dirty="0">
              <a:solidFill>
                <a:srgbClr val="FFC00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FFC000"/>
              </a:buClr>
              <a:buFont typeface="Wingdings" pitchFamily="2" charset="2"/>
              <a:buChar char="§"/>
            </a:pPr>
            <a:r>
              <a:rPr lang="cs-CZ" dirty="0" smtClean="0"/>
              <a:t>A poslední důležitou věcí je </a:t>
            </a:r>
            <a:r>
              <a:rPr lang="cs-CZ" u="sng" dirty="0" smtClean="0">
                <a:uFill>
                  <a:solidFill>
                    <a:srgbClr val="FFC000"/>
                  </a:solidFill>
                </a:uFill>
              </a:rPr>
              <a:t>posouvání v okně</a:t>
            </a:r>
          </a:p>
          <a:p>
            <a:pPr>
              <a:buClr>
                <a:srgbClr val="FFC000"/>
              </a:buClr>
              <a:buFont typeface="Wingdings" pitchFamily="2" charset="2"/>
              <a:buChar char="§"/>
            </a:pPr>
            <a:r>
              <a:rPr lang="cs-CZ" dirty="0" smtClean="0"/>
              <a:t>Otevřeme si </a:t>
            </a:r>
          </a:p>
          <a:p>
            <a:pPr lvl="1">
              <a:buClr>
                <a:srgbClr val="FFC000"/>
              </a:buClr>
              <a:buFont typeface="Wingdings" pitchFamily="2" charset="2"/>
              <a:buChar char="§"/>
            </a:pPr>
            <a:r>
              <a:rPr lang="cs-CZ" dirty="0" smtClean="0"/>
              <a:t>Program </a:t>
            </a:r>
            <a:r>
              <a:rPr lang="cs-CZ" b="1" i="1" dirty="0" smtClean="0">
                <a:solidFill>
                  <a:srgbClr val="FFC000"/>
                </a:solidFill>
              </a:rPr>
              <a:t>Microsoft Word</a:t>
            </a:r>
            <a:r>
              <a:rPr lang="cs-CZ" b="1" i="1" dirty="0" smtClean="0"/>
              <a:t> </a:t>
            </a:r>
            <a:r>
              <a:rPr lang="cs-CZ" dirty="0" smtClean="0"/>
              <a:t>– věděl by někdo, kde ho hledat? </a:t>
            </a:r>
            <a:endParaRPr lang="cs-CZ" dirty="0"/>
          </a:p>
          <a:p>
            <a:pPr>
              <a:buClr>
                <a:srgbClr val="FFC000"/>
              </a:buClr>
              <a:buFont typeface="Wingdings" pitchFamily="2" charset="2"/>
              <a:buChar char="§"/>
            </a:pPr>
            <a:r>
              <a:rPr lang="cs-CZ" dirty="0" smtClean="0"/>
              <a:t>Úplně napravo vidíme </a:t>
            </a:r>
            <a:r>
              <a:rPr lang="cs-CZ" u="sng" dirty="0" smtClean="0">
                <a:uFill>
                  <a:solidFill>
                    <a:srgbClr val="FFC000"/>
                  </a:solidFill>
                </a:uFill>
              </a:rPr>
              <a:t>posuvník</a:t>
            </a:r>
            <a:r>
              <a:rPr lang="cs-CZ" dirty="0" smtClean="0"/>
              <a:t> jako tady vpravo na obrázku – </a:t>
            </a:r>
            <a:r>
              <a:rPr lang="cs-CZ" u="sng" dirty="0" smtClean="0">
                <a:uFill>
                  <a:solidFill>
                    <a:srgbClr val="FFC000"/>
                  </a:solidFill>
                </a:uFill>
              </a:rPr>
              <a:t>najdeme ho tam, kde se to, co chceme zobrazit na obrazovku nevejde</a:t>
            </a:r>
          </a:p>
          <a:p>
            <a:pPr lvl="1">
              <a:buClr>
                <a:srgbClr val="FFC00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FFC000"/>
                  </a:solidFill>
                </a:uFill>
              </a:rPr>
              <a:t>Pracujeme s ním buď </a:t>
            </a:r>
            <a:r>
              <a:rPr lang="cs-CZ" u="sng" dirty="0" smtClean="0">
                <a:uFill>
                  <a:solidFill>
                    <a:srgbClr val="FFC000"/>
                  </a:solidFill>
                </a:uFill>
              </a:rPr>
              <a:t>uchopením myši a táhnutím </a:t>
            </a:r>
            <a:r>
              <a:rPr lang="cs-CZ" dirty="0" smtClean="0">
                <a:uFill>
                  <a:solidFill>
                    <a:srgbClr val="FFC000"/>
                  </a:solidFill>
                </a:uFill>
              </a:rPr>
              <a:t>nebo </a:t>
            </a:r>
            <a:r>
              <a:rPr lang="cs-CZ" u="sng" dirty="0" smtClean="0">
                <a:uFill>
                  <a:solidFill>
                    <a:srgbClr val="FFC000"/>
                  </a:solidFill>
                </a:uFill>
              </a:rPr>
              <a:t>posouváním kolečka na myši</a:t>
            </a:r>
            <a:r>
              <a:rPr lang="cs-CZ" dirty="0" smtClean="0">
                <a:uFill>
                  <a:solidFill>
                    <a:srgbClr val="FFC000"/>
                  </a:solidFill>
                </a:uFill>
              </a:rPr>
              <a:t> – vyzkoušíme si to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9426" y="1556792"/>
            <a:ext cx="161925" cy="47053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 cap="flat" cmpd="sng">
            <a:solidFill>
              <a:srgbClr val="FFC000"/>
            </a:solidFill>
            <a:miter lim="800000"/>
            <a:headEnd/>
            <a:tailEnd/>
          </a:ln>
          <a:effectLst>
            <a:outerShdw blurRad="50800" dist="50800" dir="54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cs-CZ"/>
          </a:p>
        </p:txBody>
      </p:sp>
      <p:pic>
        <p:nvPicPr>
          <p:cNvPr id="7" name="Obrázek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13" y="156576"/>
            <a:ext cx="1285670" cy="1152128"/>
          </a:xfrm>
          <a:prstGeom prst="rect">
            <a:avLst/>
          </a:prstGeom>
        </p:spPr>
      </p:pic>
      <p:grpSp>
        <p:nvGrpSpPr>
          <p:cNvPr id="8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9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3" name="Obrázek 10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37" y="4077072"/>
            <a:ext cx="502705" cy="412648"/>
          </a:xfrm>
          <a:prstGeom prst="rect">
            <a:avLst/>
          </a:prstGeom>
        </p:spPr>
      </p:pic>
      <p:pic>
        <p:nvPicPr>
          <p:cNvPr id="104" name="Obrázek 1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142" y="6411383"/>
            <a:ext cx="502705" cy="412648"/>
          </a:xfrm>
          <a:prstGeom prst="rect">
            <a:avLst/>
          </a:prstGeom>
        </p:spPr>
      </p:pic>
      <p:sp>
        <p:nvSpPr>
          <p:cNvPr id="105" name="Zaoblený obdélník 104"/>
          <p:cNvSpPr/>
          <p:nvPr/>
        </p:nvSpPr>
        <p:spPr>
          <a:xfrm>
            <a:off x="700494" y="3645023"/>
            <a:ext cx="7975962" cy="2939603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448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Už jsme si vzpomněli, že je to posuvník, že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Každý sám si zkusme, jak se s ním pracuje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Tak už umíme další věc – posouvat se po stránce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Teď si stránku pořádně prohlédneme. </a:t>
            </a:r>
            <a:r>
              <a:rPr lang="cs-CZ" i="1" dirty="0" smtClean="0"/>
              <a:t>Co na ní hlavně vidíme?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Velké množství různých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nápisů a obrázků, na které když najedeme myší, změní se myš z </a:t>
            </a:r>
            <a:r>
              <a:rPr lang="cs-CZ" b="1" u="sng" dirty="0" smtClean="0">
                <a:uFill>
                  <a:solidFill>
                    <a:srgbClr val="0070C0"/>
                  </a:solidFill>
                </a:uFill>
              </a:rPr>
              <a:t>šipky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 na </a:t>
            </a:r>
            <a:r>
              <a:rPr lang="cs-CZ" b="1" u="sng" dirty="0" smtClean="0">
                <a:uFill>
                  <a:solidFill>
                    <a:srgbClr val="0070C0"/>
                  </a:solidFill>
                </a:uFill>
              </a:rPr>
              <a:t>ručičku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16062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 smtClean="0"/>
              <a:t>Internetový prohlížeč – </a:t>
            </a:r>
            <a:r>
              <a:rPr lang="cs-CZ" b="1" dirty="0" smtClean="0">
                <a:solidFill>
                  <a:srgbClr val="0070C0"/>
                </a:solidFill>
              </a:rPr>
              <a:t>hypertextový odkaz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Už jsme se to učili – co to znamená?</a:t>
            </a:r>
            <a:endParaRPr lang="cs-CZ" dirty="0" smtClean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Znamená to, že jsou to odkazy – na internetu jim říkáme </a:t>
            </a:r>
            <a:r>
              <a:rPr lang="cs-CZ" b="1" i="1" dirty="0" smtClean="0">
                <a:solidFill>
                  <a:srgbClr val="0070C0"/>
                </a:solidFill>
              </a:rPr>
              <a:t>hypertextové odkazy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Takže k čemu jsou hypertextové odkazy?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Aby, když na ně klikneme, nás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odkázali někam jinam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©"/>
            </a:pPr>
            <a:r>
              <a:rPr lang="cs-CZ" dirty="0" smtClean="0"/>
              <a:t>Vyzkoušejme si to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Víme, jak se vrátíme zpátky?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Co ještě možná nevíme – hypertextovým odkazem nemusí být jenom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text</a:t>
            </a:r>
            <a:r>
              <a:rPr lang="cs-CZ" dirty="0" smtClean="0"/>
              <a:t>, může jít být i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Obrázek</a:t>
            </a:r>
            <a:r>
              <a:rPr lang="cs-CZ" dirty="0" smtClean="0"/>
              <a:t> nebo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video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2" name="Obrázek 111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4208" y="1484784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4317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pattFill prst="pct25">
          <a:fgClr>
            <a:srgbClr val="FF9B57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7835" y="404664"/>
            <a:ext cx="792000" cy="79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Myš – </a:t>
            </a:r>
            <a:r>
              <a:rPr lang="cs-CZ" b="1" dirty="0" smtClean="0">
                <a:solidFill>
                  <a:srgbClr val="FF6600"/>
                </a:solidFill>
              </a:rPr>
              <a:t>ručička</a:t>
            </a:r>
            <a:endParaRPr lang="cs-CZ" b="1" dirty="0">
              <a:solidFill>
                <a:srgbClr val="FF660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marL="342900" lvl="1" indent="-342900">
              <a:buClr>
                <a:srgbClr val="FF6600"/>
              </a:buClr>
              <a:buFont typeface="Wingdings" pitchFamily="2" charset="2"/>
              <a:buChar char="§"/>
            </a:pPr>
            <a:r>
              <a:rPr lang="cs-CZ" sz="3200" dirty="0" smtClean="0"/>
              <a:t>Šipka se na </a:t>
            </a:r>
            <a:r>
              <a:rPr lang="cs-CZ" sz="3200" dirty="0"/>
              <a:t>symbol </a:t>
            </a:r>
            <a:r>
              <a:rPr lang="cs-CZ" sz="3200" b="1" i="1" dirty="0" smtClean="0">
                <a:solidFill>
                  <a:srgbClr val="FF6600"/>
                </a:solidFill>
              </a:rPr>
              <a:t>ručičky</a:t>
            </a:r>
            <a:r>
              <a:rPr lang="cs-CZ" sz="3200" dirty="0" smtClean="0"/>
              <a:t> změní vždycky, </a:t>
            </a:r>
            <a:r>
              <a:rPr lang="cs-CZ" sz="3200" dirty="0"/>
              <a:t>když na obrazovce máme nějaký </a:t>
            </a:r>
            <a:r>
              <a:rPr lang="cs-CZ" sz="3200" u="sng" dirty="0" smtClean="0">
                <a:uFill>
                  <a:solidFill>
                    <a:srgbClr val="FF6600"/>
                  </a:solidFill>
                </a:uFill>
              </a:rPr>
              <a:t>modrý nebo fialový </a:t>
            </a:r>
            <a:r>
              <a:rPr lang="cs-CZ" sz="3200" u="sng" dirty="0">
                <a:uFill>
                  <a:solidFill>
                    <a:srgbClr val="FF6600"/>
                  </a:solidFill>
                </a:uFill>
              </a:rPr>
              <a:t>podtržený text</a:t>
            </a:r>
            <a:r>
              <a:rPr lang="cs-CZ" sz="3200" dirty="0"/>
              <a:t> </a:t>
            </a:r>
            <a:r>
              <a:rPr lang="cs-CZ" sz="3200" dirty="0" smtClean="0"/>
              <a:t>a </a:t>
            </a:r>
            <a:r>
              <a:rPr lang="cs-CZ" sz="3200" dirty="0"/>
              <a:t>my na něho myší najedeme – takovému textu říkáme </a:t>
            </a:r>
            <a:r>
              <a:rPr lang="cs-CZ" sz="3200" u="sng" dirty="0" smtClean="0">
                <a:uFill>
                  <a:solidFill>
                    <a:srgbClr val="FF6600"/>
                  </a:solidFill>
                </a:uFill>
              </a:rPr>
              <a:t>odkaz</a:t>
            </a:r>
          </a:p>
          <a:p>
            <a:pPr marL="457200" lvl="1" indent="-457200">
              <a:buClr>
                <a:srgbClr val="FF6600"/>
              </a:buClr>
              <a:buFont typeface="Calibri" pitchFamily="34" charset="0"/>
              <a:buChar char="?"/>
            </a:pPr>
            <a:r>
              <a:rPr lang="cs-CZ" sz="3200" i="1" dirty="0" smtClean="0"/>
              <a:t>A k čemu je takový odkaz?</a:t>
            </a:r>
          </a:p>
          <a:p>
            <a:pPr marL="742950" lvl="2" indent="-342900">
              <a:buClr>
                <a:srgbClr val="FF6600"/>
              </a:buClr>
              <a:buFont typeface="Wingdings" pitchFamily="2" charset="2"/>
              <a:buChar char="§"/>
            </a:pPr>
            <a:r>
              <a:rPr lang="cs-CZ" sz="2800" dirty="0" smtClean="0"/>
              <a:t>Pokud na něj klikneme, dostaneme se na jiné místo</a:t>
            </a:r>
          </a:p>
          <a:p>
            <a:pPr marL="800100" lvl="2" indent="-400050">
              <a:buClr>
                <a:srgbClr val="FF6600"/>
              </a:buClr>
              <a:buFont typeface="Wingdings" pitchFamily="2" charset="2"/>
              <a:buChar char="§"/>
            </a:pPr>
            <a:r>
              <a:rPr lang="cs-CZ" sz="2800" dirty="0" smtClean="0"/>
              <a:t>Můžeme </a:t>
            </a:r>
            <a:r>
              <a:rPr lang="cs-CZ" sz="2800" dirty="0"/>
              <a:t>si to vyzkoušet </a:t>
            </a:r>
            <a:r>
              <a:rPr lang="cs-CZ" sz="2800" dirty="0" smtClean="0"/>
              <a:t>tady, všimněte si slova odkaz na konci řádku… 		odkaz</a:t>
            </a:r>
            <a:endParaRPr lang="cs-CZ" dirty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 cap="flat" cmpd="sng">
            <a:solidFill>
              <a:srgbClr val="FF6600"/>
            </a:solidFill>
            <a:miter lim="800000"/>
            <a:headEnd/>
            <a:tailEnd/>
          </a:ln>
          <a:effectLst>
            <a:outerShdw blurRad="50800" dist="50800" dir="54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cs-CZ"/>
          </a:p>
        </p:txBody>
      </p:sp>
      <p:pic>
        <p:nvPicPr>
          <p:cNvPr id="7" name="Obrázek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68" y="4405945"/>
            <a:ext cx="540000" cy="2433717"/>
          </a:xfrm>
          <a:prstGeom prst="rect">
            <a:avLst/>
          </a:prstGeom>
        </p:spPr>
      </p:pic>
      <p:pic>
        <p:nvPicPr>
          <p:cNvPr id="8" name="Obrázek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142" y="6402480"/>
            <a:ext cx="504351" cy="414000"/>
          </a:xfrm>
          <a:prstGeom prst="rect">
            <a:avLst/>
          </a:prstGeom>
        </p:spPr>
      </p:pic>
      <p:pic>
        <p:nvPicPr>
          <p:cNvPr id="9" name="Obrázek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82" y="4083257"/>
            <a:ext cx="504351" cy="414000"/>
          </a:xfrm>
          <a:prstGeom prst="rect">
            <a:avLst/>
          </a:prstGeom>
        </p:spPr>
      </p:pic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731" y="149059"/>
            <a:ext cx="733728" cy="47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5" descr="C:\Users\Denisa\Desktop\DIPLOMOVÁ PRÁCE\PRAKTICKÁ ČÁST\enter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272" y="421157"/>
            <a:ext cx="733728" cy="841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873" y="1046403"/>
            <a:ext cx="483240" cy="432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Zaoblený obdélník 12"/>
          <p:cNvSpPr/>
          <p:nvPr/>
        </p:nvSpPr>
        <p:spPr>
          <a:xfrm>
            <a:off x="711873" y="1277140"/>
            <a:ext cx="7975962" cy="3952060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364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 smtClean="0"/>
              <a:t>Internetový prohlížeč – </a:t>
            </a:r>
            <a:r>
              <a:rPr lang="cs-CZ" b="1" dirty="0" smtClean="0">
                <a:solidFill>
                  <a:srgbClr val="0070C0"/>
                </a:solidFill>
              </a:rPr>
              <a:t>hypertextový odkaz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Už jsme se to učili – co to znamená?</a:t>
            </a:r>
            <a:endParaRPr lang="cs-CZ" dirty="0" smtClean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Znamená to, že jsou to odkazy – na internetu jim říkáme</a:t>
            </a:r>
            <a:r>
              <a:rPr lang="cs-CZ" b="1" dirty="0" smtClean="0"/>
              <a:t> </a:t>
            </a:r>
            <a:r>
              <a:rPr lang="cs-CZ" b="1" i="1" dirty="0" smtClean="0">
                <a:solidFill>
                  <a:srgbClr val="0070C0"/>
                </a:solidFill>
              </a:rPr>
              <a:t>hypertextové odkazy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Takže k čemu jsou hypertextové odkazy?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Aby, když na ně klikneme, nás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odkázali někam jinam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©"/>
            </a:pPr>
            <a:r>
              <a:rPr lang="cs-CZ" dirty="0" smtClean="0"/>
              <a:t>Vyzkoušejme si to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Víme, jak se vrátíme zpátky?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Co ještě možná nevíme – hypertextovým odkazem nemusí být jenom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text</a:t>
            </a:r>
            <a:r>
              <a:rPr lang="cs-CZ" dirty="0" smtClean="0"/>
              <a:t>, může jít být i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Obrázek</a:t>
            </a:r>
            <a:r>
              <a:rPr lang="cs-CZ" dirty="0" smtClean="0"/>
              <a:t> nebo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video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3" name="Obrázek 112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6096" y="4372784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2182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Internetový prohlížeč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Tak jsme si to vyzkoušeli a teď chceme jít zase zpátky na stránku, na které jsme byli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Už bychom mohli vědět, jak to uděláme…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Máme 2 možnosti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Klikneme na </a:t>
            </a:r>
            <a:r>
              <a:rPr lang="cs-CZ" b="1" i="1" dirty="0" smtClean="0">
                <a:solidFill>
                  <a:srgbClr val="0070C0"/>
                </a:solidFill>
              </a:rPr>
              <a:t>šipku Zpátky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Klikneme na </a:t>
            </a:r>
            <a:r>
              <a:rPr lang="cs-CZ" b="1" dirty="0" smtClean="0">
                <a:solidFill>
                  <a:srgbClr val="0070C0"/>
                </a:solidFill>
              </a:rPr>
              <a:t>Domeček</a:t>
            </a:r>
            <a:r>
              <a:rPr lang="cs-CZ" dirty="0" smtClean="0"/>
              <a:t>         - byli jsme přece na naší domovské stránce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Tak si jednu možnost vyberte a klikněte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7022" y="4163910"/>
            <a:ext cx="410662" cy="39280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7906" y="4556717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8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9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3" name="Obrázek 10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4" name="Obrázek 1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5" name="Zaoblený obdélník 114"/>
          <p:cNvSpPr/>
          <p:nvPr/>
        </p:nvSpPr>
        <p:spPr>
          <a:xfrm>
            <a:off x="711873" y="3253169"/>
            <a:ext cx="7532535" cy="2238153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735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 smtClean="0"/>
              <a:t>Internetový prohlížeč – </a:t>
            </a:r>
            <a:r>
              <a:rPr lang="cs-CZ" b="1" dirty="0" smtClean="0">
                <a:solidFill>
                  <a:srgbClr val="0070C0"/>
                </a:solidFill>
              </a:rPr>
              <a:t>hypertextový odkaz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Už jsme se to učili – co to znamená?</a:t>
            </a:r>
            <a:endParaRPr lang="cs-CZ" dirty="0" smtClean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Znamená to, že jsou to odkazy – na internetu jim říkáme</a:t>
            </a:r>
            <a:r>
              <a:rPr lang="cs-CZ" b="1" dirty="0" smtClean="0"/>
              <a:t> </a:t>
            </a:r>
            <a:r>
              <a:rPr lang="cs-CZ" b="1" i="1" dirty="0" smtClean="0">
                <a:solidFill>
                  <a:srgbClr val="0070C0"/>
                </a:solidFill>
              </a:rPr>
              <a:t>hypertextové odkazy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Takže k čemu jsou hypertextové odkazy?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Aby, když na ně klikneme, nás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odkázali někam jinam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©"/>
            </a:pPr>
            <a:r>
              <a:rPr lang="cs-CZ" dirty="0" smtClean="0"/>
              <a:t>Vyzkoušejme si to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Víme, jak se vrátíme zpátky?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Co ještě možná nevíme – hypertextovým odkazem nemusí být jenom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text</a:t>
            </a:r>
            <a:r>
              <a:rPr lang="cs-CZ" dirty="0" smtClean="0"/>
              <a:t>, může jít být i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Obrázek</a:t>
            </a:r>
            <a:r>
              <a:rPr lang="cs-CZ" dirty="0" smtClean="0"/>
              <a:t> nebo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video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37709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Kde najdeme adresu stránky na které jsme, už víme, ale co nevíme, je: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Co znamenají znaky v adrese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Jak ji změnit, abychom se dostali na adresu, na kterou se dostat chceme</a:t>
            </a:r>
            <a:endParaRPr lang="cs-CZ" dirty="0"/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Tak se to pojďme naučit</a:t>
            </a:r>
            <a:endParaRPr lang="cs-CZ" dirty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Celá internetová adresa vypadá takto: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rgbClr val="0070C0"/>
                </a:solidFill>
              </a:rPr>
              <a:t>www.seznam.cz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Nás ale zajímá jen ta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prostřední část</a:t>
            </a: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31876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Znaky</a:t>
            </a:r>
            <a:r>
              <a:rPr lang="cs-CZ" b="1" dirty="0" smtClean="0"/>
              <a:t> </a:t>
            </a:r>
            <a:r>
              <a:rPr lang="cs-CZ" b="1" i="1" dirty="0" smtClean="0">
                <a:solidFill>
                  <a:srgbClr val="0070C0"/>
                </a:solidFill>
              </a:rPr>
              <a:t>www</a:t>
            </a:r>
            <a:r>
              <a:rPr lang="cs-CZ" b="1" dirty="0" smtClean="0"/>
              <a:t> </a:t>
            </a:r>
            <a:r>
              <a:rPr lang="cs-CZ" dirty="0" smtClean="0"/>
              <a:t>a </a:t>
            </a:r>
            <a:r>
              <a:rPr lang="cs-CZ" b="1" i="1" dirty="0" smtClean="0">
                <a:solidFill>
                  <a:srgbClr val="0070C0"/>
                </a:solidFill>
              </a:rPr>
              <a:t>.</a:t>
            </a:r>
            <a:r>
              <a:rPr lang="cs-CZ" b="1" i="1" dirty="0" err="1" smtClean="0">
                <a:solidFill>
                  <a:srgbClr val="0070C0"/>
                </a:solidFill>
              </a:rPr>
              <a:t>cz</a:t>
            </a:r>
            <a:r>
              <a:rPr lang="cs-CZ" b="1" i="1" dirty="0" smtClean="0">
                <a:solidFill>
                  <a:srgbClr val="0070C0"/>
                </a:solidFill>
              </a:rPr>
              <a:t> </a:t>
            </a:r>
            <a:r>
              <a:rPr lang="cs-CZ" dirty="0" smtClean="0"/>
              <a:t>nám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říkají, že je to internetová adresa</a:t>
            </a:r>
            <a:r>
              <a:rPr lang="cs-CZ" dirty="0" smtClean="0"/>
              <a:t>, neměníme je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Pokud bychom tyto znaky změnili nebo špatně zapsali, internet by adresu nepoznal a my bychom se nikam nedostali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Prostřední část naší adresy je slovo </a:t>
            </a:r>
            <a:r>
              <a:rPr lang="cs-CZ" b="1" i="1" dirty="0" smtClean="0">
                <a:solidFill>
                  <a:srgbClr val="0070C0"/>
                </a:solidFill>
              </a:rPr>
              <a:t>seznam</a:t>
            </a:r>
            <a:r>
              <a:rPr lang="cs-CZ" i="1" dirty="0" smtClean="0">
                <a:solidFill>
                  <a:srgbClr val="0070C0"/>
                </a:solidFill>
              </a:rPr>
              <a:t> </a:t>
            </a:r>
            <a:r>
              <a:rPr lang="cs-CZ" dirty="0" smtClean="0"/>
              <a:t>– to už změnit můžeme – teda vlastně musíme, pokud si chceme prohlédnout i jiné stránky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>
              <a:buClr>
                <a:srgbClr val="0070C0"/>
              </a:buClr>
              <a:buFont typeface="Calibri" pitchFamily="34" charset="0"/>
              <a:buChar char="©"/>
            </a:pPr>
            <a:r>
              <a:rPr lang="cs-CZ" dirty="0" smtClean="0"/>
              <a:t>Zkusme teď místo slova seznam napsat slovo </a:t>
            </a:r>
            <a:r>
              <a:rPr lang="cs-CZ" b="1" dirty="0" smtClean="0"/>
              <a:t>sport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03395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pattFill prst="pct25">
          <a:fgClr>
            <a:srgbClr val="DB93FF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Co je </a:t>
            </a:r>
            <a:r>
              <a:rPr lang="cs-CZ" b="1" i="1" dirty="0" smtClean="0">
                <a:solidFill>
                  <a:srgbClr val="CC00FF"/>
                </a:solidFill>
              </a:rPr>
              <a:t>soubor</a:t>
            </a:r>
            <a:r>
              <a:rPr lang="cs-CZ" dirty="0" smtClean="0"/>
              <a:t>?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CC00FF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A co to vlastně </a:t>
            </a:r>
            <a:r>
              <a:rPr lang="cs-CZ" b="1" i="1" dirty="0" smtClean="0">
                <a:solidFill>
                  <a:srgbClr val="CC00FF"/>
                </a:solidFill>
              </a:rPr>
              <a:t>soubor</a:t>
            </a:r>
            <a:r>
              <a:rPr lang="cs-CZ" i="1" dirty="0"/>
              <a:t> </a:t>
            </a:r>
            <a:r>
              <a:rPr lang="cs-CZ" i="1" dirty="0" smtClean="0"/>
              <a:t>je?</a:t>
            </a:r>
          </a:p>
          <a:p>
            <a:pPr lvl="1">
              <a:buClr>
                <a:srgbClr val="CC00FF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CC00FF"/>
                  </a:solidFill>
                </a:uFill>
              </a:rPr>
              <a:t>Soubor je nějaká vytvořená práce</a:t>
            </a:r>
            <a:r>
              <a:rPr lang="cs-CZ" dirty="0">
                <a:uFill>
                  <a:solidFill>
                    <a:srgbClr val="CC00FF"/>
                  </a:solidFill>
                </a:uFill>
                <a:sym typeface="Wingdings" pitchFamily="2" charset="2"/>
              </a:rPr>
              <a:t> </a:t>
            </a:r>
            <a:r>
              <a:rPr lang="cs-CZ" dirty="0" smtClean="0">
                <a:sym typeface="Wingdings" pitchFamily="2" charset="2"/>
              </a:rPr>
              <a:t>– může to být třeba:</a:t>
            </a:r>
          </a:p>
          <a:p>
            <a:pPr lvl="2">
              <a:buClr>
                <a:srgbClr val="CC00FF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7030A0"/>
                  </a:solidFill>
                </a:uFill>
                <a:sym typeface="Wingdings" pitchFamily="2" charset="2"/>
              </a:rPr>
              <a:t>Obrázek</a:t>
            </a:r>
          </a:p>
          <a:p>
            <a:pPr lvl="2">
              <a:buClr>
                <a:srgbClr val="CC00FF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7030A0"/>
                  </a:solidFill>
                </a:uFill>
              </a:rPr>
              <a:t>Dopis</a:t>
            </a:r>
          </a:p>
          <a:p>
            <a:pPr>
              <a:buClr>
                <a:srgbClr val="CC00FF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uFill>
                  <a:solidFill>
                    <a:srgbClr val="7030A0"/>
                  </a:solidFill>
                </a:uFill>
              </a:rPr>
              <a:t>A jak </a:t>
            </a:r>
            <a:r>
              <a:rPr lang="cs-CZ" b="1" i="1" dirty="0" smtClean="0">
                <a:solidFill>
                  <a:srgbClr val="CC00FF"/>
                </a:solidFill>
                <a:uFill>
                  <a:solidFill>
                    <a:srgbClr val="7030A0"/>
                  </a:solidFill>
                </a:uFill>
              </a:rPr>
              <a:t>soubor</a:t>
            </a:r>
            <a:r>
              <a:rPr lang="cs-CZ" i="1" dirty="0" smtClean="0">
                <a:uFill>
                  <a:solidFill>
                    <a:srgbClr val="7030A0"/>
                  </a:solidFill>
                </a:uFill>
              </a:rPr>
              <a:t> vypadá?</a:t>
            </a:r>
          </a:p>
          <a:p>
            <a:pPr lvl="1">
              <a:buClr>
                <a:srgbClr val="CC00FF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7030A0"/>
                  </a:solidFill>
                </a:uFill>
              </a:rPr>
              <a:t>Soubor, ve kterém máme uložený obrázek myši</a:t>
            </a:r>
          </a:p>
          <a:p>
            <a:pPr lvl="1">
              <a:buClr>
                <a:srgbClr val="CC00FF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7030A0"/>
                  </a:solidFill>
                </a:uFill>
              </a:rPr>
              <a:t>Soubor, ve kterém máme uložený dopis</a:t>
            </a:r>
          </a:p>
          <a:p>
            <a:pPr marL="457200" lvl="1" indent="0">
              <a:buClr>
                <a:srgbClr val="7030A0"/>
              </a:buClr>
              <a:buNone/>
            </a:pPr>
            <a:endParaRPr lang="cs-CZ" dirty="0">
              <a:uFill>
                <a:solidFill>
                  <a:srgbClr val="7030A0"/>
                </a:solidFill>
              </a:uFill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0392" y="4377812"/>
            <a:ext cx="769932" cy="90991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0272" y="5128064"/>
            <a:ext cx="688587" cy="90991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CC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8" name="Obrázek 7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155"/>
          <a:stretch/>
        </p:blipFill>
        <p:spPr>
          <a:xfrm>
            <a:off x="24171" y="4377812"/>
            <a:ext cx="578065" cy="2410425"/>
          </a:xfrm>
          <a:prstGeom prst="rect">
            <a:avLst/>
          </a:prstGeom>
        </p:spPr>
      </p:pic>
      <p:pic>
        <p:nvPicPr>
          <p:cNvPr id="9" name="Obrázek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2" y="4083257"/>
            <a:ext cx="504352" cy="414000"/>
          </a:xfrm>
          <a:prstGeom prst="rect">
            <a:avLst/>
          </a:prstGeom>
        </p:spPr>
      </p:pic>
      <p:pic>
        <p:nvPicPr>
          <p:cNvPr id="10" name="Obrázek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138" y="6404845"/>
            <a:ext cx="504352" cy="414000"/>
          </a:xfrm>
          <a:prstGeom prst="rect">
            <a:avLst/>
          </a:prstGeom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324" y="450389"/>
            <a:ext cx="645629" cy="59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138" y="200473"/>
            <a:ext cx="645629" cy="59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219" y="535427"/>
            <a:ext cx="645629" cy="59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251" y="783791"/>
            <a:ext cx="645629" cy="59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" name="Zaoblený obdélník 14"/>
          <p:cNvSpPr/>
          <p:nvPr/>
        </p:nvSpPr>
        <p:spPr>
          <a:xfrm>
            <a:off x="761953" y="1628800"/>
            <a:ext cx="7482455" cy="2376264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392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Kdo si troufne, může sám, ostatní postupují podle návodu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/>
            </a:pPr>
            <a:r>
              <a:rPr lang="cs-CZ" dirty="0" smtClean="0"/>
              <a:t>Najedeme myší do adresy stránky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Všimneme si, že se nám šipka         změnila na íčko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Vzpomeneme si, co to znamená?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endParaRPr lang="cs-CZ" sz="1600" dirty="0" smtClean="0"/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Znamená to, že pracujeme s textem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/>
            </a:pPr>
            <a:r>
              <a:rPr lang="cs-CZ" dirty="0" smtClean="0"/>
              <a:t>Klikneme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Za adresou se modře vybarvilo pozadí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To už jsme se taky učili, co znamená. </a:t>
            </a:r>
            <a:r>
              <a:rPr lang="cs-CZ" i="1" dirty="0" smtClean="0"/>
              <a:t>Víme?</a:t>
            </a:r>
            <a:endParaRPr lang="cs-CZ" dirty="0"/>
          </a:p>
          <a:p>
            <a:pPr marL="400050" lvl="1" indent="0">
              <a:buClr>
                <a:srgbClr val="0070C0"/>
              </a:buClr>
              <a:buNone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810" y="3249264"/>
            <a:ext cx="570366" cy="5827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0432" y="3284984"/>
            <a:ext cx="547045" cy="547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8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2" name="Obrázek 10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3" name="Obrázek 10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9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Obrázek 113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6096" y="3925052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0357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pattFill prst="pct25">
          <a:fgClr>
            <a:srgbClr val="FF9B57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2360" y="418309"/>
            <a:ext cx="792000" cy="79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Myš – </a:t>
            </a:r>
            <a:r>
              <a:rPr lang="cs-CZ" b="1" dirty="0" smtClean="0">
                <a:solidFill>
                  <a:srgbClr val="FF6600"/>
                </a:solidFill>
              </a:rPr>
              <a:t>„íčko“</a:t>
            </a:r>
            <a:endParaRPr lang="cs-CZ" b="1" dirty="0">
              <a:solidFill>
                <a:srgbClr val="FF660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smtClean="0"/>
              <a:t>Šipka se na </a:t>
            </a:r>
            <a:r>
              <a:rPr lang="cs-CZ" dirty="0"/>
              <a:t>symbol </a:t>
            </a:r>
            <a:r>
              <a:rPr lang="cs-CZ" b="1" i="1" dirty="0" smtClean="0">
                <a:solidFill>
                  <a:srgbClr val="FF6600"/>
                </a:solidFill>
              </a:rPr>
              <a:t>íčka</a:t>
            </a:r>
            <a:r>
              <a:rPr lang="cs-CZ" b="1" dirty="0" smtClean="0">
                <a:solidFill>
                  <a:srgbClr val="FF6600"/>
                </a:solidFill>
              </a:rPr>
              <a:t> </a:t>
            </a:r>
            <a:r>
              <a:rPr lang="cs-CZ" dirty="0" smtClean="0"/>
              <a:t>změní </a:t>
            </a:r>
            <a:r>
              <a:rPr lang="cs-CZ" dirty="0"/>
              <a:t>tehdy, </a:t>
            </a:r>
            <a:r>
              <a:rPr lang="cs-CZ" dirty="0" smtClean="0"/>
              <a:t>když pracujeme </a:t>
            </a:r>
            <a:r>
              <a:rPr lang="cs-CZ" dirty="0"/>
              <a:t>s </a:t>
            </a:r>
            <a:r>
              <a:rPr lang="cs-CZ" dirty="0" smtClean="0"/>
              <a:t>textem</a:t>
            </a:r>
          </a:p>
          <a:p>
            <a:pPr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smtClean="0"/>
              <a:t>Pokud jsme někde v textu, který píšeme – třeba v dopise – udělali chybu, pomocí tohoto </a:t>
            </a:r>
            <a:r>
              <a:rPr lang="cs-CZ" b="1" i="1" dirty="0" smtClean="0">
                <a:solidFill>
                  <a:srgbClr val="FF6600"/>
                </a:solidFill>
              </a:rPr>
              <a:t>íčka</a:t>
            </a:r>
            <a:r>
              <a:rPr lang="cs-CZ" dirty="0" smtClean="0"/>
              <a:t> se můžeme v dopise vrátit přesně na místo, které chceme upravit a nemusíme zbytečně mazat celý dopis</a:t>
            </a:r>
            <a:endParaRPr lang="cs-CZ" dirty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 cap="flat" cmpd="sng">
            <a:solidFill>
              <a:srgbClr val="FF6600"/>
            </a:solidFill>
            <a:miter lim="800000"/>
            <a:headEnd/>
            <a:tailEnd/>
          </a:ln>
          <a:effectLst>
            <a:outerShdw blurRad="50800" dist="50800" dir="54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cs-CZ"/>
          </a:p>
        </p:txBody>
      </p:sp>
      <p:pic>
        <p:nvPicPr>
          <p:cNvPr id="7" name="Obrázek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68" y="4405945"/>
            <a:ext cx="540000" cy="2433717"/>
          </a:xfrm>
          <a:prstGeom prst="rect">
            <a:avLst/>
          </a:prstGeom>
        </p:spPr>
      </p:pic>
      <p:pic>
        <p:nvPicPr>
          <p:cNvPr id="8" name="Obrázek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142" y="6402480"/>
            <a:ext cx="504351" cy="414000"/>
          </a:xfrm>
          <a:prstGeom prst="rect">
            <a:avLst/>
          </a:prstGeom>
        </p:spPr>
      </p:pic>
      <p:pic>
        <p:nvPicPr>
          <p:cNvPr id="9" name="Obrázek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82" y="4083257"/>
            <a:ext cx="504351" cy="414000"/>
          </a:xfrm>
          <a:prstGeom prst="rect">
            <a:avLst/>
          </a:prstGeom>
        </p:spPr>
      </p:pic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731" y="149059"/>
            <a:ext cx="733728" cy="47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5" descr="C:\Users\Denisa\Desktop\DIPLOMOVÁ PRÁCE\PRAKTICKÁ ČÁST\enter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272" y="421157"/>
            <a:ext cx="733728" cy="841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873" y="1046403"/>
            <a:ext cx="483240" cy="432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Zaoblený obdélník 12"/>
          <p:cNvSpPr/>
          <p:nvPr/>
        </p:nvSpPr>
        <p:spPr>
          <a:xfrm>
            <a:off x="711873" y="1262421"/>
            <a:ext cx="7892487" cy="4110795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5117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Kdo si troufne, může sám, ostatní postupují podle návodu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/>
            </a:pPr>
            <a:r>
              <a:rPr lang="cs-CZ" dirty="0" smtClean="0"/>
              <a:t>Najedeme myší do adresy stránky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Všimneme si, že se nám šipka         změnila na íčko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Vzpomeneme si, co to znamená?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endParaRPr lang="cs-CZ" sz="1600" dirty="0" smtClean="0"/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Znamená to, že pracujeme s textem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/>
            </a:pPr>
            <a:r>
              <a:rPr lang="cs-CZ" dirty="0" smtClean="0"/>
              <a:t>Klikneme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Za adresou se modře vybarvilo pozadí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To už jsme se taky učili, co znamená. Víme?</a:t>
            </a:r>
            <a:endParaRPr lang="cs-CZ" dirty="0"/>
          </a:p>
          <a:p>
            <a:pPr marL="400050" lvl="1" indent="0">
              <a:buClr>
                <a:srgbClr val="0070C0"/>
              </a:buClr>
              <a:buNone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810" y="3249264"/>
            <a:ext cx="570366" cy="5827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0432" y="3284984"/>
            <a:ext cx="547045" cy="547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8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2" name="Obrázek 10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3" name="Obrázek 10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9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Obrázek 113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272" y="5959152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5872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pattFill prst="pct25">
          <a:fgClr>
            <a:srgbClr val="DB93FF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CC00FF"/>
                </a:solidFill>
              </a:rPr>
              <a:t>Pojmenování složky</a:t>
            </a:r>
            <a:endParaRPr lang="cs-CZ" b="1" dirty="0">
              <a:solidFill>
                <a:srgbClr val="CC00FF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CC00FF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Pokud jsme na nic neklikali, vidíme u sebe </a:t>
            </a:r>
            <a:r>
              <a:rPr lang="cs-CZ" dirty="0" smtClean="0">
                <a:sym typeface="Wingdings" pitchFamily="2" charset="2"/>
              </a:rPr>
              <a:t>na pracovní ploše něco podobného</a:t>
            </a:r>
          </a:p>
          <a:p>
            <a:pPr>
              <a:buClr>
                <a:srgbClr val="CC00FF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CC00FF"/>
                  </a:solidFill>
                </a:uFill>
                <a:sym typeface="Wingdings" pitchFamily="2" charset="2"/>
              </a:rPr>
              <a:t>Určitě jsme si všimli, že u pravé složky je </a:t>
            </a:r>
            <a:r>
              <a:rPr lang="cs-CZ" u="sng" dirty="0" smtClean="0">
                <a:uFill>
                  <a:solidFill>
                    <a:srgbClr val="CC00FF"/>
                  </a:solidFill>
                </a:uFill>
                <a:sym typeface="Wingdings" pitchFamily="2" charset="2"/>
              </a:rPr>
              <a:t>bílý nápis</a:t>
            </a:r>
            <a:r>
              <a:rPr lang="cs-CZ" dirty="0" smtClean="0">
                <a:uFill>
                  <a:solidFill>
                    <a:srgbClr val="CC00FF"/>
                  </a:solidFill>
                </a:uFill>
                <a:sym typeface="Wingdings" pitchFamily="2" charset="2"/>
              </a:rPr>
              <a:t> </a:t>
            </a:r>
            <a:r>
              <a:rPr lang="cs-CZ" b="1" i="1" dirty="0" smtClean="0">
                <a:solidFill>
                  <a:srgbClr val="CC00FF"/>
                </a:solidFill>
                <a:uFill>
                  <a:solidFill>
                    <a:srgbClr val="CC00FF"/>
                  </a:solidFill>
                </a:uFill>
                <a:sym typeface="Wingdings" pitchFamily="2" charset="2"/>
              </a:rPr>
              <a:t>Nová složka (2) </a:t>
            </a:r>
            <a:r>
              <a:rPr lang="cs-CZ" u="sng" dirty="0" smtClean="0">
                <a:uFill>
                  <a:solidFill>
                    <a:srgbClr val="CC00FF"/>
                  </a:solidFill>
                </a:uFill>
                <a:sym typeface="Wingdings" pitchFamily="2" charset="2"/>
              </a:rPr>
              <a:t>na modrém pozadí</a:t>
            </a:r>
          </a:p>
          <a:p>
            <a:pPr>
              <a:buClr>
                <a:srgbClr val="CC00FF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uFill>
                  <a:solidFill>
                    <a:srgbClr val="CC00FF"/>
                  </a:solidFill>
                </a:uFill>
                <a:sym typeface="Wingdings" pitchFamily="2" charset="2"/>
              </a:rPr>
              <a:t>A proč to tak je?</a:t>
            </a:r>
          </a:p>
          <a:p>
            <a:pPr lvl="1">
              <a:buClr>
                <a:srgbClr val="CC00FF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CC00FF"/>
                  </a:solidFill>
                </a:uFill>
                <a:sym typeface="Wingdings" pitchFamily="2" charset="2"/>
              </a:rPr>
              <a:t>Znamená to, že </a:t>
            </a:r>
            <a:r>
              <a:rPr lang="cs-CZ" u="sng" dirty="0" smtClean="0">
                <a:uFill>
                  <a:solidFill>
                    <a:srgbClr val="CC00FF"/>
                  </a:solidFill>
                </a:uFill>
                <a:sym typeface="Wingdings" pitchFamily="2" charset="2"/>
              </a:rPr>
              <a:t>složka je nachystaná na pojmenování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00" y="2116474"/>
            <a:ext cx="1597718" cy="65298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CC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7" name="Obrázek 6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155"/>
          <a:stretch/>
        </p:blipFill>
        <p:spPr>
          <a:xfrm>
            <a:off x="24171" y="4377812"/>
            <a:ext cx="578065" cy="2410425"/>
          </a:xfrm>
          <a:prstGeom prst="rect">
            <a:avLst/>
          </a:prstGeom>
        </p:spPr>
      </p:pic>
      <p:pic>
        <p:nvPicPr>
          <p:cNvPr id="8" name="Obrázek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2" y="4083257"/>
            <a:ext cx="504352" cy="414000"/>
          </a:xfrm>
          <a:prstGeom prst="rect">
            <a:avLst/>
          </a:prstGeom>
        </p:spPr>
      </p:pic>
      <p:pic>
        <p:nvPicPr>
          <p:cNvPr id="9" name="Obrázek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138" y="6404845"/>
            <a:ext cx="504352" cy="414000"/>
          </a:xfrm>
          <a:prstGeom prst="rect">
            <a:avLst/>
          </a:prstGeom>
        </p:spPr>
      </p:pic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324" y="450389"/>
            <a:ext cx="645629" cy="59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138" y="200473"/>
            <a:ext cx="645629" cy="59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219" y="535427"/>
            <a:ext cx="645629" cy="59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251" y="783791"/>
            <a:ext cx="645629" cy="59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Zaoblený obdélník 13"/>
          <p:cNvSpPr/>
          <p:nvPr/>
        </p:nvSpPr>
        <p:spPr>
          <a:xfrm>
            <a:off x="711873" y="2116474"/>
            <a:ext cx="7892575" cy="3374849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102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Ano, stejně jako se přejmenovávají složky a soubory, přejmenovávají se i adresy na internetu</a:t>
            </a:r>
            <a:endParaRPr lang="cs-CZ" dirty="0"/>
          </a:p>
          <a:p>
            <a:pPr marL="571500" indent="-514350">
              <a:buClr>
                <a:srgbClr val="0070C0"/>
              </a:buClr>
              <a:buFont typeface="+mj-lt"/>
              <a:buAutoNum type="arabicPeriod" startAt="3"/>
            </a:pPr>
            <a:r>
              <a:rPr lang="cs-CZ" dirty="0" smtClean="0"/>
              <a:t>Napíšeme slovo </a:t>
            </a:r>
            <a:r>
              <a:rPr lang="cs-CZ" b="1" dirty="0" smtClean="0"/>
              <a:t>sport</a:t>
            </a:r>
            <a:endParaRPr lang="cs-CZ" dirty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Náš internetový prohlížeč je tak chytrý, že sám pozná, kterou stránku myslíme</a:t>
            </a:r>
            <a:endParaRPr lang="cs-CZ" b="1" dirty="0" smtClean="0"/>
          </a:p>
          <a:p>
            <a:pPr marL="571500" indent="-514350">
              <a:buClr>
                <a:srgbClr val="0070C0"/>
              </a:buClr>
              <a:buFont typeface="+mj-lt"/>
              <a:buAutoNum type="arabicPeriod" startAt="3"/>
            </a:pPr>
            <a:r>
              <a:rPr lang="cs-CZ" dirty="0" smtClean="0"/>
              <a:t>Stiskneme klávesu </a:t>
            </a:r>
            <a:r>
              <a:rPr lang="cs-CZ" b="1" i="1" dirty="0" smtClean="0">
                <a:solidFill>
                  <a:srgbClr val="0070C0"/>
                </a:solidFill>
              </a:rPr>
              <a:t>Enter</a:t>
            </a:r>
            <a:endParaRPr lang="cs-CZ" b="1" dirty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Víme, kde najdeme klávesu </a:t>
            </a:r>
            <a:r>
              <a:rPr lang="cs-CZ" b="1" i="1" dirty="0" smtClean="0">
                <a:solidFill>
                  <a:srgbClr val="0070C0"/>
                </a:solidFill>
              </a:rPr>
              <a:t>Enter</a:t>
            </a:r>
            <a:r>
              <a:rPr lang="cs-CZ" dirty="0" smtClean="0"/>
              <a:t>?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Možná u nás na klávesnici vypadá jinak – ale to už víme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 jejím stisknutí se nám objeví stránka s adresou </a:t>
            </a:r>
            <a:r>
              <a:rPr lang="cs-CZ" b="1" i="1" dirty="0" smtClean="0">
                <a:solidFill>
                  <a:srgbClr val="0070C0"/>
                </a:solidFill>
              </a:rPr>
              <a:t>www.sport.cz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Obrázek 111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0192" y="4362207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771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pattFill prst="pct25">
          <a:fgClr>
            <a:srgbClr val="FF9B57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731" y="149059"/>
            <a:ext cx="733728" cy="47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5" descr="C:\Users\Denisa\Desktop\DIPLOMOVÁ PRÁCE\PRAKTICKÁ ČÁST\enter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272" y="421157"/>
            <a:ext cx="733728" cy="841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873" y="1046403"/>
            <a:ext cx="483240" cy="432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 cap="flat" cmpd="sng">
            <a:solidFill>
              <a:srgbClr val="FF6600"/>
            </a:solidFill>
            <a:miter lim="800000"/>
            <a:headEnd/>
            <a:tailEnd/>
          </a:ln>
          <a:effectLst>
            <a:outerShdw blurRad="50800" dist="50800" dir="54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" name="Obrázek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68" y="4405945"/>
            <a:ext cx="540000" cy="2433717"/>
          </a:xfrm>
          <a:prstGeom prst="rect">
            <a:avLst/>
          </a:prstGeom>
        </p:spPr>
      </p:pic>
      <p:pic>
        <p:nvPicPr>
          <p:cNvPr id="12" name="Obrázek 1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142" y="6402480"/>
            <a:ext cx="504351" cy="414000"/>
          </a:xfrm>
          <a:prstGeom prst="rect">
            <a:avLst/>
          </a:prstGeom>
        </p:spPr>
      </p:pic>
      <p:pic>
        <p:nvPicPr>
          <p:cNvPr id="13" name="Obrázek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82" y="4083257"/>
            <a:ext cx="504351" cy="414000"/>
          </a:xfrm>
          <a:prstGeom prst="rect">
            <a:avLst/>
          </a:prstGeom>
        </p:spPr>
      </p:pic>
      <p:pic>
        <p:nvPicPr>
          <p:cNvPr id="7" name="Obrázek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812" y="1396896"/>
            <a:ext cx="5400600" cy="2067216"/>
          </a:xfrm>
          <a:prstGeom prst="rect">
            <a:avLst/>
          </a:prstGeom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Klávesnice – </a:t>
            </a:r>
            <a:r>
              <a:rPr lang="cs-CZ" b="1" dirty="0" smtClean="0">
                <a:solidFill>
                  <a:srgbClr val="FF6600"/>
                </a:solidFill>
              </a:rPr>
              <a:t>část s písmeny</a:t>
            </a:r>
            <a:endParaRPr lang="cs-CZ" b="1" dirty="0">
              <a:solidFill>
                <a:srgbClr val="FF660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/>
        <p:txBody>
          <a:bodyPr>
            <a:noAutofit/>
          </a:bodyPr>
          <a:lstStyle/>
          <a:p>
            <a:pPr>
              <a:buClr>
                <a:srgbClr val="00B0F0"/>
              </a:buClr>
              <a:buFont typeface="Wingdings" pitchFamily="2" charset="2"/>
              <a:buChar char="§"/>
            </a:pPr>
            <a:endParaRPr lang="cs-CZ" dirty="0" smtClean="0"/>
          </a:p>
          <a:p>
            <a:endParaRPr lang="cs-CZ" dirty="0" smtClean="0"/>
          </a:p>
        </p:txBody>
      </p:sp>
      <p:sp>
        <p:nvSpPr>
          <p:cNvPr id="5" name="Zástupný symbol pro obsah 4"/>
          <p:cNvSpPr>
            <a:spLocks noGrp="1"/>
          </p:cNvSpPr>
          <p:nvPr>
            <p:ph sz="half" idx="2"/>
          </p:nvPr>
        </p:nvSpPr>
        <p:spPr>
          <a:xfrm>
            <a:off x="395536" y="3562087"/>
            <a:ext cx="8291264" cy="2747233"/>
          </a:xfrm>
        </p:spPr>
        <p:txBody>
          <a:bodyPr>
            <a:normAutofit/>
          </a:bodyPr>
          <a:lstStyle/>
          <a:p>
            <a:pPr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smtClean="0"/>
              <a:t>Důležité klávesy:</a:t>
            </a:r>
          </a:p>
          <a:p>
            <a:pPr lvl="1"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smtClean="0">
                <a:solidFill>
                  <a:schemeClr val="bg1">
                    <a:lumMod val="75000"/>
                  </a:schemeClr>
                </a:solidFill>
              </a:rPr>
              <a:t>Caps </a:t>
            </a:r>
            <a:r>
              <a:rPr lang="cs-CZ" dirty="0" err="1" smtClean="0">
                <a:solidFill>
                  <a:schemeClr val="bg1">
                    <a:lumMod val="75000"/>
                  </a:schemeClr>
                </a:solidFill>
              </a:rPr>
              <a:t>Lock</a:t>
            </a:r>
            <a:r>
              <a:rPr lang="cs-CZ" dirty="0" smtClean="0">
                <a:solidFill>
                  <a:schemeClr val="bg1">
                    <a:lumMod val="75000"/>
                  </a:schemeClr>
                </a:solidFill>
              </a:rPr>
              <a:t> – velká písmena</a:t>
            </a:r>
          </a:p>
          <a:p>
            <a:pPr lvl="1"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smtClean="0">
                <a:solidFill>
                  <a:schemeClr val="bg1">
                    <a:lumMod val="75000"/>
                  </a:schemeClr>
                </a:solidFill>
              </a:rPr>
              <a:t>Shift, Ctrl, Alt – většinou se používají současně s jinými klávesami</a:t>
            </a:r>
          </a:p>
          <a:p>
            <a:pPr lvl="1"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err="1" smtClean="0">
                <a:solidFill>
                  <a:schemeClr val="bg1">
                    <a:lumMod val="75000"/>
                  </a:schemeClr>
                </a:solidFill>
              </a:rPr>
              <a:t>Backspace</a:t>
            </a:r>
            <a:r>
              <a:rPr lang="cs-CZ" dirty="0" smtClean="0">
                <a:solidFill>
                  <a:schemeClr val="bg1">
                    <a:lumMod val="75000"/>
                  </a:schemeClr>
                </a:solidFill>
              </a:rPr>
              <a:t> – mazání znaků</a:t>
            </a:r>
          </a:p>
          <a:p>
            <a:pPr lvl="1">
              <a:buClr>
                <a:srgbClr val="FF660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Enter</a:t>
            </a:r>
            <a:r>
              <a:rPr lang="cs-CZ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 – potvrzovací klávesa – důležitá</a:t>
            </a:r>
            <a:endParaRPr lang="cs-CZ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14" name="Zaoblený obdélník 13"/>
          <p:cNvSpPr/>
          <p:nvPr/>
        </p:nvSpPr>
        <p:spPr>
          <a:xfrm>
            <a:off x="4572000" y="1262421"/>
            <a:ext cx="1512168" cy="2382604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460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Ano, stejně jako se přejmenovávají složky a soubory, přejmenovávají se i adresy na internetu</a:t>
            </a:r>
            <a:endParaRPr lang="cs-CZ" dirty="0"/>
          </a:p>
          <a:p>
            <a:pPr marL="571500" indent="-514350">
              <a:buClr>
                <a:srgbClr val="0070C0"/>
              </a:buClr>
              <a:buFont typeface="+mj-lt"/>
              <a:buAutoNum type="arabicPeriod" startAt="3"/>
            </a:pPr>
            <a:r>
              <a:rPr lang="cs-CZ" dirty="0" smtClean="0"/>
              <a:t>Napíšeme slovo </a:t>
            </a:r>
            <a:r>
              <a:rPr lang="cs-CZ" b="1" dirty="0" smtClean="0"/>
              <a:t>sport</a:t>
            </a:r>
            <a:endParaRPr lang="cs-CZ" dirty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Náš internetový prohlížeč je tak chytrý, že sám pozná, kterou stránku myslíme</a:t>
            </a:r>
            <a:endParaRPr lang="cs-CZ" b="1" dirty="0" smtClean="0"/>
          </a:p>
          <a:p>
            <a:pPr marL="571500" indent="-514350">
              <a:buClr>
                <a:srgbClr val="0070C0"/>
              </a:buClr>
              <a:buFont typeface="+mj-lt"/>
              <a:buAutoNum type="arabicPeriod" startAt="3"/>
            </a:pPr>
            <a:r>
              <a:rPr lang="cs-CZ" dirty="0" smtClean="0"/>
              <a:t>Stiskneme klávesu </a:t>
            </a:r>
            <a:r>
              <a:rPr lang="cs-CZ" b="1" i="1" dirty="0" smtClean="0">
                <a:solidFill>
                  <a:srgbClr val="0070C0"/>
                </a:solidFill>
              </a:rPr>
              <a:t>Enter</a:t>
            </a:r>
            <a:endParaRPr lang="cs-CZ" b="1" dirty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Víme, kde najdeme klávesu </a:t>
            </a:r>
            <a:r>
              <a:rPr lang="cs-CZ" b="1" i="1" dirty="0" smtClean="0">
                <a:solidFill>
                  <a:srgbClr val="0070C0"/>
                </a:solidFill>
              </a:rPr>
              <a:t>Enter</a:t>
            </a:r>
            <a:r>
              <a:rPr lang="cs-CZ" dirty="0" smtClean="0"/>
              <a:t>?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Možná u nás na klávesnici vypadá jinak – ale to už víme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 jejím stisknutí se nám objeví stránka s adresou </a:t>
            </a:r>
            <a:r>
              <a:rPr lang="cs-CZ" b="1" i="1" dirty="0" smtClean="0">
                <a:solidFill>
                  <a:srgbClr val="0070C0"/>
                </a:solidFill>
              </a:rPr>
              <a:t>www.sport.cz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74839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Calibri" pitchFamily="34" charset="0"/>
              <a:buChar char="©"/>
            </a:pPr>
            <a:r>
              <a:rPr lang="cs-CZ" dirty="0"/>
              <a:t>To samé si vyzkoušíme sami – budeme psát slovo </a:t>
            </a:r>
            <a:r>
              <a:rPr lang="cs-CZ" b="1" dirty="0" err="1" smtClean="0"/>
              <a:t>pocasi</a:t>
            </a:r>
            <a:endParaRPr lang="cs-CZ" dirty="0" smtClean="0"/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Vidíme teď v bílém okýnku adresy stejně jako já toto?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Jestli ano, úkol jsme zvládli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Jestli ale máme doma jiný internetový prohlížeč, adresu asi takovým způsobem nenapíšeme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Máme například prohlížeč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Internet Explorer </a:t>
            </a:r>
            <a:r>
              <a:rPr lang="cs-CZ" dirty="0" smtClean="0">
                <a:sym typeface="Wingdings" pitchFamily="2" charset="2"/>
              </a:rPr>
              <a:t>→</a:t>
            </a:r>
            <a:r>
              <a:rPr lang="cs-CZ" i="1" dirty="0" smtClean="0">
                <a:sym typeface="Wingdings" pitchFamily="2" charset="2"/>
              </a:rPr>
              <a:t> Co se stane, když budeme postupovat stejně?</a:t>
            </a:r>
            <a:r>
              <a:rPr lang="cs-CZ" dirty="0" smtClean="0">
                <a:sym typeface="Wingdings" pitchFamily="2" charset="2"/>
              </a:rPr>
              <a:t> 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7744" y="3151918"/>
            <a:ext cx="2261364" cy="38328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7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1" name="Obrázek 1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2" name="Obrázek 10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160644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457200" y="1600200"/>
            <a:ext cx="8291264" cy="4525963"/>
          </a:xfrm>
        </p:spPr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Pokud </a:t>
            </a:r>
            <a:r>
              <a:rPr lang="cs-CZ" dirty="0">
                <a:sym typeface="Wingdings" pitchFamily="2" charset="2"/>
              </a:rPr>
              <a:t>bychom </a:t>
            </a:r>
            <a:r>
              <a:rPr lang="cs-CZ" dirty="0" smtClean="0">
                <a:sym typeface="Wingdings" pitchFamily="2" charset="2"/>
              </a:rPr>
              <a:t>napsali adresu stejně jako teď, </a:t>
            </a:r>
            <a:r>
              <a:rPr lang="cs-CZ" dirty="0">
                <a:sym typeface="Wingdings" pitchFamily="2" charset="2"/>
              </a:rPr>
              <a:t>tak </a:t>
            </a:r>
            <a:r>
              <a:rPr lang="cs-CZ" dirty="0" smtClean="0">
                <a:sym typeface="Wingdings" pitchFamily="2" charset="2"/>
              </a:rPr>
              <a:t>by se v bílém okýnku adresy nejspíš neobjevilo to, co jsme si přáli a stránku bychom nenašli 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Nevadí, naučíme se psát internetovou adresu tak, že stránku, kterou budeme hledat, opravdu najdeme – a to ve všech prohlížečích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Všichni si teď dáme zpátky domovskou stránku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Snad už všichni víme, že stačí kliknout na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Domeček</a:t>
            </a:r>
          </a:p>
          <a:p>
            <a:pPr>
              <a:buClr>
                <a:srgbClr val="0070C0"/>
              </a:buClr>
              <a:buFont typeface="Calibri" pitchFamily="34" charset="0"/>
              <a:buChar char="©"/>
            </a:pPr>
            <a:r>
              <a:rPr lang="cs-CZ" dirty="0" smtClean="0">
                <a:sym typeface="Wingdings" pitchFamily="2" charset="2"/>
              </a:rPr>
              <a:t>Společně si najdeme stránku, kterou se nám před chvilkou najít nepodařilo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271368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Body číslo 1 a 2 už známe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/>
            </a:pPr>
            <a:r>
              <a:rPr lang="cs-CZ" dirty="0" smtClean="0">
                <a:sym typeface="Wingdings" pitchFamily="2" charset="2"/>
              </a:rPr>
              <a:t>Najedeme myší do adresy stránky 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/>
            </a:pPr>
            <a:r>
              <a:rPr lang="cs-CZ" dirty="0" smtClean="0">
                <a:sym typeface="Wingdings" pitchFamily="2" charset="2"/>
              </a:rPr>
              <a:t>Klikneme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Máme modře vybarvené pozadí, zatím nic nepíšeme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/>
            </a:pPr>
            <a:r>
              <a:rPr lang="cs-CZ" dirty="0" smtClean="0">
                <a:sym typeface="Wingdings" pitchFamily="2" charset="2"/>
              </a:rPr>
              <a:t>Najedeme si myší ve slově </a:t>
            </a:r>
            <a:r>
              <a:rPr lang="cs-CZ" b="1" dirty="0" smtClean="0">
                <a:sym typeface="Wingdings" pitchFamily="2" charset="2"/>
              </a:rPr>
              <a:t>seznam</a:t>
            </a:r>
            <a:r>
              <a:rPr lang="cs-CZ" dirty="0" smtClean="0">
                <a:sym typeface="Wingdings" pitchFamily="2" charset="2"/>
              </a:rPr>
              <a:t> mezi písmenko </a:t>
            </a:r>
            <a:r>
              <a:rPr lang="cs-CZ" b="1" dirty="0" smtClean="0">
                <a:sym typeface="Wingdings" pitchFamily="2" charset="2"/>
              </a:rPr>
              <a:t>m</a:t>
            </a:r>
            <a:r>
              <a:rPr lang="cs-CZ" dirty="0" smtClean="0">
                <a:sym typeface="Wingdings" pitchFamily="2" charset="2"/>
              </a:rPr>
              <a:t> a </a:t>
            </a:r>
            <a:r>
              <a:rPr lang="cs-CZ" b="1" dirty="0" smtClean="0">
                <a:sym typeface="Wingdings" pitchFamily="2" charset="2"/>
              </a:rPr>
              <a:t>tečku </a:t>
            </a:r>
            <a:r>
              <a:rPr lang="cs-CZ" dirty="0" smtClean="0">
                <a:sym typeface="Wingdings" pitchFamily="2" charset="2"/>
              </a:rPr>
              <a:t>a klikneme</a:t>
            </a:r>
            <a:endParaRPr lang="cs-CZ" dirty="0">
              <a:sym typeface="Wingdings" pitchFamily="2" charset="2"/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V okýnku adresy teď vidíme toto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638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168" y="5373216"/>
            <a:ext cx="1799668" cy="363091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7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1" name="Obrázek 1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2" name="Obrázek 10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122490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Co je </a:t>
            </a:r>
            <a:r>
              <a:rPr lang="cs-CZ" b="1" i="1" dirty="0" smtClean="0">
                <a:solidFill>
                  <a:srgbClr val="0070C0"/>
                </a:solidFill>
              </a:rPr>
              <a:t>Internet</a:t>
            </a:r>
            <a:r>
              <a:rPr lang="cs-CZ" dirty="0" smtClean="0"/>
              <a:t>?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Můžeme </a:t>
            </a:r>
            <a:r>
              <a:rPr lang="cs-CZ" dirty="0">
                <a:sym typeface="Wingdings" pitchFamily="2" charset="2"/>
              </a:rPr>
              <a:t>v něm hledat, co potřebujeme – třeba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Informace k referátu do školy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Informace o tom, co nás baví a zajímá</a:t>
            </a:r>
            <a:r>
              <a:rPr lang="cs-CZ" dirty="0" smtClean="0">
                <a:sym typeface="Wingdings" pitchFamily="2" charset="2"/>
              </a:rPr>
              <a:t>…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Můžeme si dopisovat s kamarády nebo i s někým, koho vůbec neznáme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Můžeme někomu poslat nějaký soubor – třeba přes e-mail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>
                <a:sym typeface="Wingdings" pitchFamily="2" charset="2"/>
              </a:rPr>
              <a:t>Co je to soubor?</a:t>
            </a:r>
            <a:endParaRPr lang="cs-CZ" i="1" dirty="0" smtClean="0">
              <a:sym typeface="Wingdings" pitchFamily="2" charset="2"/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Můžeme si pouštět písničky, filmy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Můžeme na něm hrát </a:t>
            </a:r>
            <a:r>
              <a:rPr lang="cs-CZ" dirty="0" smtClean="0">
                <a:sym typeface="Wingdings" pitchFamily="2" charset="2"/>
              </a:rPr>
              <a:t>hry</a:t>
            </a:r>
            <a:endParaRPr lang="cs-CZ" dirty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1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623062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Jestli jsme kliknuli někam jinam, neplašíme, nevadí, ukážeme si, jak se i tak dostaneme na správné místo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Co ale musíme mít v okýnku adresy všichni, je černá čárka, na kterou </a:t>
            </a:r>
            <a:r>
              <a:rPr lang="cs-CZ" dirty="0" smtClean="0">
                <a:sym typeface="Wingdings" pitchFamily="2" charset="2"/>
              </a:rPr>
              <a:t>tady ukazuje šipka </a:t>
            </a:r>
            <a:endParaRPr lang="cs-CZ" dirty="0">
              <a:sym typeface="Wingdings" pitchFamily="2" charset="2"/>
            </a:endParaRP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i="1" dirty="0">
                <a:sym typeface="Wingdings" pitchFamily="2" charset="2"/>
              </a:rPr>
              <a:t>Máme ji někde v textu? </a:t>
            </a:r>
            <a:r>
              <a:rPr lang="cs-CZ" dirty="0">
                <a:sym typeface="Wingdings" pitchFamily="2" charset="2"/>
              </a:rPr>
              <a:t>Pokud ne, musíme už aspoň vědět, jak si do adresy uděláme → a tak si ji uděláme 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Teď si na klávesnici najdeme tlačítka označená </a:t>
            </a:r>
            <a:r>
              <a:rPr lang="cs-CZ" dirty="0" smtClean="0">
                <a:sym typeface="Wingdings" pitchFamily="2" charset="2"/>
              </a:rPr>
              <a:t>žlutě            </a:t>
            </a:r>
            <a:r>
              <a:rPr lang="cs-CZ" dirty="0">
                <a:sym typeface="Wingdings" pitchFamily="2" charset="2"/>
              </a:rPr>
              <a:t>a jedno nebo druhé zmáčkneme a budeme se dívat, co se </a:t>
            </a:r>
            <a:r>
              <a:rPr lang="cs-CZ" dirty="0" smtClean="0">
                <a:sym typeface="Wingdings" pitchFamily="2" charset="2"/>
              </a:rPr>
              <a:t>děje</a:t>
            </a:r>
            <a:endParaRPr lang="cs-CZ" dirty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996" y="3376781"/>
            <a:ext cx="221769" cy="61778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Šipka doprava 6"/>
          <p:cNvSpPr/>
          <p:nvPr/>
        </p:nvSpPr>
        <p:spPr>
          <a:xfrm>
            <a:off x="7303110" y="3501008"/>
            <a:ext cx="576064" cy="369332"/>
          </a:xfrm>
          <a:prstGeom prst="right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19" y="5157192"/>
            <a:ext cx="714000" cy="504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9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0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4" name="Obrázek 1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5" name="Obrázek 10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0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1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31788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V adrese</a:t>
            </a:r>
            <a:r>
              <a:rPr lang="cs-CZ" b="1" dirty="0" smtClean="0">
                <a:sym typeface="Wingdings" pitchFamily="2" charset="2"/>
              </a:rPr>
              <a:t>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www.seznam.cz</a:t>
            </a:r>
            <a:r>
              <a:rPr lang="cs-CZ" b="1" dirty="0" smtClean="0">
                <a:sym typeface="Wingdings" pitchFamily="2" charset="2"/>
              </a:rPr>
              <a:t> </a:t>
            </a:r>
            <a:r>
              <a:rPr lang="cs-CZ" dirty="0" smtClean="0">
                <a:sym typeface="Wingdings" pitchFamily="2" charset="2"/>
              </a:rPr>
              <a:t>se pomocí tlačítek šipek posunujeme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Když nám to tak pěkně jde, přesuneme se na místo, které jsme chtěli – sem 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 startAt="4"/>
            </a:pPr>
            <a:r>
              <a:rPr lang="cs-CZ" dirty="0" smtClean="0">
                <a:sym typeface="Wingdings" pitchFamily="2" charset="2"/>
              </a:rPr>
              <a:t>Najdeme na klávesnici tlačítko </a:t>
            </a:r>
            <a:r>
              <a:rPr lang="cs-CZ" b="1" i="1" dirty="0" err="1" smtClean="0">
                <a:solidFill>
                  <a:srgbClr val="0070C0"/>
                </a:solidFill>
                <a:sym typeface="Wingdings" pitchFamily="2" charset="2"/>
              </a:rPr>
              <a:t>Backspace</a:t>
            </a:r>
            <a:r>
              <a:rPr lang="cs-CZ" i="1" dirty="0" smtClean="0">
                <a:solidFill>
                  <a:srgbClr val="0070C0"/>
                </a:solidFill>
                <a:sym typeface="Wingdings" pitchFamily="2" charset="2"/>
              </a:rPr>
              <a:t> </a:t>
            </a:r>
            <a:endParaRPr lang="cs-CZ" dirty="0">
              <a:sym typeface="Wingdings" pitchFamily="2" charset="2"/>
            </a:endParaRP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Víme, kde ho hledat a na co ho používáme?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sz="1800" dirty="0" smtClean="0">
              <a:sym typeface="Wingdings" pitchFamily="2" charset="2"/>
            </a:endParaRP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Jestli ho nemůžeme najít, mysleme na to, že i toto tlačítko může vypadat trochu jinak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Stiskneme jej a všimneme si, co se stalo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Smazalo se písmenko </a:t>
            </a:r>
            <a:r>
              <a:rPr lang="cs-CZ" b="1" dirty="0" smtClean="0">
                <a:sym typeface="Wingdings" pitchFamily="2" charset="2"/>
              </a:rPr>
              <a:t>m!</a:t>
            </a:r>
          </a:p>
          <a:p>
            <a:pPr marL="914400" lvl="1" indent="-514350">
              <a:buClr>
                <a:srgbClr val="0070C0"/>
              </a:buClr>
              <a:buFont typeface="Wingdings" pitchFamily="2" charset="2"/>
              <a:buChar char="§"/>
            </a:pPr>
            <a:endParaRPr lang="cs-CZ" i="1" dirty="0">
              <a:solidFill>
                <a:srgbClr val="0070C0"/>
              </a:solidFill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6096" y="2857614"/>
            <a:ext cx="1799668" cy="363091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Šipka doprava 5"/>
          <p:cNvSpPr/>
          <p:nvPr/>
        </p:nvSpPr>
        <p:spPr>
          <a:xfrm>
            <a:off x="4687023" y="2858392"/>
            <a:ext cx="576064" cy="369332"/>
          </a:xfrm>
          <a:prstGeom prst="right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7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8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3" name="Obrázek 10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4" name="Obrázek 10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Obrázek 114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89" y="4128247"/>
            <a:ext cx="1094446" cy="66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331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pattFill prst="pct25">
          <a:fgClr>
            <a:srgbClr val="FF9B57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731" y="149059"/>
            <a:ext cx="733728" cy="47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5" descr="C:\Users\Denisa\Desktop\DIPLOMOVÁ PRÁCE\PRAKTICKÁ ČÁST\enter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272" y="421157"/>
            <a:ext cx="733728" cy="841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873" y="1046403"/>
            <a:ext cx="483240" cy="432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 cap="flat" cmpd="sng">
            <a:solidFill>
              <a:srgbClr val="FF6600"/>
            </a:solidFill>
            <a:miter lim="800000"/>
            <a:headEnd/>
            <a:tailEnd/>
          </a:ln>
          <a:effectLst>
            <a:outerShdw blurRad="50800" dist="50800" dir="54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" name="Obrázek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68" y="4405945"/>
            <a:ext cx="540000" cy="2433717"/>
          </a:xfrm>
          <a:prstGeom prst="rect">
            <a:avLst/>
          </a:prstGeom>
        </p:spPr>
      </p:pic>
      <p:pic>
        <p:nvPicPr>
          <p:cNvPr id="12" name="Obrázek 1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142" y="6402480"/>
            <a:ext cx="504351" cy="414000"/>
          </a:xfrm>
          <a:prstGeom prst="rect">
            <a:avLst/>
          </a:prstGeom>
        </p:spPr>
      </p:pic>
      <p:pic>
        <p:nvPicPr>
          <p:cNvPr id="13" name="Obrázek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82" y="4083257"/>
            <a:ext cx="504351" cy="414000"/>
          </a:xfrm>
          <a:prstGeom prst="rect">
            <a:avLst/>
          </a:prstGeom>
        </p:spPr>
      </p:pic>
      <p:pic>
        <p:nvPicPr>
          <p:cNvPr id="7" name="Obrázek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811" y="1400733"/>
            <a:ext cx="5400599" cy="2067215"/>
          </a:xfrm>
          <a:prstGeom prst="rect">
            <a:avLst/>
          </a:prstGeom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Klávesnice – </a:t>
            </a:r>
            <a:r>
              <a:rPr lang="cs-CZ" b="1" dirty="0" smtClean="0">
                <a:solidFill>
                  <a:srgbClr val="FF6600"/>
                </a:solidFill>
              </a:rPr>
              <a:t>část s písmeny</a:t>
            </a:r>
            <a:endParaRPr lang="cs-CZ" b="1" dirty="0">
              <a:solidFill>
                <a:srgbClr val="FF660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/>
        <p:txBody>
          <a:bodyPr>
            <a:noAutofit/>
          </a:bodyPr>
          <a:lstStyle/>
          <a:p>
            <a:pPr>
              <a:buClr>
                <a:srgbClr val="00B0F0"/>
              </a:buClr>
              <a:buFont typeface="Wingdings" pitchFamily="2" charset="2"/>
              <a:buChar char="§"/>
            </a:pPr>
            <a:endParaRPr lang="cs-CZ" dirty="0" smtClean="0"/>
          </a:p>
          <a:p>
            <a:endParaRPr lang="cs-CZ" dirty="0" smtClean="0"/>
          </a:p>
        </p:txBody>
      </p:sp>
      <p:sp>
        <p:nvSpPr>
          <p:cNvPr id="5" name="Zástupný symbol pro obsah 4"/>
          <p:cNvSpPr>
            <a:spLocks noGrp="1"/>
          </p:cNvSpPr>
          <p:nvPr>
            <p:ph sz="half" idx="2"/>
          </p:nvPr>
        </p:nvSpPr>
        <p:spPr>
          <a:xfrm>
            <a:off x="395536" y="3562087"/>
            <a:ext cx="8291264" cy="2747233"/>
          </a:xfrm>
        </p:spPr>
        <p:txBody>
          <a:bodyPr>
            <a:normAutofit/>
          </a:bodyPr>
          <a:lstStyle/>
          <a:p>
            <a:pPr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smtClean="0"/>
              <a:t>Důležité klávesy:</a:t>
            </a:r>
          </a:p>
          <a:p>
            <a:pPr lvl="1"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smtClean="0">
                <a:solidFill>
                  <a:schemeClr val="bg1">
                    <a:lumMod val="75000"/>
                  </a:schemeClr>
                </a:solidFill>
              </a:rPr>
              <a:t>Caps </a:t>
            </a:r>
            <a:r>
              <a:rPr lang="cs-CZ" dirty="0" err="1" smtClean="0">
                <a:solidFill>
                  <a:schemeClr val="bg1">
                    <a:lumMod val="75000"/>
                  </a:schemeClr>
                </a:solidFill>
              </a:rPr>
              <a:t>Lock</a:t>
            </a:r>
            <a:r>
              <a:rPr lang="cs-CZ" dirty="0" smtClean="0">
                <a:solidFill>
                  <a:schemeClr val="bg1">
                    <a:lumMod val="75000"/>
                  </a:schemeClr>
                </a:solidFill>
              </a:rPr>
              <a:t> – velká písmena</a:t>
            </a:r>
          </a:p>
          <a:p>
            <a:pPr lvl="1"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smtClean="0">
                <a:solidFill>
                  <a:schemeClr val="bg1">
                    <a:lumMod val="75000"/>
                  </a:schemeClr>
                </a:solidFill>
              </a:rPr>
              <a:t>Shift, Ctrl, Alt – většinou se používají současně s jinými klávesami</a:t>
            </a:r>
          </a:p>
          <a:p>
            <a:pPr lvl="1">
              <a:buClr>
                <a:srgbClr val="FF6600"/>
              </a:buClr>
              <a:buFont typeface="Wingdings" pitchFamily="2" charset="2"/>
              <a:buChar char="§"/>
            </a:pPr>
            <a:r>
              <a:rPr lang="cs-CZ" b="1" dirty="0" err="1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Backspace</a:t>
            </a:r>
            <a:r>
              <a:rPr lang="cs-CZ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 – mazání znaků</a:t>
            </a:r>
          </a:p>
          <a:p>
            <a:pPr lvl="1">
              <a:buClr>
                <a:srgbClr val="FF6600"/>
              </a:buClr>
              <a:buFont typeface="Wingdings" pitchFamily="2" charset="2"/>
              <a:buChar char="§"/>
            </a:pPr>
            <a:r>
              <a:rPr lang="cs-CZ" dirty="0" smtClean="0">
                <a:solidFill>
                  <a:schemeClr val="bg1">
                    <a:lumMod val="75000"/>
                  </a:schemeClr>
                </a:solidFill>
              </a:rPr>
              <a:t>Enter – potvrzovací klávesa – důležitá</a:t>
            </a:r>
            <a:endParaRPr lang="cs-CZ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14" name="Zaoblený obdélník 13"/>
          <p:cNvSpPr/>
          <p:nvPr/>
        </p:nvSpPr>
        <p:spPr>
          <a:xfrm>
            <a:off x="4572000" y="1262421"/>
            <a:ext cx="1512168" cy="2382604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  <p:sp>
        <p:nvSpPr>
          <p:cNvPr id="18" name="Zaoblený obdélník 17"/>
          <p:cNvSpPr/>
          <p:nvPr/>
        </p:nvSpPr>
        <p:spPr>
          <a:xfrm>
            <a:off x="1073518" y="5301208"/>
            <a:ext cx="3498482" cy="504056"/>
          </a:xfrm>
          <a:prstGeom prst="roundRect">
            <a:avLst/>
          </a:prstGeom>
          <a:noFill/>
          <a:ln w="76200">
            <a:solidFill>
              <a:srgbClr val="0070C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669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V adrese</a:t>
            </a:r>
            <a:r>
              <a:rPr lang="cs-CZ" b="1" dirty="0" smtClean="0">
                <a:sym typeface="Wingdings" pitchFamily="2" charset="2"/>
              </a:rPr>
              <a:t>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www.seznam.cz</a:t>
            </a:r>
            <a:r>
              <a:rPr lang="cs-CZ" b="1" dirty="0" smtClean="0">
                <a:sym typeface="Wingdings" pitchFamily="2" charset="2"/>
              </a:rPr>
              <a:t> </a:t>
            </a:r>
            <a:r>
              <a:rPr lang="cs-CZ" dirty="0" smtClean="0">
                <a:sym typeface="Wingdings" pitchFamily="2" charset="2"/>
              </a:rPr>
              <a:t>se pomocí tlačítek šipek posunujeme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Když nám to tak pěkně jde, přesuneme se na místo, které jsme chtěli – sem 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 startAt="4"/>
            </a:pPr>
            <a:r>
              <a:rPr lang="cs-CZ" dirty="0" smtClean="0">
                <a:sym typeface="Wingdings" pitchFamily="2" charset="2"/>
              </a:rPr>
              <a:t>Najdeme na klávesnici tlačítko </a:t>
            </a:r>
            <a:r>
              <a:rPr lang="cs-CZ" b="1" i="1" dirty="0" err="1" smtClean="0">
                <a:solidFill>
                  <a:srgbClr val="0070C0"/>
                </a:solidFill>
                <a:sym typeface="Wingdings" pitchFamily="2" charset="2"/>
              </a:rPr>
              <a:t>Backspace</a:t>
            </a:r>
            <a:r>
              <a:rPr lang="cs-CZ" i="1" dirty="0" smtClean="0">
                <a:solidFill>
                  <a:srgbClr val="0070C0"/>
                </a:solidFill>
                <a:sym typeface="Wingdings" pitchFamily="2" charset="2"/>
              </a:rPr>
              <a:t> </a:t>
            </a:r>
            <a:endParaRPr lang="cs-CZ" dirty="0">
              <a:sym typeface="Wingdings" pitchFamily="2" charset="2"/>
            </a:endParaRP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Víme, kde ho hledat a na co ho používáme?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sz="1800" dirty="0" smtClean="0">
              <a:sym typeface="Wingdings" pitchFamily="2" charset="2"/>
            </a:endParaRP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Jestli ho nemůžeme najít, mysleme na to, že i toto tlačítko může vypadat trochu jinak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Stiskneme jej a všimneme si, co se stalo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Smazalo se písmenko </a:t>
            </a:r>
            <a:r>
              <a:rPr lang="cs-CZ" b="1" dirty="0" smtClean="0">
                <a:sym typeface="Wingdings" pitchFamily="2" charset="2"/>
              </a:rPr>
              <a:t>m!</a:t>
            </a:r>
          </a:p>
          <a:p>
            <a:pPr marL="914400" lvl="1" indent="-514350">
              <a:buClr>
                <a:srgbClr val="0070C0"/>
              </a:buClr>
              <a:buFont typeface="Wingdings" pitchFamily="2" charset="2"/>
              <a:buChar char="§"/>
            </a:pPr>
            <a:endParaRPr lang="cs-CZ" i="1" dirty="0">
              <a:solidFill>
                <a:srgbClr val="0070C0"/>
              </a:solidFill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6096" y="2857614"/>
            <a:ext cx="1799668" cy="363091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Šipka doprava 5"/>
          <p:cNvSpPr/>
          <p:nvPr/>
        </p:nvSpPr>
        <p:spPr>
          <a:xfrm>
            <a:off x="4687023" y="2858392"/>
            <a:ext cx="576064" cy="369332"/>
          </a:xfrm>
          <a:prstGeom prst="right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7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8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3" name="Obrázek 10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4" name="Obrázek 10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9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6126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Tlačítko stiskneme ještě tolikrát, aby se postupně smazalo i </a:t>
            </a:r>
            <a:r>
              <a:rPr lang="cs-CZ" b="1" dirty="0" smtClean="0">
                <a:sym typeface="Wingdings" pitchFamily="2" charset="2"/>
              </a:rPr>
              <a:t>a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b="1" dirty="0" smtClean="0">
                <a:sym typeface="Wingdings" pitchFamily="2" charset="2"/>
              </a:rPr>
              <a:t>n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b="1" dirty="0" smtClean="0">
                <a:sym typeface="Wingdings" pitchFamily="2" charset="2"/>
              </a:rPr>
              <a:t>z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b="1" dirty="0" smtClean="0">
                <a:sym typeface="Wingdings" pitchFamily="2" charset="2"/>
              </a:rPr>
              <a:t>e</a:t>
            </a:r>
            <a:r>
              <a:rPr lang="cs-CZ" dirty="0" smtClean="0">
                <a:sym typeface="Wingdings" pitchFamily="2" charset="2"/>
              </a:rPr>
              <a:t> a </a:t>
            </a:r>
            <a:r>
              <a:rPr lang="cs-CZ" b="1" dirty="0" smtClean="0">
                <a:sym typeface="Wingdings" pitchFamily="2" charset="2"/>
              </a:rPr>
              <a:t>s</a:t>
            </a:r>
            <a:endParaRPr lang="cs-CZ" dirty="0">
              <a:sym typeface="Wingdings" pitchFamily="2" charset="2"/>
            </a:endParaRP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Internetová adresa teď vypadá takto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 startAt="5"/>
            </a:pPr>
            <a:r>
              <a:rPr lang="cs-CZ" dirty="0" smtClean="0">
                <a:sym typeface="Wingdings" pitchFamily="2" charset="2"/>
              </a:rPr>
              <a:t>Napíšeme slovo </a:t>
            </a:r>
            <a:r>
              <a:rPr lang="cs-CZ" b="1" dirty="0" smtClean="0">
                <a:sym typeface="Wingdings" pitchFamily="2" charset="2"/>
              </a:rPr>
              <a:t>obchod</a:t>
            </a:r>
          </a:p>
          <a:p>
            <a:pPr marL="571500" indent="-514350">
              <a:buClr>
                <a:srgbClr val="0070C0"/>
              </a:buClr>
              <a:buFont typeface="+mj-lt"/>
              <a:buAutoNum type="arabicPeriod" startAt="6"/>
            </a:pPr>
            <a:r>
              <a:rPr lang="cs-CZ" dirty="0" smtClean="0">
                <a:sym typeface="Wingdings" pitchFamily="2" charset="2"/>
              </a:rPr>
              <a:t>Stiskneme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Enter</a:t>
            </a:r>
            <a:endParaRPr lang="cs-CZ" b="1" dirty="0">
              <a:sym typeface="Wingdings" pitchFamily="2" charset="2"/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Jsme na stránce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www.obchod.cz</a:t>
            </a:r>
            <a:endParaRPr lang="cs-CZ" b="1" i="1" dirty="0" smtClean="0">
              <a:solidFill>
                <a:srgbClr val="0070C0"/>
              </a:solidFill>
              <a:sym typeface="Wingdings" pitchFamily="2" charset="2"/>
            </a:endParaRPr>
          </a:p>
          <a:p>
            <a:pPr marL="571500" indent="-514350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Takto se na internetu mění adresy a my se dostáváme na stránky, které hledáme</a:t>
            </a:r>
            <a:endParaRPr lang="cs-CZ" dirty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0192" y="2636912"/>
            <a:ext cx="845743" cy="32079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7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1" name="Obrázek 1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2" name="Obrázek 10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282007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Prohlížení stránek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dirty="0" smtClean="0"/>
              <a:t>Slyšeli jsme někdy pojem </a:t>
            </a:r>
            <a:r>
              <a:rPr lang="cs-CZ" b="1" i="1" dirty="0" smtClean="0">
                <a:solidFill>
                  <a:srgbClr val="0070C0"/>
                </a:solidFill>
              </a:rPr>
              <a:t>Surfování po internetu</a:t>
            </a:r>
            <a:r>
              <a:rPr lang="cs-CZ" dirty="0" smtClean="0"/>
              <a:t>?</a:t>
            </a:r>
            <a:endParaRPr lang="cs-CZ" i="1" dirty="0" smtClean="0">
              <a:solidFill>
                <a:srgbClr val="0070C0"/>
              </a:solidFill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Znamená to, že si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prohlížíme stránku po stránce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Na prohlížené stránce uvidíme něco zajímavého, klikneme na to </a:t>
            </a:r>
            <a:r>
              <a:rPr lang="cs-CZ" dirty="0">
                <a:sym typeface="Wingdings" pitchFamily="2" charset="2"/>
              </a:rPr>
              <a:t>→ </a:t>
            </a:r>
            <a:r>
              <a:rPr lang="cs-CZ" dirty="0" smtClean="0">
                <a:sym typeface="Wingdings" pitchFamily="2" charset="2"/>
              </a:rPr>
              <a:t>jsme na další stránce → zase uvidíme něco zajímavého, zase na to klikneme </a:t>
            </a:r>
            <a:r>
              <a:rPr lang="cs-CZ" dirty="0">
                <a:sym typeface="Wingdings" pitchFamily="2" charset="2"/>
              </a:rPr>
              <a:t>→</a:t>
            </a:r>
            <a:r>
              <a:rPr lang="cs-CZ" dirty="0" smtClean="0">
                <a:sym typeface="Wingdings" pitchFamily="2" charset="2"/>
              </a:rPr>
              <a:t> a tak pořád dál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Takto surfujeme po internetu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Pozor na takové surfování, může se nám stát, že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zapomeneme na čas </a:t>
            </a:r>
            <a:r>
              <a:rPr lang="cs-CZ" dirty="0" smtClean="0">
                <a:sym typeface="Wingdings" pitchFamily="2" charset="2"/>
              </a:rPr>
              <a:t>– internet je totiž velký „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žrout času</a:t>
            </a:r>
            <a:r>
              <a:rPr lang="cs-CZ" dirty="0" smtClean="0">
                <a:sym typeface="Wingdings" pitchFamily="2" charset="2"/>
              </a:rPr>
              <a:t>“ </a:t>
            </a:r>
            <a:endParaRPr lang="cs-CZ" dirty="0" smtClean="0"/>
          </a:p>
          <a:p>
            <a:pPr>
              <a:buClr>
                <a:srgbClr val="FF660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2665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Vyhledávání informací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Pokud na internetu hledáme nějakou informaci, je jasné, že dopředu neznáme její internetovou adresu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i="1" dirty="0" smtClean="0"/>
              <a:t>Že budeme zkoušet různé adresy a třeba se trefíme? </a:t>
            </a:r>
            <a:r>
              <a:rPr lang="cs-CZ" dirty="0" smtClean="0"/>
              <a:t>To nepřichází v úvahu – to bychom nad jejich zkoušením mohli taky strávit týden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 to bychom určitě rádi nebyli </a:t>
            </a:r>
            <a:r>
              <a:rPr lang="cs-CZ" dirty="0" smtClean="0">
                <a:sym typeface="Wingdings" pitchFamily="2" charset="2"/>
              </a:rPr>
              <a:t></a:t>
            </a:r>
            <a:endParaRPr lang="cs-CZ" dirty="0" smtClean="0"/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Co raději, kdybychom zkusili použít program, který se jmenuje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internetový vyhledávač</a:t>
            </a:r>
            <a:endParaRPr lang="cs-CZ" dirty="0" smtClean="0">
              <a:uFill>
                <a:solidFill>
                  <a:srgbClr val="0070C0"/>
                </a:solidFill>
              </a:uFill>
            </a:endParaRP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107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08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9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0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1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2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3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4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5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6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7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8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9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0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1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2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3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4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5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6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7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8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9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0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1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2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3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4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5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6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7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8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9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0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1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2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3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4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5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6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7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8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9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0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1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2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3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4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5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6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7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8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9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0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1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2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3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4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5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6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7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8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9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0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1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2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3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4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5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6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7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8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9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0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1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2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3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4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5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6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7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8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9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0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1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2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3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4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5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6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7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8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9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0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1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202" name="Obrázek 2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203" name="Obrázek 20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2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20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1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2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36862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Vyhledávání informací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Slyšeli jste už někdy pojem </a:t>
            </a:r>
            <a:r>
              <a:rPr lang="cs-CZ" b="1" i="1" dirty="0" smtClean="0">
                <a:solidFill>
                  <a:srgbClr val="0070C0"/>
                </a:solidFill>
              </a:rPr>
              <a:t>internetový vyhledávač</a:t>
            </a:r>
            <a:r>
              <a:rPr lang="cs-CZ" dirty="0" smtClean="0"/>
              <a:t>?</a:t>
            </a:r>
            <a:endParaRPr lang="cs-CZ" u="sng" dirty="0" smtClean="0">
              <a:uFill>
                <a:solidFill>
                  <a:srgbClr val="0070C0"/>
                </a:solidFill>
              </a:uFill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Je to program, který umí v dlouhém textu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vyhledávat slova, která my napíšeme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Určitě všichni známe písničku </a:t>
            </a:r>
            <a:r>
              <a:rPr lang="cs-CZ" b="1" dirty="0" smtClean="0"/>
              <a:t>Kočka leze dírou </a:t>
            </a:r>
            <a:r>
              <a:rPr lang="cs-CZ" dirty="0" smtClean="0"/>
              <a:t>→ vezměme si její část: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/>
              <a:t>Kočka leze dírou, pes oknem, pes oknem, nebude-li…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Kdyby tuto část písničky někdo napsal a uložil na internet a my bychom potom do internetového vyhledávače napsali slovo </a:t>
            </a:r>
            <a:r>
              <a:rPr lang="cs-CZ" b="1" dirty="0" smtClean="0"/>
              <a:t>pes</a:t>
            </a:r>
            <a:r>
              <a:rPr lang="cs-CZ" dirty="0" smtClean="0"/>
              <a:t>, písničku by nám to našlo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9835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Vyhledávání informací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Jak sami vidíme, je v ní slovo </a:t>
            </a:r>
            <a:r>
              <a:rPr lang="cs-CZ" b="1" dirty="0" smtClean="0"/>
              <a:t>pes</a:t>
            </a:r>
            <a:r>
              <a:rPr lang="cs-CZ" dirty="0" smtClean="0"/>
              <a:t> dvakrát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/>
              <a:t>Kočka leze dírou, </a:t>
            </a:r>
            <a:r>
              <a:rPr lang="cs-CZ" b="1" dirty="0">
                <a:solidFill>
                  <a:srgbClr val="0070C0"/>
                </a:solidFill>
              </a:rPr>
              <a:t>pes</a:t>
            </a:r>
            <a:r>
              <a:rPr lang="cs-CZ" b="1" dirty="0"/>
              <a:t> oknem, </a:t>
            </a:r>
            <a:r>
              <a:rPr lang="cs-CZ" b="1" dirty="0">
                <a:solidFill>
                  <a:srgbClr val="0070C0"/>
                </a:solidFill>
              </a:rPr>
              <a:t>pes</a:t>
            </a:r>
            <a:r>
              <a:rPr lang="cs-CZ" b="1" dirty="0"/>
              <a:t> oknem, nebude-li…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A podobně zvýrazněné modrou barvou by nám to ukázal i internetový vyhledávač</a:t>
            </a:r>
          </a:p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Známe někdo nějaký internetový vyhledávač?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Dva z nich už jsme viděli, když jsme se učili internetový prohlížeč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rgbClr val="0070C0"/>
                </a:solidFill>
              </a:rPr>
              <a:t>www.seznam.cz</a:t>
            </a:r>
            <a:r>
              <a:rPr lang="cs-CZ" dirty="0"/>
              <a:t> </a:t>
            </a:r>
            <a:r>
              <a:rPr lang="cs-CZ" dirty="0" smtClean="0"/>
              <a:t>– přece naše domovská stránka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rgbClr val="0070C0"/>
                </a:solidFill>
              </a:rPr>
              <a:t>www.google.cz</a:t>
            </a:r>
            <a:r>
              <a:rPr lang="cs-CZ" i="1" dirty="0" smtClean="0">
                <a:solidFill>
                  <a:srgbClr val="0070C0"/>
                </a:solidFill>
              </a:rPr>
              <a:t> </a:t>
            </a:r>
            <a:r>
              <a:rPr lang="cs-CZ" dirty="0" smtClean="0"/>
              <a:t>– naše záložka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My se naučíme pracovat s vyhledávačem </a:t>
            </a:r>
            <a:r>
              <a:rPr lang="en-US" i="1" dirty="0" err="1" smtClean="0">
                <a:solidFill>
                  <a:srgbClr val="0070C0"/>
                </a:solidFill>
              </a:rPr>
              <a:t>google</a:t>
            </a:r>
            <a:endParaRPr lang="en-US" i="1" dirty="0" smtClean="0">
              <a:solidFill>
                <a:srgbClr val="0070C0"/>
              </a:solidFill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5" name="Zaoblený obdélník 4"/>
          <p:cNvSpPr/>
          <p:nvPr/>
        </p:nvSpPr>
        <p:spPr>
          <a:xfrm>
            <a:off x="1619672" y="5373216"/>
            <a:ext cx="2016224" cy="360040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7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2" name="Obrázek 1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0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55509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Vyhledávání informací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Všichni si teď zobrazí na svém počítači internetový vyhledávač </a:t>
            </a:r>
            <a:r>
              <a:rPr lang="cs-CZ" b="1" dirty="0" smtClean="0">
                <a:solidFill>
                  <a:srgbClr val="0070C0"/>
                </a:solidFill>
              </a:rPr>
              <a:t>www.google.cz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Jaké dva způsoby můžeme k zobrazení použít?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Napsat do okýnka adresy </a:t>
            </a:r>
            <a:r>
              <a:rPr lang="cs-CZ" b="1" dirty="0" smtClean="0">
                <a:solidFill>
                  <a:srgbClr val="0070C0"/>
                </a:solidFill>
              </a:rPr>
              <a:t>www.google.cz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Najet myší na záložku                 a kliknout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Ať tak nebo tak, všichni vidíme uprostřed obrazovky něco takového 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Nás bude zajímat                                                jen ten dlouhý                                                řádek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9992" y="3612561"/>
            <a:ext cx="864096" cy="38690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920" y="4489720"/>
            <a:ext cx="4801716" cy="18646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Šipka doprava 7"/>
          <p:cNvSpPr/>
          <p:nvPr/>
        </p:nvSpPr>
        <p:spPr>
          <a:xfrm rot="1060232">
            <a:off x="3531302" y="4874119"/>
            <a:ext cx="1524668" cy="369332"/>
          </a:xfrm>
          <a:prstGeom prst="right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Zaoblený obdélník 8"/>
          <p:cNvSpPr/>
          <p:nvPr/>
        </p:nvSpPr>
        <p:spPr>
          <a:xfrm>
            <a:off x="3707904" y="5553236"/>
            <a:ext cx="4801716" cy="468052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11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3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81443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Co je </a:t>
            </a:r>
            <a:r>
              <a:rPr lang="cs-CZ" b="1" i="1" smtClean="0">
                <a:solidFill>
                  <a:srgbClr val="0070C0"/>
                </a:solidFill>
              </a:rPr>
              <a:t>Internet</a:t>
            </a:r>
            <a:r>
              <a:rPr lang="cs-CZ" smtClean="0"/>
              <a:t>?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smtClean="0">
                <a:sym typeface="Wingdings" pitchFamily="2" charset="2"/>
              </a:rPr>
              <a:t>Můžeme se z něj dovědět něco nového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smtClean="0">
                <a:sym typeface="Wingdings" pitchFamily="2" charset="2"/>
              </a:rPr>
              <a:t>Můžeme na něj sami něco dát, třeba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smtClean="0">
                <a:sym typeface="Wingdings" pitchFamily="2" charset="2"/>
              </a:rPr>
              <a:t>Článek, který jsme napsali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smtClean="0">
                <a:sym typeface="Wingdings" pitchFamily="2" charset="2"/>
              </a:rPr>
              <a:t>Fotky, které jsme vyfotili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u="sng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To, co na internet dáme, potom uvidí </a:t>
            </a:r>
            <a:r>
              <a:rPr lang="cs-CZ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a třeba i ohodnotí </a:t>
            </a:r>
            <a:r>
              <a:rPr lang="cs-CZ" u="sng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velké množství lidí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smtClean="0">
                <a:sym typeface="Wingdings" pitchFamily="2" charset="2"/>
              </a:rPr>
              <a:t>Přes internet si dokonce můžeme i něco koupit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smtClean="0">
                <a:sym typeface="Wingdings" pitchFamily="2" charset="2"/>
              </a:rPr>
              <a:t>Možná vás napadne ještě něco dalšího, je toho hodně, co se dá na internetu dělat</a:t>
            </a: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35939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Vyhledávání informací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Všimneme si, že v řádku bliká čárka – to znamená, že můžeme začít psát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Komu čárka nebliká, najede myší do řádku a klikne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 teď už nám bliká všem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Do dlouhého řádku napíšeme to naše slovo </a:t>
            </a:r>
            <a:r>
              <a:rPr lang="cs-CZ" b="1" dirty="0" smtClean="0"/>
              <a:t>pes </a:t>
            </a:r>
            <a:r>
              <a:rPr lang="cs-CZ" dirty="0" smtClean="0"/>
              <a:t>a stiskneme tlačítko </a:t>
            </a:r>
            <a:r>
              <a:rPr lang="cs-CZ" b="1" i="1" dirty="0" smtClean="0">
                <a:solidFill>
                  <a:srgbClr val="0070C0"/>
                </a:solidFill>
              </a:rPr>
              <a:t>Enter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Pomocí posuvníku nebo kolečka myši si prohlédneme, co nám vyhledávač našel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Že nám nenašel písničku </a:t>
            </a:r>
            <a:r>
              <a:rPr lang="cs-CZ" b="1" i="1" dirty="0" smtClean="0"/>
              <a:t>Kočka leze dírou</a:t>
            </a:r>
            <a:r>
              <a:rPr lang="cs-CZ" i="1" dirty="0" smtClean="0"/>
              <a:t>?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13906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Vyhledávání informací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Ale ano, ona tam určitě někde bude, jenom není hned na první stránce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Sjeďme úplně dolů a podívejme se na tento obrázek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To je počet stránek, na kterých vyhledávač našel slovo </a:t>
            </a:r>
            <a:r>
              <a:rPr lang="cs-CZ" b="1" dirty="0" smtClean="0"/>
              <a:t>pes</a:t>
            </a:r>
            <a:r>
              <a:rPr lang="cs-CZ" dirty="0" smtClean="0"/>
              <a:t> – vidíme čísla od 1 do 10 – to ale není všechno, stránek je tam ještě mnohem víc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klidně se zkuste podívat, že když myší kliknete na číslo </a:t>
            </a:r>
            <a:r>
              <a:rPr lang="cs-CZ" b="1" dirty="0" smtClean="0"/>
              <a:t>10</a:t>
            </a:r>
            <a:r>
              <a:rPr lang="cs-CZ" dirty="0" smtClean="0"/>
              <a:t>, objeví se čísla další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2894792"/>
            <a:ext cx="3076575" cy="69532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26777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Vyhledávání informací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/>
              <a:t>Nechme teď počet stránek být a zkusme si kliknout na nějaký </a:t>
            </a:r>
            <a:r>
              <a:rPr lang="cs-CZ" dirty="0" smtClean="0"/>
              <a:t>odkaz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Podařilo se?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Když si tu stránku, kterou jsme si zobrazili, prohlédneme, slovo </a:t>
            </a:r>
            <a:r>
              <a:rPr lang="cs-CZ" b="1" dirty="0" smtClean="0"/>
              <a:t>pes</a:t>
            </a:r>
            <a:r>
              <a:rPr lang="cs-CZ" dirty="0" smtClean="0"/>
              <a:t> tam určitě najdeme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Takže už víme, jak fungují internetové vyhledávače </a:t>
            </a:r>
            <a:r>
              <a:rPr lang="cs-CZ" dirty="0" smtClean="0">
                <a:sym typeface="Wingdings" pitchFamily="2" charset="2"/>
              </a:rPr>
              <a:t></a:t>
            </a:r>
            <a:endParaRPr lang="cs-CZ" dirty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92419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správně vyhledávat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Na internetu můžeme najít všechny možné informace – jen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je důležité</a:t>
            </a:r>
            <a:r>
              <a:rPr lang="cs-CZ" dirty="0" smtClean="0"/>
              <a:t>, abychom věděli, 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jak je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správně hledat</a:t>
            </a:r>
          </a:p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Jak bychom správně hledali písničku </a:t>
            </a:r>
            <a:r>
              <a:rPr lang="cs-CZ" b="1" i="1" dirty="0" smtClean="0"/>
              <a:t>Kočka leze dírou</a:t>
            </a:r>
            <a:r>
              <a:rPr lang="cs-CZ" i="1" dirty="0" smtClean="0"/>
              <a:t>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Už víme, že podle slova </a:t>
            </a:r>
            <a:r>
              <a:rPr lang="cs-CZ" b="1" dirty="0" smtClean="0"/>
              <a:t>pes</a:t>
            </a:r>
            <a:r>
              <a:rPr lang="cs-CZ" dirty="0" smtClean="0"/>
              <a:t> bychom ji hledali ve všech těch stránkách moc dlouho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Co zkusit napsat první dvě slova </a:t>
            </a:r>
            <a:r>
              <a:rPr lang="cs-CZ" b="1" dirty="0" smtClean="0"/>
              <a:t>Kočka leze </a:t>
            </a:r>
            <a:r>
              <a:rPr lang="cs-CZ" dirty="0" smtClean="0"/>
              <a:t>→ pojďme si to každý zkusit</a:t>
            </a:r>
            <a:endParaRPr lang="cs-CZ" b="1" dirty="0" smtClean="0"/>
          </a:p>
          <a:p>
            <a:pPr marL="457200" lvl="1" indent="0">
              <a:buClr>
                <a:srgbClr val="0070C0"/>
              </a:buClr>
              <a:buNone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1653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správně vyhledávat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Víme, jak z vyhledávacího řádku smažeme to staré slovo a dáme tam nové? </a:t>
            </a:r>
            <a:r>
              <a:rPr lang="cs-CZ" dirty="0" smtClean="0"/>
              <a:t>Buď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Klikneme na konec řádku myší a klávesou </a:t>
            </a:r>
            <a:r>
              <a:rPr lang="cs-CZ" b="1" i="1" dirty="0" err="1" smtClean="0">
                <a:solidFill>
                  <a:srgbClr val="0070C0"/>
                </a:solidFill>
              </a:rPr>
              <a:t>Backspace</a:t>
            </a:r>
            <a:r>
              <a:rPr lang="cs-CZ" dirty="0" smtClean="0"/>
              <a:t> postupně smažeme písmenka </a:t>
            </a:r>
            <a:r>
              <a:rPr lang="cs-CZ" b="1" dirty="0" smtClean="0"/>
              <a:t>s</a:t>
            </a:r>
            <a:r>
              <a:rPr lang="cs-CZ" dirty="0" smtClean="0"/>
              <a:t>, </a:t>
            </a:r>
            <a:r>
              <a:rPr lang="cs-CZ" b="1" dirty="0" smtClean="0"/>
              <a:t>e</a:t>
            </a:r>
            <a:r>
              <a:rPr lang="cs-CZ" dirty="0"/>
              <a:t> </a:t>
            </a:r>
            <a:r>
              <a:rPr lang="cs-CZ" dirty="0" smtClean="0"/>
              <a:t>a </a:t>
            </a:r>
            <a:r>
              <a:rPr lang="cs-CZ" b="1" dirty="0" smtClean="0"/>
              <a:t>p</a:t>
            </a:r>
          </a:p>
          <a:p>
            <a:pPr marL="914400" lvl="2" indent="0">
              <a:buClr>
                <a:srgbClr val="0070C0"/>
              </a:buClr>
              <a:buNone/>
            </a:pPr>
            <a:r>
              <a:rPr lang="cs-CZ" sz="2800" dirty="0" smtClean="0"/>
              <a:t>nebo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Znovu najedeme a klikneme na záložku </a:t>
            </a:r>
            <a:endParaRPr lang="cs-CZ" dirty="0"/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Máme smazáno </a:t>
            </a:r>
            <a:r>
              <a:rPr lang="cs-CZ" dirty="0"/>
              <a:t>→</a:t>
            </a:r>
            <a:r>
              <a:rPr lang="cs-CZ" dirty="0" smtClean="0"/>
              <a:t> napíšeme slova </a:t>
            </a:r>
            <a:r>
              <a:rPr lang="cs-CZ" b="1" dirty="0" err="1" smtClean="0"/>
              <a:t>kocka</a:t>
            </a:r>
            <a:r>
              <a:rPr lang="cs-CZ" b="1" dirty="0" smtClean="0"/>
              <a:t> leze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Víme, jak udělat mezi slova </a:t>
            </a:r>
            <a:r>
              <a:rPr lang="cs-CZ" b="1" i="1" dirty="0" err="1" smtClean="0"/>
              <a:t>kocka</a:t>
            </a:r>
            <a:r>
              <a:rPr lang="cs-CZ" i="1" dirty="0" smtClean="0"/>
              <a:t> a </a:t>
            </a:r>
            <a:r>
              <a:rPr lang="cs-CZ" b="1" i="1" dirty="0" smtClean="0"/>
              <a:t>leze</a:t>
            </a:r>
            <a:r>
              <a:rPr lang="cs-CZ" i="1" dirty="0" smtClean="0"/>
              <a:t> mezeru?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Napíšeme slovo </a:t>
            </a:r>
            <a:r>
              <a:rPr lang="cs-CZ" b="1" dirty="0" err="1" smtClean="0"/>
              <a:t>kocka</a:t>
            </a:r>
            <a:r>
              <a:rPr lang="cs-CZ" b="1" dirty="0" smtClean="0"/>
              <a:t> </a:t>
            </a:r>
            <a:r>
              <a:rPr lang="cs-CZ" dirty="0" smtClean="0"/>
              <a:t>→ podíváme se na klávesnici a zmáčkneme tu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nejdelší klávesu úplně dolů uprostřed 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– této klávese říkáme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mezerník</a:t>
            </a:r>
            <a:r>
              <a:rPr lang="cs-CZ" dirty="0" smtClean="0"/>
              <a:t>→ napíšeme slovo </a:t>
            </a:r>
            <a:r>
              <a:rPr lang="cs-CZ" b="1" dirty="0" smtClean="0"/>
              <a:t>leze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0232" y="3806015"/>
            <a:ext cx="864096" cy="38690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00912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správně vyhledávat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Podařilo se? </a:t>
            </a:r>
            <a:r>
              <a:rPr lang="cs-CZ" dirty="0" smtClean="0"/>
              <a:t>→ zmáčkneme </a:t>
            </a:r>
            <a:r>
              <a:rPr lang="cs-CZ" b="1" i="1" dirty="0" smtClean="0">
                <a:solidFill>
                  <a:srgbClr val="0070C0"/>
                </a:solidFill>
              </a:rPr>
              <a:t>Enter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Pokud se podíváme, co nám vyhledávač našel, vidíme nejdřív nějaké obrázky (to jsou videa) a pod nimi i odkaz podobný tomuto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Když na něj klikneme a stránku si víc prohlédneme, najdeme přesně to, co jsme hledali – text písničky </a:t>
            </a:r>
            <a:r>
              <a:rPr lang="cs-CZ" b="1" dirty="0" smtClean="0"/>
              <a:t>Kočka leze dírou</a:t>
            </a:r>
          </a:p>
          <a:p>
            <a:pPr>
              <a:buClr>
                <a:srgbClr val="0070C0"/>
              </a:buClr>
              <a:buFont typeface="Calibri" pitchFamily="34" charset="0"/>
              <a:buChar char="©"/>
            </a:pPr>
            <a:r>
              <a:rPr lang="cs-CZ" dirty="0" smtClean="0"/>
              <a:t>Zkusme si podobně, jako jsme se to teď naučili, najít něco, co nás napadne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224" y="3181314"/>
            <a:ext cx="1763688" cy="307310"/>
          </a:xfrm>
          <a:prstGeom prst="rect">
            <a:avLst/>
          </a:prstGeom>
          <a:ln w="38100" cap="sq">
            <a:solidFill>
              <a:srgbClr val="FF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29705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správně vyhledávat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Podařilo se?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Výborně, umíme správně vyhledávat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Teď si představme, že jsme v ZOO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Jaké zvířátko se nám tam nejvíc líbí?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Každému nějaké jiné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Tak si vzpomeňme na to naše nejoblíbenější a zkusme si o něm na internetu najít víc informací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Jestli nevíte, které si vybrat, nevadí, můžete si vybrat to, co já – já jsem si vybrala klokana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Takže – každý máme vybrané nějaké zvířátko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13433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správně vyhledávat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Smažeme si všechno z řádku vyhledávání a zvířátko si tam napíšeme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Já jsem si vybrala klokana a proto si napíšu </a:t>
            </a:r>
            <a:r>
              <a:rPr lang="cs-CZ" b="1" dirty="0" smtClean="0"/>
              <a:t>klokan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Zmáčkneme klávesu </a:t>
            </a:r>
            <a:r>
              <a:rPr lang="cs-CZ" b="1" i="1" dirty="0" smtClean="0">
                <a:solidFill>
                  <a:srgbClr val="0070C0"/>
                </a:solidFill>
              </a:rPr>
              <a:t>Enter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Internetový vyhledávač nám našel spoustu odkazů → my si jeden, vybereme a klikneme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Já jsem si taky vybrala a teď na své obrazovce uprostřed vidím toto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4212" y="4725144"/>
            <a:ext cx="5987763" cy="183277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98714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kopírovat z internetu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O klokanovi je na stránce spoustu informací, které si můžeme přečíst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Ale co když bychom si informace o něm chtěli vyvěsit doma nebo ve škole na nástěnku?</a:t>
            </a:r>
          </a:p>
          <a:p>
            <a:pPr lvl="3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Vezmeme si papír a začneme přepisovat – bude nás bolet ruka, zabere nám to moc času a protože se párkrát spleteme, budou na papíře škrtance a vůbec to nebude vypadat tak hezky jako na internetu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i="1" dirty="0" smtClean="0"/>
              <a:t>Chtělo by se nám tohle všechno? </a:t>
            </a:r>
            <a:r>
              <a:rPr lang="cs-CZ" dirty="0" smtClean="0"/>
              <a:t>Nejspíš ne… proto si teď ukážeme způsob, jak to udělat skoro bez práce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/>
              <a:t>Máme všichni otevřenou nějakou stránku s textem našeho zvířátka</a:t>
            </a:r>
            <a:r>
              <a:rPr lang="cs-CZ" i="1" dirty="0" smtClean="0"/>
              <a:t>?</a:t>
            </a:r>
            <a:endParaRPr lang="cs-CZ" i="1" dirty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29273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70C0"/>
                </a:solidFill>
              </a:rPr>
              <a:t>Jak kopírovat z internetu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Jestli ano, můžeme začít –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budeme kopírovat a ukládat</a:t>
            </a:r>
          </a:p>
          <a:p>
            <a:pPr>
              <a:buClr>
                <a:srgbClr val="0070C0"/>
              </a:buClr>
              <a:buFont typeface="Calibri" pitchFamily="34" charset="0"/>
              <a:buChar char="©"/>
            </a:pPr>
            <a:r>
              <a:rPr lang="cs-CZ" dirty="0" smtClean="0"/>
              <a:t>Kopírování textu z internetu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najedeme si myší před první slovo v textu, který chceme uložit</a:t>
            </a:r>
            <a:r>
              <a:rPr lang="cs-CZ" dirty="0"/>
              <a:t> → </a:t>
            </a:r>
            <a:r>
              <a:rPr lang="cs-CZ" dirty="0" smtClean="0"/>
              <a:t>klikneme a držíme tlačítko </a:t>
            </a:r>
            <a:r>
              <a:rPr lang="cs-CZ" dirty="0"/>
              <a:t>→ </a:t>
            </a:r>
            <a:r>
              <a:rPr lang="cs-CZ" dirty="0" smtClean="0"/>
              <a:t>pohneme myší směrem doprava 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i="1" dirty="0" smtClean="0"/>
              <a:t>Co se stalo? </a:t>
            </a:r>
            <a:r>
              <a:rPr lang="cs-CZ" dirty="0" smtClean="0"/>
              <a:t>Tam, kam jedeme myší se nám za textem dělá modrý pruh – říkáme, že se nám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text označuje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Tlačítko myši pustíme – text nám na modrém pozadí zůstal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4418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Co je </a:t>
            </a:r>
            <a:r>
              <a:rPr lang="cs-CZ" b="1" i="1" dirty="0" smtClean="0">
                <a:solidFill>
                  <a:srgbClr val="0070C0"/>
                </a:solidFill>
              </a:rPr>
              <a:t>Internet</a:t>
            </a:r>
            <a:r>
              <a:rPr lang="cs-CZ" dirty="0" smtClean="0"/>
              <a:t>?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>
                <a:sym typeface="Wingdings" pitchFamily="2" charset="2"/>
              </a:rPr>
              <a:t>J</a:t>
            </a:r>
            <a:r>
              <a:rPr lang="cs-CZ" i="1" dirty="0" smtClean="0">
                <a:sym typeface="Wingdings" pitchFamily="2" charset="2"/>
              </a:rPr>
              <a:t>aké informace na </a:t>
            </a:r>
            <a:r>
              <a:rPr lang="cs-CZ" i="1" dirty="0">
                <a:sym typeface="Wingdings" pitchFamily="2" charset="2"/>
              </a:rPr>
              <a:t>internetu </a:t>
            </a:r>
            <a:r>
              <a:rPr lang="cs-CZ" i="1" dirty="0" smtClean="0">
                <a:sym typeface="Wingdings" pitchFamily="2" charset="2"/>
              </a:rPr>
              <a:t>najdeme?</a:t>
            </a:r>
            <a:endParaRPr lang="cs-CZ" i="1" dirty="0">
              <a:sym typeface="Wingdings" pitchFamily="2" charset="2"/>
            </a:endParaRPr>
          </a:p>
          <a:p>
            <a:pPr lvl="1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Informace o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Počasí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Sportu 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Počítačích 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Práci 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Módě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Dovolené …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Jednoduše řečeno –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informace o všem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endParaRPr lang="cs-CZ" dirty="0" smtClean="0">
              <a:sym typeface="Wingdings" pitchFamily="2" charset="2"/>
            </a:endParaRP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02655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70C0"/>
                </a:solidFill>
              </a:rPr>
              <a:t>Jak kopírovat z internetu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Vidíme teď u sebe na obrazovce něco podobného jako je tady na obrázku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>
              <a:uFill>
                <a:solidFill>
                  <a:srgbClr val="0070C0"/>
                </a:solidFill>
              </a:uFill>
            </a:endParaRP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>
              <a:uFill>
                <a:solidFill>
                  <a:srgbClr val="0070C0"/>
                </a:solidFill>
              </a:uFill>
            </a:endParaRP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endParaRPr lang="cs-CZ" dirty="0">
              <a:uFill>
                <a:solidFill>
                  <a:srgbClr val="0070C0"/>
                </a:solidFill>
              </a:uFill>
            </a:endParaRP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uFill>
                  <a:solidFill>
                    <a:srgbClr val="0070C0"/>
                  </a:solidFill>
                </a:uFill>
              </a:rPr>
              <a:t>Že jsme text označili špatně? </a:t>
            </a:r>
          </a:p>
          <a:p>
            <a:pPr lvl="3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Nevadí, zkusíme si to ještě jednou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Pro odznačení označeného textu (aby za textem zmizelo modré pozadí), najedeme myší někam vedle označeného textu a klikneme </a:t>
            </a:r>
            <a:r>
              <a:rPr lang="cs-CZ" dirty="0" smtClean="0"/>
              <a:t>→ modré pozadí zmizelo</a:t>
            </a:r>
            <a:endParaRPr lang="cs-CZ" dirty="0" smtClean="0">
              <a:uFill>
                <a:solidFill>
                  <a:srgbClr val="0070C0"/>
                </a:solidFill>
              </a:uFill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2636912"/>
            <a:ext cx="7848872" cy="123011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75599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70C0"/>
                </a:solidFill>
              </a:rPr>
              <a:t>Jak kopírovat z internetu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Jestli se nám podařilo dát modré pozadí pryč, znovu si zkusíme text označit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Dáme si záležet, abychom si označili přesně ten text, který na nástěnce chceme </a:t>
            </a:r>
            <a:r>
              <a:rPr lang="cs-CZ" dirty="0" smtClean="0"/>
              <a:t>→ a teď máme všechno připraveno k tomu, abychom mohli začít kopírovat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Podíváme se na klávesnici a najdeme tlačítko </a:t>
            </a:r>
            <a:r>
              <a:rPr lang="cs-CZ" b="1" i="1" dirty="0" smtClean="0">
                <a:solidFill>
                  <a:srgbClr val="0070C0"/>
                </a:solidFill>
              </a:rPr>
              <a:t>Ctrl </a:t>
            </a:r>
            <a:r>
              <a:rPr lang="cs-CZ" dirty="0" smtClean="0"/>
              <a:t>→ ještě nic nemačkáme, podíváme se ještě jednou a najdeme písmenko </a:t>
            </a:r>
            <a:r>
              <a:rPr lang="cs-CZ" b="1" i="1" dirty="0" smtClean="0">
                <a:solidFill>
                  <a:srgbClr val="0070C0"/>
                </a:solidFill>
              </a:rPr>
              <a:t>C</a:t>
            </a:r>
            <a:r>
              <a:rPr lang="cs-CZ" i="1" dirty="0" smtClean="0">
                <a:solidFill>
                  <a:srgbClr val="0070C0"/>
                </a:solidFill>
              </a:rPr>
              <a:t> </a:t>
            </a:r>
            <a:r>
              <a:rPr lang="cs-CZ" dirty="0" smtClean="0"/>
              <a:t>→ </a:t>
            </a:r>
            <a:r>
              <a:rPr lang="cs-CZ" i="1" dirty="0" smtClean="0"/>
              <a:t>vidíme tlačítko</a:t>
            </a:r>
            <a:r>
              <a:rPr lang="cs-CZ" b="1" i="1" dirty="0" smtClean="0"/>
              <a:t> </a:t>
            </a:r>
            <a:r>
              <a:rPr lang="cs-CZ" b="1" i="1" dirty="0" smtClean="0">
                <a:solidFill>
                  <a:srgbClr val="0070C0"/>
                </a:solidFill>
              </a:rPr>
              <a:t>Ctrl</a:t>
            </a:r>
            <a:r>
              <a:rPr lang="cs-CZ" b="1" i="1" dirty="0" smtClean="0"/>
              <a:t> </a:t>
            </a:r>
            <a:r>
              <a:rPr lang="cs-CZ" i="1" dirty="0" smtClean="0"/>
              <a:t>i písmeno</a:t>
            </a:r>
            <a:r>
              <a:rPr lang="cs-CZ" i="1" dirty="0" smtClean="0">
                <a:solidFill>
                  <a:srgbClr val="0070C0"/>
                </a:solidFill>
              </a:rPr>
              <a:t> </a:t>
            </a:r>
            <a:r>
              <a:rPr lang="cs-CZ" b="1" i="1" dirty="0" smtClean="0">
                <a:solidFill>
                  <a:srgbClr val="0070C0"/>
                </a:solidFill>
              </a:rPr>
              <a:t>C</a:t>
            </a:r>
            <a:r>
              <a:rPr lang="cs-CZ" i="1" dirty="0" smtClean="0"/>
              <a:t>? </a:t>
            </a:r>
            <a:r>
              <a:rPr lang="cs-CZ" dirty="0" smtClean="0"/>
              <a:t>→ zmáčkneme teda tlačítko </a:t>
            </a:r>
            <a:r>
              <a:rPr lang="cs-CZ" b="1" i="1" dirty="0" smtClean="0">
                <a:solidFill>
                  <a:srgbClr val="0070C0"/>
                </a:solidFill>
              </a:rPr>
              <a:t>Ctrl</a:t>
            </a:r>
            <a:r>
              <a:rPr lang="cs-CZ" dirty="0" smtClean="0"/>
              <a:t> a pořád ho držíme → druhou rukou zmáčkneme písmeno </a:t>
            </a:r>
            <a:r>
              <a:rPr lang="cs-CZ" b="1" i="1" dirty="0" smtClean="0">
                <a:solidFill>
                  <a:srgbClr val="0070C0"/>
                </a:solidFill>
              </a:rPr>
              <a:t>C</a:t>
            </a:r>
            <a:r>
              <a:rPr lang="cs-CZ" dirty="0" smtClean="0"/>
              <a:t> → obě tlačítka pustíme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endParaRPr lang="cs-CZ" dirty="0" smtClean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71467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70C0"/>
                </a:solidFill>
              </a:rPr>
              <a:t>Jak kopírovat z internetu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Že se nic nestalo?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Ale ano, jen to nebylo vidět – zkopírovali jsme text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Zapamatujeme si, že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tlačítka</a:t>
            </a:r>
            <a:r>
              <a:rPr lang="cs-CZ" i="1" u="sng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 </a:t>
            </a:r>
            <a:r>
              <a:rPr lang="cs-CZ" b="1" i="1" u="sng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Ctrl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a </a:t>
            </a:r>
            <a:r>
              <a:rPr lang="cs-CZ" b="1" i="1" u="sng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C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 zmáčknutá dohromady kopírují označený text</a:t>
            </a:r>
            <a:endParaRPr lang="cs-CZ" u="sng" dirty="0">
              <a:uFill>
                <a:solidFill>
                  <a:srgbClr val="0070C0"/>
                </a:solidFill>
              </a:uFill>
            </a:endParaRP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Pojďme se podívat, jestli jsme text správně zkopírovali 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Zobrazíme si pracovní plochu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Klikneme myší na </a:t>
            </a:r>
            <a:r>
              <a:rPr lang="cs-CZ" b="1" i="1" dirty="0" smtClean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</a:rPr>
              <a:t>nabídku Start </a:t>
            </a:r>
            <a:r>
              <a:rPr lang="cs-CZ" dirty="0" smtClean="0"/>
              <a:t>→ klikneme na nápis </a:t>
            </a:r>
            <a:r>
              <a:rPr lang="cs-CZ" b="1" i="1" dirty="0" smtClean="0">
                <a:solidFill>
                  <a:srgbClr val="0070C0"/>
                </a:solidFill>
              </a:rPr>
              <a:t>Všechny programy </a:t>
            </a:r>
            <a:r>
              <a:rPr lang="cs-CZ" dirty="0" smtClean="0"/>
              <a:t>→ najdeme složku </a:t>
            </a:r>
            <a:r>
              <a:rPr lang="cs-CZ" b="1" i="1" dirty="0" smtClean="0">
                <a:solidFill>
                  <a:srgbClr val="0070C0"/>
                </a:solidFill>
              </a:rPr>
              <a:t>Příslušenství</a:t>
            </a:r>
            <a:r>
              <a:rPr lang="cs-CZ" dirty="0" smtClean="0"/>
              <a:t> → klikneme na ni → najdeme a klikneme na nápis </a:t>
            </a:r>
            <a:r>
              <a:rPr lang="en-US" b="1" i="1" dirty="0" smtClean="0">
                <a:solidFill>
                  <a:srgbClr val="0070C0"/>
                </a:solidFill>
              </a:rPr>
              <a:t>WordPad</a:t>
            </a:r>
            <a:endParaRPr lang="en-US" b="1" i="1" dirty="0" smtClean="0">
              <a:solidFill>
                <a:srgbClr val="0070C0"/>
              </a:solidFill>
              <a:uFill>
                <a:solidFill>
                  <a:srgbClr val="0070C0"/>
                </a:solidFill>
              </a:uFill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77080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70C0"/>
                </a:solidFill>
              </a:rPr>
              <a:t>Jak kopírovat z internetu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Otevřel se nám program </a:t>
            </a:r>
            <a:r>
              <a:rPr lang="cs-CZ" b="1" i="1" dirty="0" err="1" smtClean="0">
                <a:solidFill>
                  <a:srgbClr val="0070C0"/>
                </a:solidFill>
              </a:rPr>
              <a:t>WordPad</a:t>
            </a:r>
            <a:r>
              <a:rPr lang="cs-CZ" dirty="0" smtClean="0"/>
              <a:t>, se kterým se naučíme pracovat později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Jestli program nemáme přes celou obrazovku, zvětšíme si ho – už přece víme jak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Uprostřed naší obrazovky vidíme bílou plochu – to je počítačový papír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uFill>
                  <a:solidFill>
                    <a:srgbClr val="0070C0"/>
                  </a:solidFill>
                </a:uFill>
              </a:rPr>
              <a:t>Jediné, co na tomto papíře vidíme, je blikající čárka, která čeká, až začneme psát </a:t>
            </a:r>
            <a:r>
              <a:rPr lang="cs-CZ" dirty="0" smtClean="0"/>
              <a:t>→ my ale psát nezačneme, teď se přece neučíme psát, ale kopírovat, že ano → a tento papír použijeme k tomu, abychom na něj vložili náš zkopírovaný text</a:t>
            </a:r>
            <a:endParaRPr lang="en-US" dirty="0" smtClean="0">
              <a:uFill>
                <a:solidFill>
                  <a:srgbClr val="0070C0"/>
                </a:solidFill>
              </a:uFill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98938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70C0"/>
                </a:solidFill>
              </a:rPr>
              <a:t>Jak kopírovat z internetu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A jak vložíme zkopírovaný text?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Zase si na klávesnici najdeme tlačítko</a:t>
            </a:r>
            <a:r>
              <a:rPr lang="cs-CZ" i="1" dirty="0" smtClean="0">
                <a:solidFill>
                  <a:srgbClr val="0070C0"/>
                </a:solidFill>
              </a:rPr>
              <a:t> </a:t>
            </a:r>
            <a:r>
              <a:rPr lang="cs-CZ" b="1" i="1" dirty="0" smtClean="0">
                <a:solidFill>
                  <a:srgbClr val="0070C0"/>
                </a:solidFill>
              </a:rPr>
              <a:t>Ctrl</a:t>
            </a:r>
            <a:r>
              <a:rPr lang="cs-CZ" dirty="0" smtClean="0"/>
              <a:t>, ale už nehledáme písmeno </a:t>
            </a:r>
            <a:r>
              <a:rPr lang="cs-CZ" i="1" dirty="0" smtClean="0"/>
              <a:t>C</a:t>
            </a:r>
            <a:r>
              <a:rPr lang="cs-CZ" dirty="0" smtClean="0"/>
              <a:t>, ale písmeno </a:t>
            </a:r>
            <a:r>
              <a:rPr lang="cs-CZ" b="1" i="1" dirty="0" smtClean="0">
                <a:solidFill>
                  <a:srgbClr val="0070C0"/>
                </a:solidFill>
              </a:rPr>
              <a:t>V</a:t>
            </a:r>
            <a:r>
              <a:rPr lang="cs-CZ" i="1" dirty="0" smtClean="0">
                <a:solidFill>
                  <a:srgbClr val="0070C0"/>
                </a:solidFill>
              </a:rPr>
              <a:t> </a:t>
            </a:r>
            <a:r>
              <a:rPr lang="cs-CZ" dirty="0" smtClean="0"/>
              <a:t>→ zmáčkneme tlačítko </a:t>
            </a:r>
            <a:r>
              <a:rPr lang="cs-CZ" b="1" i="1" dirty="0" smtClean="0">
                <a:solidFill>
                  <a:srgbClr val="0070C0"/>
                </a:solidFill>
              </a:rPr>
              <a:t>Ctrl</a:t>
            </a:r>
            <a:r>
              <a:rPr lang="cs-CZ" dirty="0" smtClean="0"/>
              <a:t> a druhou rukou tlačítko </a:t>
            </a:r>
            <a:r>
              <a:rPr lang="cs-CZ" b="1" dirty="0" smtClean="0">
                <a:solidFill>
                  <a:srgbClr val="0070C0"/>
                </a:solidFill>
              </a:rPr>
              <a:t>V</a:t>
            </a:r>
            <a:r>
              <a:rPr lang="cs-CZ" dirty="0" smtClean="0"/>
              <a:t> a obě pustíme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Jé, na papíře vidíme náš zkopírovaný text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Jak se tam dostal?</a:t>
            </a:r>
          </a:p>
          <a:p>
            <a:pPr lvl="3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Počítač je chytrý, pokud v něm něco zkopírujeme, zapamatuje si to a po stisknutí tlačítek</a:t>
            </a:r>
            <a:r>
              <a:rPr lang="cs-CZ" b="1" dirty="0" smtClean="0">
                <a:sym typeface="Wingdings" pitchFamily="2" charset="2"/>
              </a:rPr>
              <a:t>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Ctrl</a:t>
            </a:r>
            <a:r>
              <a:rPr lang="cs-CZ" b="1" dirty="0" smtClean="0">
                <a:sym typeface="Wingdings" pitchFamily="2" charset="2"/>
              </a:rPr>
              <a:t> </a:t>
            </a:r>
            <a:r>
              <a:rPr lang="cs-CZ" dirty="0" smtClean="0">
                <a:sym typeface="Wingdings" pitchFamily="2" charset="2"/>
              </a:rPr>
              <a:t>a </a:t>
            </a: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V</a:t>
            </a:r>
            <a:r>
              <a:rPr lang="cs-CZ" dirty="0" smtClean="0">
                <a:sym typeface="Wingdings" pitchFamily="2" charset="2"/>
              </a:rPr>
              <a:t>, nám to zobrazí</a:t>
            </a:r>
          </a:p>
          <a:p>
            <a:pPr lvl="3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Počítač je stejně chytrý jako my – kdyby nám někdo řekl básničku, taky si ji můžeme zapamatovat a až se nás někdo zeptá, řekneme mu ji – tak to má i počítač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26762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70C0"/>
                </a:solidFill>
              </a:rPr>
              <a:t>Jak kopírovat z internetu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>
                <a:sym typeface="Wingdings" pitchFamily="2" charset="2"/>
              </a:rPr>
              <a:t>Jediné, co si </a:t>
            </a:r>
            <a:r>
              <a:rPr lang="cs-CZ" dirty="0" smtClean="0">
                <a:sym typeface="Wingdings" pitchFamily="2" charset="2"/>
              </a:rPr>
              <a:t>při kopírování v počítači musíme </a:t>
            </a:r>
            <a:r>
              <a:rPr lang="cs-CZ" dirty="0">
                <a:sym typeface="Wingdings" pitchFamily="2" charset="2"/>
              </a:rPr>
              <a:t>pamatovat, že </a:t>
            </a:r>
            <a:r>
              <a:rPr lang="cs-CZ" dirty="0" smtClean="0">
                <a:sym typeface="Wingdings" pitchFamily="2" charset="2"/>
              </a:rPr>
              <a:t>počítač nám to, co jsme zkopírovali, nezobrazí sám, ale čeká, až mu řekneme </a:t>
            </a:r>
            <a:r>
              <a:rPr lang="cs-CZ" dirty="0" smtClean="0"/>
              <a:t>→ tedy až zmáčkneme </a:t>
            </a:r>
            <a:r>
              <a:rPr lang="cs-CZ" dirty="0" smtClean="0">
                <a:sym typeface="Wingdings" pitchFamily="2" charset="2"/>
              </a:rPr>
              <a:t>dohromady </a:t>
            </a:r>
            <a:r>
              <a:rPr lang="cs-CZ" u="sng" dirty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tlačítka </a:t>
            </a:r>
            <a:r>
              <a:rPr lang="cs-CZ" b="1" i="1" u="sng" dirty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Ctrl</a:t>
            </a:r>
            <a:r>
              <a:rPr lang="cs-CZ" u="sng" dirty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 a </a:t>
            </a:r>
            <a:r>
              <a:rPr lang="cs-CZ" b="1" i="1" u="sng" dirty="0">
                <a:solidFill>
                  <a:srgbClr val="0070C0"/>
                </a:solidFill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V</a:t>
            </a:r>
            <a:r>
              <a:rPr lang="cs-CZ" dirty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, která nám </a:t>
            </a:r>
            <a:r>
              <a:rPr lang="cs-CZ" u="sng" dirty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text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vloží</a:t>
            </a:r>
            <a:endParaRPr lang="cs-CZ" dirty="0" smtClean="0"/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/>
              <a:t>Takže už umíme kopírovat text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Na co ale při kopírování z internetu nesmíme zapomínat, je k textu zkopírovat i jeho internetovou adresu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A proč? 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7089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70C0"/>
                </a:solidFill>
              </a:rPr>
              <a:t>Jak kopírovat z internetu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No protože ten text o zvířátku, který jsme si každý zkopírovali k sobě do počítače, jsme nenapsali my, ale už někdo jiný před námi a určitě by se mu nelíbilo, kdybych si ho jenom tak okopírovali, aby to vypadalo, že jsme ho napsali sami </a:t>
            </a:r>
            <a:r>
              <a:rPr lang="cs-CZ" dirty="0" smtClean="0"/>
              <a:t>→ zkusme si uvést příklad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V českém jazyce nám paní učitelka dá za domácí úkol napsat slohovou práci </a:t>
            </a:r>
            <a:r>
              <a:rPr lang="cs-CZ" dirty="0" smtClean="0"/>
              <a:t>→ píšeme ji celý večer, nejdeme kvůli tomu ani ven a pak přijdeme do školy a spolužák nám řekne, že nic nevymyslel, jestli by si mohl opsat tu naši práci 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72212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kopírovat z internetu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Nebude se nám to líbit, že ne?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i="1" dirty="0" smtClean="0"/>
              <a:t>A proč se nám to nebude líbit? </a:t>
            </a:r>
            <a:r>
              <a:rPr lang="cs-CZ" dirty="0" smtClean="0"/>
              <a:t>Třeba proto, že my </a:t>
            </a:r>
            <a:r>
              <a:rPr lang="cs-CZ" dirty="0"/>
              <a:t>jsme nad tím strávili tolik </a:t>
            </a:r>
            <a:r>
              <a:rPr lang="cs-CZ" dirty="0" smtClean="0"/>
              <a:t>času, nešli jsme ani ven </a:t>
            </a:r>
            <a:r>
              <a:rPr lang="cs-CZ" dirty="0"/>
              <a:t>a </a:t>
            </a:r>
            <a:r>
              <a:rPr lang="cs-CZ" dirty="0" smtClean="0"/>
              <a:t>on venku byl a teď </a:t>
            </a:r>
            <a:r>
              <a:rPr lang="cs-CZ" dirty="0"/>
              <a:t>si to jenom opíše </a:t>
            </a:r>
            <a:r>
              <a:rPr lang="cs-CZ" dirty="0" smtClean="0"/>
              <a:t>a nezabere mu to čas skoro žádný</a:t>
            </a:r>
            <a:endParaRPr lang="cs-CZ" dirty="0" smtClean="0">
              <a:sym typeface="Wingdings" pitchFamily="2" charset="2"/>
            </a:endParaRP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Právě proto by se mohli zlobit někteří autoři, kteří píší články na internet </a:t>
            </a:r>
            <a:r>
              <a:rPr lang="cs-CZ" dirty="0" smtClean="0"/>
              <a:t>→ určitě by jim nevadilo, kdybychom jejich články použili, ale aby to bylo spravedlivé, měli bychom taky uvést, z jaké adresy článek máme → a na té adrese už si ten, kdo bude chtít, autora najde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Adresy se kopírují stejně jako text – tak si to každý sám vyzkoušíme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dirty="0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16304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Základní práci na internetu už umíme na jedničku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Co jsme se ale ještě neučili a je to pro nás důležité</a:t>
            </a:r>
            <a:r>
              <a:rPr lang="cs-CZ" dirty="0" smtClean="0"/>
              <a:t>, je posílat přes internet zprávy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Funguje to podobně, jako když si ve škole o přestávce posíláme s kamarádem psaníčka → něco kamarádovi napíšeme, zmuchláme do kuličky a hodíme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/>
              <a:t>Všichni to známe, že ano </a:t>
            </a:r>
            <a:r>
              <a:rPr lang="cs-CZ" i="1" dirty="0" smtClean="0">
                <a:sym typeface="Wingdings" pitchFamily="2" charset="2"/>
              </a:rPr>
              <a:t>?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79236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No jo, jenomže se někdy stane, že se netrefíme a zprávu, kterou napíšeme kamarádovi, si přečte někdo </a:t>
            </a:r>
            <a:r>
              <a:rPr lang="cs-CZ" dirty="0"/>
              <a:t>jiný </a:t>
            </a:r>
            <a:r>
              <a:rPr lang="cs-CZ" dirty="0" smtClean="0"/>
              <a:t>→ a to nás moc nepotěší…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U počítačové pošty se nám nemůže stát, že ji „špatně hodíme“ – co podobného se mám jedině může stát? – že napíšeme špatně kamarádovu emailovou adresu </a:t>
            </a:r>
            <a:r>
              <a:rPr lang="cs-CZ" dirty="0" smtClean="0">
                <a:sym typeface="Wingdings" pitchFamily="2" charset="2"/>
              </a:rPr>
              <a:t>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Slyšeli jsme už někdy pojem emailová adresa?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58155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/>
              <a:t>Co je </a:t>
            </a:r>
            <a:r>
              <a:rPr lang="cs-CZ" b="1" i="1" dirty="0" smtClean="0">
                <a:solidFill>
                  <a:srgbClr val="0070C0"/>
                </a:solidFill>
              </a:rPr>
              <a:t>Internet</a:t>
            </a:r>
            <a:r>
              <a:rPr lang="cs-CZ" dirty="0" smtClean="0"/>
              <a:t>?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Kdo si může informace na internetu prohlížet?</a:t>
            </a:r>
            <a:endParaRPr lang="cs-CZ" i="1" dirty="0">
              <a:sym typeface="Wingdings" pitchFamily="2" charset="2"/>
            </a:endParaRPr>
          </a:p>
          <a:p>
            <a:pPr lvl="1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Každý člověk na světě</a:t>
            </a:r>
            <a:r>
              <a:rPr lang="cs-CZ" dirty="0" smtClean="0">
                <a:sym typeface="Wingdings" pitchFamily="2" charset="2"/>
              </a:rPr>
              <a:t>, který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Umí s počítačem aspoň trochu </a:t>
            </a:r>
            <a:r>
              <a:rPr lang="cs-CZ" dirty="0" smtClean="0">
                <a:sym typeface="Wingdings" pitchFamily="2" charset="2"/>
              </a:rPr>
              <a:t>pracovat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Je na počítači připojeném </a:t>
            </a:r>
            <a:r>
              <a:rPr lang="cs-CZ" dirty="0">
                <a:sym typeface="Wingdings" pitchFamily="2" charset="2"/>
              </a:rPr>
              <a:t>k internetu – takže třeba my ve škole, rodiče v práci, prezident na hradě nebo i anglická královna → </a:t>
            </a:r>
            <a:r>
              <a:rPr lang="cs-CZ" u="sng" dirty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všichni jsme připojení na jednom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internetu</a:t>
            </a:r>
          </a:p>
          <a:p>
            <a:pPr lvl="1">
              <a:buClr>
                <a:srgbClr val="0070C0"/>
              </a:buClr>
              <a:buSzPct val="100000"/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Můžeme tedy říct, že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naše počítače jsou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 přes internet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navzájem propojené</a:t>
            </a:r>
          </a:p>
          <a:p>
            <a:pPr lvl="2">
              <a:buClr>
                <a:srgbClr val="0070C0"/>
              </a:buClr>
              <a:buSzPct val="100000"/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Díky takovému propojení můžeme napsat kamarádovi zprávu a on nám na ni může odepsat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grpSp>
        <p:nvGrpSpPr>
          <p:cNvPr id="5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0" name="Obrázek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1" name="Obrázek 10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6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pic>
        <p:nvPicPr>
          <p:cNvPr id="1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46459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Tak jako máme každý nějakou svou adresu domů, na kterou nám někdo, kdo ji zná, může poslat třeba dopis, můžeme si i v počítači vytvořit adresu, na kterou nám někdo, kdo ji zná, může taky napsat klidně dopis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Emailová adresa je adresa, na kterou email posíláme</a:t>
            </a:r>
          </a:p>
          <a:p>
            <a:pPr lvl="2">
              <a:buClr>
                <a:srgbClr val="0070C0"/>
              </a:buClr>
              <a:buFont typeface="Calibri" pitchFamily="34" charset="0"/>
              <a:buChar char="→"/>
            </a:pPr>
            <a:r>
              <a:rPr lang="cs-CZ" dirty="0" smtClean="0">
                <a:sym typeface="Wingdings" pitchFamily="2" charset="2"/>
              </a:rPr>
              <a:t>Takové </a:t>
            </a:r>
            <a:r>
              <a:rPr lang="cs-CZ" u="sng" dirty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počítačové poště říkáme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email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Pojďme si ukázat, jak taková internetová pošta – tedy email funguje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 Abychom někomu mohli internetovou poštou něco poslat, musíme mít sami vytvořenou emailovou adresu</a:t>
            </a: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813717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Emailovou adresu má každý svoji a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nikdo nemůže mít stejnou </a:t>
            </a:r>
            <a:r>
              <a:rPr lang="cs-CZ" dirty="0" smtClean="0"/>
              <a:t>jako někdo jiný – zpráva by potom nevěděla, komu má přijít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Emailová adresa může vypadat třeba takto</a:t>
            </a:r>
            <a:r>
              <a:rPr lang="cs-CZ" dirty="0">
                <a:sym typeface="Wingdings" pitchFamily="2" charset="2"/>
              </a:rPr>
              <a:t>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tomas.pech@seznam.cz </a:t>
            </a:r>
            <a:r>
              <a:rPr lang="cs-CZ" dirty="0" smtClean="0">
                <a:sym typeface="Wingdings" pitchFamily="2" charset="2"/>
              </a:rPr>
              <a:t>– rozdělíme si ji na 3 části a popíšeme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1. část </a:t>
            </a:r>
            <a:r>
              <a:rPr lang="cs-CZ" dirty="0" smtClean="0">
                <a:sym typeface="Wingdings" pitchFamily="2" charset="2"/>
              </a:rPr>
              <a:t>je všechno to, co je před znakem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@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Tuto část si můžeme vymyslet sami a píšeme tam nejčastěji své jméno nebo přezdívku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969104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Emailovou adresu má každý svoji a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</a:rPr>
              <a:t>nikdo nemůže mít stejnou </a:t>
            </a:r>
            <a:r>
              <a:rPr lang="cs-CZ" dirty="0" smtClean="0"/>
              <a:t>jako někdo jiný – zpráva by potom nevěděla, komu má přijít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Emailová adresa může vypadat třeba takto</a:t>
            </a:r>
            <a:r>
              <a:rPr lang="cs-CZ" dirty="0">
                <a:sym typeface="Wingdings" pitchFamily="2" charset="2"/>
              </a:rPr>
              <a:t>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tomas.pech@seznam.cz </a:t>
            </a:r>
            <a:r>
              <a:rPr lang="cs-CZ" dirty="0" smtClean="0">
                <a:sym typeface="Wingdings" pitchFamily="2" charset="2"/>
              </a:rPr>
              <a:t>– rozdělíme si ji na 3 části a popíšeme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1. část </a:t>
            </a:r>
            <a:r>
              <a:rPr lang="cs-CZ" dirty="0" smtClean="0">
                <a:sym typeface="Wingdings" pitchFamily="2" charset="2"/>
              </a:rPr>
              <a:t>je všechno to, co je před znakem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@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Tuto část si můžeme vymyslet sami a píšeme tam nejčastěji své jméno nebo přezdívku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5" name="Zaoblený obdélník 4"/>
          <p:cNvSpPr/>
          <p:nvPr/>
        </p:nvSpPr>
        <p:spPr>
          <a:xfrm>
            <a:off x="827584" y="3789040"/>
            <a:ext cx="2088232" cy="360040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23174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tomas.pech@seznam.cz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Emailovou adresu, kterou vidíme si založil nejspíš nějaký Tomáš, který má příjmení Pech 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5" name="Zaoblený obdélník 4"/>
          <p:cNvSpPr/>
          <p:nvPr/>
        </p:nvSpPr>
        <p:spPr>
          <a:xfrm>
            <a:off x="827584" y="1722941"/>
            <a:ext cx="2088232" cy="360040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90883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tomas.pech@seznam.cz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Emailovou adresu, kterou vidíme si založil nejspíš nějaký Tomáš, který má příjmení Pech 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2. </a:t>
            </a:r>
            <a:r>
              <a:rPr lang="cs-CZ" b="1" i="1" dirty="0">
                <a:solidFill>
                  <a:srgbClr val="0070C0"/>
                </a:solidFill>
                <a:sym typeface="Wingdings" pitchFamily="2" charset="2"/>
              </a:rPr>
              <a:t>část </a:t>
            </a:r>
            <a:r>
              <a:rPr lang="cs-CZ" dirty="0">
                <a:sym typeface="Wingdings" pitchFamily="2" charset="2"/>
              </a:rPr>
              <a:t>je </a:t>
            </a:r>
            <a:r>
              <a:rPr lang="cs-CZ" dirty="0" smtClean="0">
                <a:sym typeface="Wingdings" pitchFamily="2" charset="2"/>
              </a:rPr>
              <a:t>znak </a:t>
            </a:r>
            <a:r>
              <a:rPr lang="cs-CZ" b="1" dirty="0">
                <a:solidFill>
                  <a:srgbClr val="0070C0"/>
                </a:solidFill>
                <a:sym typeface="Wingdings" pitchFamily="2" charset="2"/>
              </a:rPr>
              <a:t>@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Tento znak je v každé emailové adrese a my mu říkáme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zavináč</a:t>
            </a:r>
            <a:endParaRPr lang="cs-CZ" u="sng" dirty="0">
              <a:uFill>
                <a:solidFill>
                  <a:srgbClr val="0070C0"/>
                </a:solidFill>
              </a:uFill>
              <a:sym typeface="Wingdings" pitchFamily="2" charset="2"/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5" name="Zaoblený obdélník 4"/>
          <p:cNvSpPr/>
          <p:nvPr/>
        </p:nvSpPr>
        <p:spPr>
          <a:xfrm>
            <a:off x="2843808" y="1700808"/>
            <a:ext cx="432048" cy="415391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90156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tomas.pech@seznam.cz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Emailovou adresu, kterou vidíme si založil nejspíš nějaký Tomáš, který má příjmení Pech 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2. </a:t>
            </a:r>
            <a:r>
              <a:rPr lang="cs-CZ" b="1" i="1" dirty="0">
                <a:solidFill>
                  <a:srgbClr val="0070C0"/>
                </a:solidFill>
                <a:sym typeface="Wingdings" pitchFamily="2" charset="2"/>
              </a:rPr>
              <a:t>část </a:t>
            </a:r>
            <a:r>
              <a:rPr lang="cs-CZ" dirty="0">
                <a:sym typeface="Wingdings" pitchFamily="2" charset="2"/>
              </a:rPr>
              <a:t>je </a:t>
            </a:r>
            <a:r>
              <a:rPr lang="cs-CZ" dirty="0" smtClean="0">
                <a:sym typeface="Wingdings" pitchFamily="2" charset="2"/>
              </a:rPr>
              <a:t>znak </a:t>
            </a:r>
            <a:r>
              <a:rPr lang="cs-CZ" b="1" dirty="0">
                <a:solidFill>
                  <a:srgbClr val="0070C0"/>
                </a:solidFill>
                <a:sym typeface="Wingdings" pitchFamily="2" charset="2"/>
              </a:rPr>
              <a:t>@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Tento znak je v každé emailové adrese a my mu říkáme zavináč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b="1" i="1" dirty="0" smtClean="0">
                <a:solidFill>
                  <a:srgbClr val="0070C0"/>
                </a:solidFill>
                <a:sym typeface="Wingdings" pitchFamily="2" charset="2"/>
              </a:rPr>
              <a:t>3. </a:t>
            </a:r>
            <a:r>
              <a:rPr lang="cs-CZ" b="1" i="1" dirty="0">
                <a:solidFill>
                  <a:srgbClr val="0070C0"/>
                </a:solidFill>
                <a:sym typeface="Wingdings" pitchFamily="2" charset="2"/>
              </a:rPr>
              <a:t>část </a:t>
            </a:r>
            <a:r>
              <a:rPr lang="cs-CZ" dirty="0">
                <a:sym typeface="Wingdings" pitchFamily="2" charset="2"/>
              </a:rPr>
              <a:t>je </a:t>
            </a:r>
            <a:r>
              <a:rPr lang="cs-CZ" dirty="0" smtClean="0">
                <a:sym typeface="Wingdings" pitchFamily="2" charset="2"/>
              </a:rPr>
              <a:t>nápis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seznam.cz</a:t>
            </a:r>
            <a:endParaRPr lang="cs-CZ" b="1" dirty="0">
              <a:solidFill>
                <a:srgbClr val="0070C0"/>
              </a:solidFill>
              <a:sym typeface="Wingdings" pitchFamily="2" charset="2"/>
            </a:endParaRP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Tento nápis už jsme někde viděli, že? Vzpomene si někdo, kde?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No ano, je to naše domovská stránka přece 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>
              <a:sym typeface="Wingdings" pitchFamily="2" charset="2"/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sp>
        <p:nvSpPr>
          <p:cNvPr id="5" name="Zaoblený obdélník 4"/>
          <p:cNvSpPr/>
          <p:nvPr/>
        </p:nvSpPr>
        <p:spPr>
          <a:xfrm>
            <a:off x="3131840" y="1709294"/>
            <a:ext cx="1944215" cy="415391"/>
          </a:xfrm>
          <a:prstGeom prst="roundRect">
            <a:avLst/>
          </a:prstGeom>
          <a:noFill/>
          <a:ln w="76200">
            <a:solidFill>
              <a:srgbClr val="00FFFF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58213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/>
              <a:t>Tak si naši domovskou stránku otevřeme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Všichni máme otevřenou naši domovskou internetovou stránku </a:t>
            </a:r>
            <a:r>
              <a:rPr lang="cs-CZ" dirty="0" smtClean="0"/>
              <a:t>→ pozorně si ji prohlédneme a uvidíme něco podobného jako na obrázku</a:t>
            </a:r>
            <a:r>
              <a:rPr lang="cs-CZ" dirty="0" smtClean="0">
                <a:sym typeface="Wingdings" pitchFamily="2" charset="2"/>
              </a:rPr>
              <a:t> </a:t>
            </a:r>
            <a:r>
              <a:rPr lang="cs-CZ" dirty="0"/>
              <a:t>→ </a:t>
            </a:r>
            <a:r>
              <a:rPr lang="cs-CZ" dirty="0" smtClean="0"/>
              <a:t>a to je právě přihlašovací                                     okýnko  k internetové poště</a:t>
            </a:r>
            <a:endParaRPr lang="cs-CZ" dirty="0" smtClean="0">
              <a:sym typeface="Wingdings" pitchFamily="2" charset="2"/>
            </a:endParaRP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Takže když máme email vytvořený na internetové stránce </a:t>
            </a:r>
            <a:r>
              <a:rPr lang="cs-CZ" b="1" dirty="0" smtClean="0">
                <a:solidFill>
                  <a:srgbClr val="0070C0"/>
                </a:solidFill>
                <a:sym typeface="Wingdings" pitchFamily="2" charset="2"/>
              </a:rPr>
              <a:t>www.seznam.cz</a:t>
            </a:r>
            <a:r>
              <a:rPr lang="cs-CZ" dirty="0" smtClean="0">
                <a:sym typeface="Wingdings" pitchFamily="2" charset="2"/>
              </a:rPr>
              <a:t>,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je 3. část adresy seznam.cz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Tuto část adresy měnit nemůžeme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086" y="3385885"/>
            <a:ext cx="3512741" cy="991147"/>
          </a:xfrm>
          <a:prstGeom prst="rect">
            <a:avLst/>
          </a:prstGeom>
          <a:solidFill>
            <a:schemeClr val="accent2"/>
          </a:solidFill>
          <a:ln w="38100">
            <a:solidFill>
              <a:srgbClr val="FF0000"/>
            </a:solidFill>
          </a:ln>
          <a:effectLst/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" name="Group 1388" descr="Stack of books"/>
          <p:cNvGrpSpPr>
            <a:grpSpLocks noChangeAspect="1"/>
          </p:cNvGrpSpPr>
          <p:nvPr/>
        </p:nvGrpSpPr>
        <p:grpSpPr bwMode="auto">
          <a:xfrm>
            <a:off x="77074" y="4416609"/>
            <a:ext cx="478608" cy="2387600"/>
            <a:chOff x="96" y="1248"/>
            <a:chExt cx="754" cy="2851"/>
          </a:xfrm>
        </p:grpSpPr>
        <p:sp>
          <p:nvSpPr>
            <p:cNvPr id="12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6" name="Obrázek 1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29864"/>
            <a:ext cx="504352" cy="414000"/>
          </a:xfrm>
          <a:prstGeom prst="rect">
            <a:avLst/>
          </a:prstGeom>
        </p:spPr>
      </p:pic>
      <p:pic>
        <p:nvPicPr>
          <p:cNvPr id="107" name="Obrázek 1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109804"/>
            <a:ext cx="504352" cy="414000"/>
          </a:xfrm>
          <a:prstGeom prst="rect">
            <a:avLst/>
          </a:prstGeom>
        </p:spPr>
      </p:pic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0" y="27384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68135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Víme, jaké základní věci na emailu můžeme dělat?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Napsat někomu email 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Přečíst si email od někoho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Smazat email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Dál si můžeme číst emaily, které jsme někomu poslali, ukládat rozepsané emaily a další věci… ty pro nás teď ale nejsou tak důležité</a:t>
            </a: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Pro nás je nejdůležitější umět emaily psát a číst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2777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J</a:t>
            </a:r>
            <a:r>
              <a:rPr lang="cs-CZ" dirty="0" smtClean="0">
                <a:sym typeface="Wingdings" pitchFamily="2" charset="2"/>
              </a:rPr>
              <a:t>sme u babičky na prázdninách a chceme napsat kamarádovi, který nemá Facebook ani ICQ a ani nic podobného, jak se máme a taky mu poslat pár fotek. </a:t>
            </a:r>
            <a:r>
              <a:rPr lang="cs-CZ" i="1" dirty="0" smtClean="0">
                <a:sym typeface="Wingdings" pitchFamily="2" charset="2"/>
              </a:rPr>
              <a:t>Co uděláme?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Že mu napíšeme přes telefon? 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Ale do zprávy se toho vejde tak málo a my bychom mu toho chtěli tolik říct…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>
                <a:sym typeface="Wingdings" pitchFamily="2" charset="2"/>
              </a:rPr>
              <a:t>Co nám teda zbývá?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>
                <a:sym typeface="Wingdings" pitchFamily="2" charset="2"/>
              </a:rPr>
              <a:t>Ano, napsat mu </a:t>
            </a:r>
            <a:r>
              <a:rPr lang="cs-CZ" dirty="0" smtClean="0">
                <a:sym typeface="Wingdings" pitchFamily="2" charset="2"/>
              </a:rPr>
              <a:t>email </a:t>
            </a:r>
            <a:endParaRPr lang="cs-CZ" dirty="0">
              <a:sym typeface="Wingdings" pitchFamily="2" charset="2"/>
            </a:endParaRPr>
          </a:p>
          <a:p>
            <a:pPr>
              <a:buClr>
                <a:srgbClr val="0070C0"/>
              </a:buClr>
              <a:buFont typeface="Wingdings" pitchFamily="2" charset="2"/>
              <a:buChar char="§"/>
            </a:pPr>
            <a:endParaRPr lang="cs-CZ" dirty="0" smtClean="0">
              <a:sym typeface="Wingdings" pitchFamily="2" charset="2"/>
            </a:endParaRP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4787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 smtClean="0">
                <a:solidFill>
                  <a:srgbClr val="0070C0"/>
                </a:solidFill>
              </a:rPr>
              <a:t>Jak se správně píše email</a:t>
            </a:r>
            <a:endParaRPr lang="cs-CZ" b="1" dirty="0">
              <a:solidFill>
                <a:srgbClr val="0070C0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A aby ten email byl napsaný správně, musíme se nejdřív naučit jej psát</a:t>
            </a:r>
          </a:p>
          <a:p>
            <a:pPr lvl="1">
              <a:buClr>
                <a:srgbClr val="0070C0"/>
              </a:buClr>
              <a:buSzPct val="150000"/>
              <a:buFont typeface="Calibri" pitchFamily="34" charset="0"/>
              <a:buChar char="?"/>
            </a:pPr>
            <a:r>
              <a:rPr lang="cs-CZ" i="1" dirty="0" smtClean="0">
                <a:sym typeface="Wingdings" pitchFamily="2" charset="2"/>
              </a:rPr>
              <a:t>Že by kamarádovi nevadilo, kdybychom email nenapsali správně?</a:t>
            </a:r>
          </a:p>
          <a:p>
            <a:pPr lvl="2">
              <a:buClr>
                <a:srgbClr val="0070C0"/>
              </a:buClr>
              <a:buFont typeface="Wingdings" pitchFamily="2" charset="2"/>
              <a:buChar char="§"/>
            </a:pPr>
            <a:r>
              <a:rPr lang="cs-CZ" dirty="0" smtClean="0">
                <a:sym typeface="Wingdings" pitchFamily="2" charset="2"/>
              </a:rPr>
              <a:t>Kamarádovi možné ne, ale nám by potom mohlo vadit, že jsme ve škole při správném psaní emailů nedávali pozor →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špatně napsaný email by</a:t>
            </a:r>
            <a:r>
              <a:rPr lang="cs-CZ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 totiž </a:t>
            </a:r>
            <a:r>
              <a:rPr lang="cs-CZ" u="sng" dirty="0" smtClean="0">
                <a:uFill>
                  <a:solidFill>
                    <a:srgbClr val="0070C0"/>
                  </a:solidFill>
                </a:uFill>
                <a:sym typeface="Wingdings" pitchFamily="2" charset="2"/>
              </a:rPr>
              <a:t>vůbec nemusel přijít</a:t>
            </a:r>
          </a:p>
          <a:p>
            <a:pPr lvl="1">
              <a:buClr>
                <a:srgbClr val="0070C0"/>
              </a:buClr>
              <a:buFont typeface="Wingdings" pitchFamily="2" charset="2"/>
              <a:buChar char="§"/>
            </a:pPr>
            <a:r>
              <a:rPr lang="cs-CZ" i="1" dirty="0" smtClean="0">
                <a:sym typeface="Wingdings" pitchFamily="2" charset="2"/>
              </a:rPr>
              <a:t>To nezní moc dobře, že ne? </a:t>
            </a:r>
            <a:r>
              <a:rPr lang="cs-CZ" dirty="0" smtClean="0">
                <a:sym typeface="Wingdings" pitchFamily="2" charset="2"/>
              </a:rPr>
              <a:t>Tak si pojďme ukázat, jak se správně píše, uvidíte sami, jak je to jednoduché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cs-CZ" smtClean="0"/>
              <a:t>Autorem materiálu a všech jeho částí, není-li uvedeno jinak, je Bc. Denisa Filáková</a:t>
            </a:r>
            <a:endParaRPr lang="cs-CZ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3" y="201501"/>
            <a:ext cx="434891" cy="41749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29" y="603424"/>
            <a:ext cx="434893" cy="43489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44" y="482410"/>
            <a:ext cx="434893" cy="418166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390" y="706336"/>
            <a:ext cx="437662" cy="41863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26" y="837368"/>
            <a:ext cx="434893" cy="40267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1388" descr="Stack of books"/>
          <p:cNvGrpSpPr>
            <a:grpSpLocks noChangeAspect="1"/>
          </p:cNvGrpSpPr>
          <p:nvPr/>
        </p:nvGrpSpPr>
        <p:grpSpPr bwMode="auto">
          <a:xfrm>
            <a:off x="77074" y="4389225"/>
            <a:ext cx="478608" cy="2387600"/>
            <a:chOff x="96" y="1248"/>
            <a:chExt cx="754" cy="2851"/>
          </a:xfrm>
        </p:grpSpPr>
        <p:sp>
          <p:nvSpPr>
            <p:cNvPr id="11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Freeform 1389"/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Freeform 1390"/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Freeform 1391"/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Freeform 1392"/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Freeform 1393"/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Freeform 1394"/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Freeform 1395"/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Freeform 1396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Freeform 1397"/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Freeform 1398"/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Freeform 1399"/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Freeform 1400"/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Freeform 1401"/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Freeform 1402"/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Freeform 1403"/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Freeform 1404"/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Freeform 1405"/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Freeform 1406"/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Freeform 1407"/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Freeform 1408"/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Freeform 1409"/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Freeform 1410"/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Freeform 1411"/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Freeform 1412"/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Freeform 1413"/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Freeform 1414"/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Freeform 1415"/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Freeform 1416"/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Freeform 1417"/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Freeform 1418"/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Freeform 1419"/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Freeform 1420"/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Freeform 1421"/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Freeform 1422"/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6" name="Freeform 1423"/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Freeform 1424"/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Freeform 1425"/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Freeform 1426"/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Freeform 1427"/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Freeform 1428"/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Freeform 1429"/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Freeform 1430"/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Freeform 1431"/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Freeform 1432"/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Freeform 1433"/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Freeform 1434"/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Freeform 1435"/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Freeform 1436"/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Freeform 1437"/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Freeform 1438"/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Freeform 1439"/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Freeform 1440"/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Freeform 1441"/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Freeform 1442"/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Freeform 1443"/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Freeform 1444"/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Freeform 1445"/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Freeform 1446"/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Freeform 1447"/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Freeform 1448"/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Freeform 1449"/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Freeform 1450"/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Freeform 1451"/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Freeform 1452"/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Freeform 1453"/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Freeform 1454"/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Freeform 1455"/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Freeform 1456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Freeform 1457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Freeform 1458"/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Freeform 1459"/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Freeform 1460"/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Freeform 1461"/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Freeform 1462"/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Freeform 1463"/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Freeform 1464"/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Freeform 1465"/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Freeform 1466"/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Freeform 1467"/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Freeform 1468"/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Freeform 1469"/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Freeform 1470"/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Freeform 1471"/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Freeform 1472"/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Freeform 1473"/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Freeform 1474"/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Freeform 1475"/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Freeform 1476"/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Freeform 1477"/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Freeform 1478"/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Freeform 1479"/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Freeform 1480"/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Freeform 1481"/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pic>
        <p:nvPicPr>
          <p:cNvPr id="105" name="Obrázek 10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95" y="6402480"/>
            <a:ext cx="504352" cy="414000"/>
          </a:xfrm>
          <a:prstGeom prst="rect">
            <a:avLst/>
          </a:prstGeom>
        </p:spPr>
      </p:pic>
      <p:pic>
        <p:nvPicPr>
          <p:cNvPr id="106" name="Obrázek 10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6" y="4082420"/>
            <a:ext cx="504352" cy="414000"/>
          </a:xfrm>
          <a:prstGeom prst="rect">
            <a:avLst/>
          </a:prstGeom>
        </p:spPr>
      </p:pic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76200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3366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84894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otiv systému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Motiv systému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Austin</Template>
  <TotalTime>11087</TotalTime>
  <Words>8833</Words>
  <Application>Microsoft Office PowerPoint</Application>
  <PresentationFormat>Předvádění na obrazovce (4:3)</PresentationFormat>
  <Paragraphs>840</Paragraphs>
  <Slides>118</Slides>
  <Notes>6</Notes>
  <HiddenSlides>17</HiddenSlides>
  <MMClips>0</MMClips>
  <ScaleCrop>false</ScaleCrop>
  <HeadingPairs>
    <vt:vector size="4" baseType="variant">
      <vt:variant>
        <vt:lpstr>Motiv</vt:lpstr>
      </vt:variant>
      <vt:variant>
        <vt:i4>1</vt:i4>
      </vt:variant>
      <vt:variant>
        <vt:lpstr>Nadpisy snímků</vt:lpstr>
      </vt:variant>
      <vt:variant>
        <vt:i4>118</vt:i4>
      </vt:variant>
    </vt:vector>
  </HeadingPairs>
  <TitlesOfParts>
    <vt:vector size="119" baseType="lpstr">
      <vt:lpstr>Motiv systému Office</vt:lpstr>
      <vt:lpstr>INTERNET</vt:lpstr>
      <vt:lpstr>Co je Internet?</vt:lpstr>
      <vt:lpstr> </vt:lpstr>
      <vt:lpstr>Co je Internet?</vt:lpstr>
      <vt:lpstr>Co je soubor?</vt:lpstr>
      <vt:lpstr>Co je Internet?</vt:lpstr>
      <vt:lpstr>Co je Internet?</vt:lpstr>
      <vt:lpstr>Co je Internet?</vt:lpstr>
      <vt:lpstr>Co je Internet?</vt:lpstr>
      <vt:lpstr>Co je Internet?</vt:lpstr>
      <vt:lpstr>Internet</vt:lpstr>
      <vt:lpstr>Internet</vt:lpstr>
      <vt:lpstr> </vt:lpstr>
      <vt:lpstr> </vt:lpstr>
      <vt:lpstr> </vt:lpstr>
      <vt:lpstr> </vt:lpstr>
      <vt:lpstr>Internetový prohlížeč</vt:lpstr>
      <vt:lpstr>Internetový prohlížeč</vt:lpstr>
      <vt:lpstr>Internetový prohlížeč</vt:lpstr>
      <vt:lpstr>Internetový prohlížeč</vt:lpstr>
      <vt:lpstr> </vt:lpstr>
      <vt:lpstr>Internetový prohlížeč</vt:lpstr>
      <vt:lpstr>Internetový prohlížeč</vt:lpstr>
      <vt:lpstr>Internetový prohlížeč</vt:lpstr>
      <vt:lpstr> </vt:lpstr>
      <vt:lpstr>Internetový prohlížeč</vt:lpstr>
      <vt:lpstr>Internetový prohlížeč</vt:lpstr>
      <vt:lpstr>Internetový prohlížeč</vt:lpstr>
      <vt:lpstr>Internetový prohlížeč</vt:lpstr>
      <vt:lpstr> </vt:lpstr>
      <vt:lpstr>Internetový prohlížeč</vt:lpstr>
      <vt:lpstr>Okna</vt:lpstr>
      <vt:lpstr>Okna</vt:lpstr>
      <vt:lpstr>Internetový prohlížeč</vt:lpstr>
      <vt:lpstr>Internetový prohlížeč</vt:lpstr>
      <vt:lpstr>Internetový prohlížeč</vt:lpstr>
      <vt:lpstr> </vt:lpstr>
      <vt:lpstr> </vt:lpstr>
      <vt:lpstr>Internetový prohlížeč</vt:lpstr>
      <vt:lpstr>Internetový prohlížeč</vt:lpstr>
      <vt:lpstr>Okna</vt:lpstr>
      <vt:lpstr>Internetový prohlížeč</vt:lpstr>
      <vt:lpstr>Internetový prohlížeč – hypertextový odkaz</vt:lpstr>
      <vt:lpstr>Myš – ručička</vt:lpstr>
      <vt:lpstr>Internetový prohlížeč – hypertextový odkaz</vt:lpstr>
      <vt:lpstr>Internetový prohlížeč</vt:lpstr>
      <vt:lpstr>Internetový prohlížeč – hypertextový odkaz</vt:lpstr>
      <vt:lpstr>Prohlížení stránek</vt:lpstr>
      <vt:lpstr>Prohlížení stránek</vt:lpstr>
      <vt:lpstr>Prohlížení stránek</vt:lpstr>
      <vt:lpstr>Myš – „íčko“</vt:lpstr>
      <vt:lpstr>Prohlížení stránek</vt:lpstr>
      <vt:lpstr>Pojmenování složky</vt:lpstr>
      <vt:lpstr>Prohlížení stránek</vt:lpstr>
      <vt:lpstr>Klávesnice – část s písmeny</vt:lpstr>
      <vt:lpstr>Prohlížení stránek</vt:lpstr>
      <vt:lpstr>Prohlížení stránek</vt:lpstr>
      <vt:lpstr>Prohlížení stránek</vt:lpstr>
      <vt:lpstr>Prohlížení stránek</vt:lpstr>
      <vt:lpstr>Prohlížení stránek</vt:lpstr>
      <vt:lpstr>Prohlížení stránek</vt:lpstr>
      <vt:lpstr>Klávesnice – část s písmeny</vt:lpstr>
      <vt:lpstr>Prohlížení stránek</vt:lpstr>
      <vt:lpstr>Prohlížení stránek</vt:lpstr>
      <vt:lpstr>Prohlížení stránek</vt:lpstr>
      <vt:lpstr>Vyhledávání informací</vt:lpstr>
      <vt:lpstr>Vyhledávání informací</vt:lpstr>
      <vt:lpstr>Vyhledávání informací</vt:lpstr>
      <vt:lpstr>Vyhledávání informací</vt:lpstr>
      <vt:lpstr>Vyhledávání informací</vt:lpstr>
      <vt:lpstr>Vyhledávání informací</vt:lpstr>
      <vt:lpstr>Vyhledávání informací</vt:lpstr>
      <vt:lpstr>Jak správně vyhledávat</vt:lpstr>
      <vt:lpstr>Jak správně vyhledávat</vt:lpstr>
      <vt:lpstr>Jak správně vyhledávat</vt:lpstr>
      <vt:lpstr>Jak správně vyhledávat</vt:lpstr>
      <vt:lpstr>Jak správně vyhledávat</vt:lpstr>
      <vt:lpstr>Jak kopírovat z internetu</vt:lpstr>
      <vt:lpstr>Jak kopírovat z internetu</vt:lpstr>
      <vt:lpstr>Jak kopírovat z internetu</vt:lpstr>
      <vt:lpstr>Jak kopírovat z internetu</vt:lpstr>
      <vt:lpstr>Jak kopírovat z internetu</vt:lpstr>
      <vt:lpstr>Jak kopírovat z internetu</vt:lpstr>
      <vt:lpstr>Jak kopírovat z internetu</vt:lpstr>
      <vt:lpstr>Jak kopírovat z internetu</vt:lpstr>
      <vt:lpstr>Jak kopírovat z internetu</vt:lpstr>
      <vt:lpstr>Jak kopírovat z internetu</vt:lpstr>
      <vt:lpstr>Email</vt:lpstr>
      <vt:lpstr>Email</vt:lpstr>
      <vt:lpstr>Email</vt:lpstr>
      <vt:lpstr>Email</vt:lpstr>
      <vt:lpstr>Email</vt:lpstr>
      <vt:lpstr>Email</vt:lpstr>
      <vt:lpstr>Email</vt:lpstr>
      <vt:lpstr>Email</vt:lpstr>
      <vt:lpstr>Email</vt:lpstr>
      <vt:lpstr>Email</vt:lpstr>
      <vt:lpstr>Jak se správně píše email</vt:lpstr>
      <vt:lpstr>Jak se správně píše email</vt:lpstr>
      <vt:lpstr>Jak se správně píše email</vt:lpstr>
      <vt:lpstr>Jak se správně píše email</vt:lpstr>
      <vt:lpstr>Jak se správně píše email</vt:lpstr>
      <vt:lpstr>Jak se správně píše email</vt:lpstr>
      <vt:lpstr>Jak se správně píše email</vt:lpstr>
      <vt:lpstr>Jak se správně píše email</vt:lpstr>
      <vt:lpstr>Jak se správně píše email</vt:lpstr>
      <vt:lpstr>Jak se správně píše email</vt:lpstr>
      <vt:lpstr>Jak se správně píše email</vt:lpstr>
      <vt:lpstr>Jak se správně píše email</vt:lpstr>
      <vt:lpstr> </vt:lpstr>
      <vt:lpstr>Rizika</vt:lpstr>
      <vt:lpstr>Rizika</vt:lpstr>
      <vt:lpstr>Rizika</vt:lpstr>
      <vt:lpstr>Rizika</vt:lpstr>
      <vt:lpstr>Rizika – Facebook </vt:lpstr>
      <vt:lpstr>Rizika – Facebook </vt:lpstr>
      <vt:lpstr>Rizika – Facebook </vt:lpstr>
      <vt:lpstr>Literatura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POČÍTAČ</dc:title>
  <dc:creator>Denisa</dc:creator>
  <cp:lastModifiedBy>Denisa</cp:lastModifiedBy>
  <cp:revision>485</cp:revision>
  <dcterms:created xsi:type="dcterms:W3CDTF">2012-02-29T10:26:05Z</dcterms:created>
  <dcterms:modified xsi:type="dcterms:W3CDTF">2012-05-20T10:24:01Z</dcterms:modified>
</cp:coreProperties>
</file>